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87" r:id="rId3"/>
    <p:sldId id="389" r:id="rId4"/>
    <p:sldId id="397" r:id="rId5"/>
    <p:sldId id="400" r:id="rId6"/>
    <p:sldId id="392" r:id="rId7"/>
    <p:sldId id="401" r:id="rId8"/>
    <p:sldId id="393" r:id="rId9"/>
    <p:sldId id="399" r:id="rId10"/>
    <p:sldId id="39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CAF7"/>
    <a:srgbClr val="AA99F9"/>
    <a:srgbClr val="F2A809"/>
    <a:srgbClr val="65B9A4"/>
    <a:srgbClr val="636DCA"/>
    <a:srgbClr val="AFDAD0"/>
    <a:srgbClr val="BCE77C"/>
    <a:srgbClr val="60D6BA"/>
    <a:srgbClr val="6BE1D5"/>
    <a:srgbClr val="35DC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50" autoAdjust="0"/>
    <p:restoredTop sz="96743"/>
  </p:normalViewPr>
  <p:slideViewPr>
    <p:cSldViewPr snapToGrid="0" snapToObjects="1">
      <p:cViewPr varScale="1">
        <p:scale>
          <a:sx n="127" d="100"/>
          <a:sy n="127" d="100"/>
        </p:scale>
        <p:origin x="1144"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1721-D4EA-9142-D416-51E437CF6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E5313-FDD5-2525-97D6-411FC0BB0C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6D5BF-F082-7AF9-49E5-5D507E6268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D52161-2634-D42D-EF3D-1AEA9A01CBE7}"/>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8405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C65D-3434-77D3-5480-DF16E6F8C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93AC8-5AAD-1ADE-07DB-D6E04E6F2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EC23CF-BCC9-32D5-E850-879218981C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E386A6-5321-48A5-841D-98C99442A86C}"/>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701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F945-D4EA-FA42-0F6C-F196E36F2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8CB9B5-36E7-BB36-0169-A8A4752322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1F9B3-234A-9667-288A-47602C5843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8DA48D-C883-5617-158A-7A18513D336D}"/>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82724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4DC18-6AC7-1C3F-4BE1-28A90139D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9DF00-D015-7FE6-9E50-40388D360F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98AAE-8D87-A2D4-9750-0C06E04740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5939E2-929B-D506-7E99-F7D7353BF37E}"/>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539903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EE763-76A7-78EE-2EA8-589E0FAEC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32552B-C351-35A1-DF8E-077CD6A18E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7D40E-D0C6-6CAE-DE59-1952FEFAF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C51035-973A-C975-B45F-9F7AE55D6A31}"/>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77989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B751E-FC6F-D625-2A74-9A057D9F26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67C74-5848-D4E5-8E6F-1005553E7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74646D-FCF5-09B7-7DEC-335BF5621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5591E3-B49F-F902-AA50-610C887E270C}"/>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32080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05843-CEFB-8185-CDD2-9F3F519FB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5E91F9-DF20-AC7A-6AAD-889416E563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8BD7F-D80A-D0B8-106E-08683CFE87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B6550A-64E6-5BC2-0003-8C92F8214143}"/>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9808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63D2-58F4-7FF8-5BB7-7345E7BAED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40A2C6-363A-99DB-03BA-5414564BA0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E5DB63-4D45-4FD1-B875-0BDE62809D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E52F85-BB23-3523-AEDA-E539C04AC1F3}"/>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90858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90757-2880-DF6A-FBA1-F2E42C3140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D45D6-AB93-16C2-2B44-A90377AC6F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D63F1-A5EA-6C0E-B8AB-C018E9C77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96AC31-9449-B1E8-C24B-3FF192E8E2B6}"/>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0295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284&amp;utm_source=template-powerpoint&amp;utm_medium=content&amp;utm_campaign=Integrated+Marketing+Proposal-powerpoint-12284&amp;lpa=Integrated+Marketing+Proposal+powerpoint+12284"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379254"/>
            <a:ext cx="8300089"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Integrated Marketing Proposal Template</a:t>
            </a:r>
          </a:p>
        </p:txBody>
      </p:sp>
      <p:pic>
        <p:nvPicPr>
          <p:cNvPr id="8" name="Picture 7">
            <a:extLst>
              <a:ext uri="{FF2B5EF4-FFF2-40B4-BE49-F238E27FC236}">
                <a16:creationId xmlns:a16="http://schemas.microsoft.com/office/drawing/2014/main" id="{573131E2-D251-02A5-BFDD-003015142842}"/>
              </a:ext>
            </a:extLst>
          </p:cNvPr>
          <p:cNvPicPr>
            <a:picLocks noChangeAspect="1"/>
          </p:cNvPicPr>
          <p:nvPr/>
        </p:nvPicPr>
        <p:blipFill>
          <a:blip r:embed="rId4"/>
          <a:srcRect/>
          <a:stretch/>
        </p:blipFill>
        <p:spPr>
          <a:xfrm>
            <a:off x="5430711" y="1353976"/>
            <a:ext cx="5725915" cy="3209132"/>
          </a:xfrm>
          <a:prstGeom prst="rect">
            <a:avLst/>
          </a:prstGeom>
          <a:noFill/>
          <a:ln w="28575">
            <a:noFill/>
          </a:ln>
          <a:effectLst>
            <a:outerShdw blurRad="127000" dist="38100" dir="5400000" algn="t" rotWithShape="0">
              <a:prstClr val="black">
                <a:alpha val="20000"/>
              </a:prstClr>
            </a:outerShdw>
          </a:effectLst>
        </p:spPr>
      </p:pic>
      <p:pic>
        <p:nvPicPr>
          <p:cNvPr id="9" name="Picture 8">
            <a:extLst>
              <a:ext uri="{FF2B5EF4-FFF2-40B4-BE49-F238E27FC236}">
                <a16:creationId xmlns:a16="http://schemas.microsoft.com/office/drawing/2014/main" id="{767513E7-BEC0-7FFB-5568-9D0D453D6F8A}"/>
              </a:ext>
            </a:extLst>
          </p:cNvPr>
          <p:cNvPicPr>
            <a:picLocks noChangeAspect="1"/>
          </p:cNvPicPr>
          <p:nvPr/>
        </p:nvPicPr>
        <p:blipFill>
          <a:blip r:embed="rId5"/>
          <a:srcRect/>
          <a:stretch/>
        </p:blipFill>
        <p:spPr>
          <a:xfrm>
            <a:off x="1039564" y="1644205"/>
            <a:ext cx="5713956" cy="3212347"/>
          </a:xfrm>
          <a:prstGeom prst="rect">
            <a:avLst/>
          </a:prstGeom>
          <a:noFill/>
          <a:ln w="28575">
            <a:noFill/>
          </a:ln>
          <a:effectLst>
            <a:outerShdw blurRad="127000" dist="38100" dir="5400000" algn="t" rotWithShape="0">
              <a:prstClr val="black">
                <a:alpha val="20000"/>
              </a:prstClr>
            </a:outerShdw>
          </a:effectLst>
        </p:spPr>
      </p:pic>
      <p:pic>
        <p:nvPicPr>
          <p:cNvPr id="7" name="Picture 6">
            <a:extLst>
              <a:ext uri="{FF2B5EF4-FFF2-40B4-BE49-F238E27FC236}">
                <a16:creationId xmlns:a16="http://schemas.microsoft.com/office/drawing/2014/main" id="{4B3D839D-3F02-1632-2E75-39B411370256}"/>
              </a:ext>
            </a:extLst>
          </p:cNvPr>
          <p:cNvPicPr>
            <a:picLocks noChangeAspect="1"/>
          </p:cNvPicPr>
          <p:nvPr/>
        </p:nvPicPr>
        <p:blipFill>
          <a:blip r:embed="rId6"/>
          <a:srcRect/>
          <a:stretch/>
        </p:blipFill>
        <p:spPr>
          <a:xfrm>
            <a:off x="3170760" y="3081927"/>
            <a:ext cx="5850480" cy="3281627"/>
          </a:xfrm>
          <a:prstGeom prst="rect">
            <a:avLst/>
          </a:prstGeom>
          <a:noFill/>
          <a:ln w="28575">
            <a:noFill/>
          </a:ln>
          <a:effectLst>
            <a:outerShdw blurRad="127000" dist="38100" dir="5400000" algn="t"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E906B-AF0C-D726-F807-2EF26E6DC7D1}"/>
            </a:ext>
          </a:extLst>
        </p:cNvPr>
        <p:cNvGrpSpPr/>
        <p:nvPr/>
      </p:nvGrpSpPr>
      <p:grpSpPr>
        <a:xfrm>
          <a:off x="0" y="0"/>
          <a:ext cx="0" cy="0"/>
          <a:chOff x="0" y="0"/>
          <a:chExt cx="0" cy="0"/>
        </a:xfrm>
      </p:grpSpPr>
      <p:pic>
        <p:nvPicPr>
          <p:cNvPr id="6" name="Picture 5" descr="Documents and graphs on table">
            <a:extLst>
              <a:ext uri="{FF2B5EF4-FFF2-40B4-BE49-F238E27FC236}">
                <a16:creationId xmlns:a16="http://schemas.microsoft.com/office/drawing/2014/main" id="{94B32DCF-DA1B-2441-E56B-B8B722247D13}"/>
              </a:ext>
            </a:extLst>
          </p:cNvPr>
          <p:cNvPicPr>
            <a:picLocks noChangeAspect="1"/>
          </p:cNvPicPr>
          <p:nvPr/>
        </p:nvPicPr>
        <p:blipFill>
          <a:blip r:embed="rId3"/>
          <a:srcRect l="41033" r="26669" b="-3464"/>
          <a:stretch/>
        </p:blipFill>
        <p:spPr>
          <a:xfrm>
            <a:off x="9194794" y="0"/>
            <a:ext cx="2997206" cy="6400800"/>
          </a:xfrm>
          <a:prstGeom prst="rect">
            <a:avLst/>
          </a:prstGeom>
        </p:spPr>
      </p:pic>
      <p:sp>
        <p:nvSpPr>
          <p:cNvPr id="4" name="Google Shape;90;p1">
            <a:extLst>
              <a:ext uri="{FF2B5EF4-FFF2-40B4-BE49-F238E27FC236}">
                <a16:creationId xmlns:a16="http://schemas.microsoft.com/office/drawing/2014/main" id="{79EA5512-291B-4D34-9E3B-E1D5ECEAEF0E}"/>
              </a:ext>
            </a:extLst>
          </p:cNvPr>
          <p:cNvSpPr txBox="1"/>
          <p:nvPr/>
        </p:nvSpPr>
        <p:spPr>
          <a:xfrm>
            <a:off x="723900" y="362918"/>
            <a:ext cx="80137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Next Steps</a:t>
            </a:r>
          </a:p>
        </p:txBody>
      </p:sp>
      <p:sp>
        <p:nvSpPr>
          <p:cNvPr id="5" name="Google Shape;90;p1">
            <a:extLst>
              <a:ext uri="{FF2B5EF4-FFF2-40B4-BE49-F238E27FC236}">
                <a16:creationId xmlns:a16="http://schemas.microsoft.com/office/drawing/2014/main" id="{645E0111-8B8F-703D-5FCD-610BB9E21A9B}"/>
              </a:ext>
            </a:extLst>
          </p:cNvPr>
          <p:cNvSpPr txBox="1"/>
          <p:nvPr/>
        </p:nvSpPr>
        <p:spPr>
          <a:xfrm>
            <a:off x="723900" y="1364279"/>
            <a:ext cx="8013700"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000" b="1" dirty="0">
                <a:solidFill>
                  <a:schemeClr val="tx1">
                    <a:lumMod val="65000"/>
                    <a:lumOff val="35000"/>
                  </a:schemeClr>
                </a:solidFill>
                <a:latin typeface="Century Gothic"/>
                <a:ea typeface="Century Gothic"/>
                <a:cs typeface="Century Gothic"/>
                <a:sym typeface="Century Gothic"/>
              </a:rPr>
              <a:t>Proposal Review</a:t>
            </a:r>
          </a:p>
          <a:p>
            <a:pPr marL="0" marR="0" lvl="0" indent="0" rtl="0">
              <a:spcBef>
                <a:spcPts val="0"/>
              </a:spcBef>
              <a:spcAft>
                <a:spcPts val="0"/>
              </a:spcAft>
              <a:buNone/>
            </a:pPr>
            <a:r>
              <a:rPr lang="en-US" sz="1600" dirty="0">
                <a:solidFill>
                  <a:schemeClr val="tx1">
                    <a:lumMod val="65000"/>
                    <a:lumOff val="35000"/>
                  </a:schemeClr>
                </a:solidFill>
                <a:latin typeface="Century Gothic"/>
                <a:ea typeface="Century Gothic"/>
                <a:cs typeface="Century Gothic"/>
                <a:sym typeface="Century Gothic"/>
              </a:rPr>
              <a:t>Please review the proposal and provide feedback or approval within 7 days.</a:t>
            </a:r>
          </a:p>
          <a:p>
            <a:pPr marL="0" marR="0" lvl="0" indent="0" rtl="0">
              <a:spcBef>
                <a:spcPts val="0"/>
              </a:spcBef>
              <a:spcAft>
                <a:spcPts val="0"/>
              </a:spcAft>
              <a:buNone/>
            </a:pPr>
            <a:endParaRPr lang="en-US" sz="1600" b="1" dirty="0">
              <a:solidFill>
                <a:schemeClr val="tx1">
                  <a:lumMod val="65000"/>
                  <a:lumOff val="35000"/>
                </a:schemeClr>
              </a:solidFill>
              <a:latin typeface="Century Gothic"/>
              <a:ea typeface="Century Gothic"/>
              <a:cs typeface="Century Gothic"/>
              <a:sym typeface="Century Gothic"/>
            </a:endParaRPr>
          </a:p>
          <a:p>
            <a:pPr marL="0" marR="0" lvl="0" indent="0" rtl="0">
              <a:spcBef>
                <a:spcPts val="0"/>
              </a:spcBef>
              <a:spcAft>
                <a:spcPts val="0"/>
              </a:spcAft>
              <a:buNone/>
            </a:pPr>
            <a:r>
              <a:rPr lang="en-US" sz="2000" b="1" dirty="0">
                <a:solidFill>
                  <a:schemeClr val="tx1">
                    <a:lumMod val="65000"/>
                    <a:lumOff val="35000"/>
                  </a:schemeClr>
                </a:solidFill>
                <a:latin typeface="Century Gothic"/>
                <a:sym typeface="Century Gothic"/>
              </a:rPr>
              <a:t>Kickoff Meeting</a:t>
            </a:r>
          </a:p>
          <a:p>
            <a:pPr marL="0" marR="0" lvl="0" indent="0" rtl="0">
              <a:spcBef>
                <a:spcPts val="0"/>
              </a:spcBef>
              <a:spcAft>
                <a:spcPts val="0"/>
              </a:spcAft>
              <a:buNone/>
            </a:pPr>
            <a:r>
              <a:rPr lang="en-US" sz="1600" dirty="0">
                <a:solidFill>
                  <a:schemeClr val="tx1">
                    <a:lumMod val="65000"/>
                    <a:lumOff val="35000"/>
                  </a:schemeClr>
                </a:solidFill>
                <a:latin typeface="Century Gothic"/>
                <a:sym typeface="Century Gothic"/>
              </a:rPr>
              <a:t>Description of when a kickoff meeting is planned. </a:t>
            </a:r>
          </a:p>
          <a:p>
            <a:pPr marL="0" marR="0" lvl="0" indent="0" rtl="0">
              <a:spcBef>
                <a:spcPts val="0"/>
              </a:spcBef>
              <a:spcAft>
                <a:spcPts val="0"/>
              </a:spcAft>
              <a:buNone/>
            </a:pPr>
            <a:endParaRPr lang="en-US" sz="1600" dirty="0">
              <a:solidFill>
                <a:schemeClr val="tx1">
                  <a:lumMod val="65000"/>
                  <a:lumOff val="35000"/>
                </a:schemeClr>
              </a:solidFill>
              <a:latin typeface="Century Gothic"/>
              <a:sym typeface="Century Gothic"/>
            </a:endParaRPr>
          </a:p>
          <a:p>
            <a:r>
              <a:rPr lang="en-US" sz="2000" b="1" dirty="0">
                <a:solidFill>
                  <a:schemeClr val="tx1">
                    <a:lumMod val="65000"/>
                    <a:lumOff val="35000"/>
                  </a:schemeClr>
                </a:solidFill>
                <a:latin typeface="Century Gothic"/>
                <a:sym typeface="Century Gothic"/>
              </a:rPr>
              <a:t>Start Date</a:t>
            </a:r>
          </a:p>
          <a:p>
            <a:r>
              <a:rPr lang="en-US" sz="1600" dirty="0">
                <a:solidFill>
                  <a:schemeClr val="tx1">
                    <a:lumMod val="65000"/>
                    <a:lumOff val="35000"/>
                  </a:schemeClr>
                </a:solidFill>
                <a:latin typeface="Century Gothic"/>
                <a:sym typeface="Century Gothic"/>
              </a:rPr>
              <a:t>The project will commence on [Date].</a:t>
            </a:r>
          </a:p>
        </p:txBody>
      </p:sp>
      <p:sp>
        <p:nvSpPr>
          <p:cNvPr id="2" name="Rectangle 1">
            <a:extLst>
              <a:ext uri="{FF2B5EF4-FFF2-40B4-BE49-F238E27FC236}">
                <a16:creationId xmlns:a16="http://schemas.microsoft.com/office/drawing/2014/main" id="{7667A81F-F5A7-68DB-BB27-E51A6E865ED4}"/>
              </a:ext>
            </a:extLst>
          </p:cNvPr>
          <p:cNvSpPr/>
          <p:nvPr/>
        </p:nvSpPr>
        <p:spPr>
          <a:xfrm>
            <a:off x="0" y="6102626"/>
            <a:ext cx="12192000" cy="755374"/>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365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794505813"/>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2A54-6AD7-C883-F225-87F4EEF851F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F4CF97D-B7DB-01B8-03DB-C908E903CD11}"/>
              </a:ext>
            </a:extLst>
          </p:cNvPr>
          <p:cNvSpPr/>
          <p:nvPr/>
        </p:nvSpPr>
        <p:spPr>
          <a:xfrm>
            <a:off x="0" y="6102626"/>
            <a:ext cx="12192000" cy="755374"/>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508A4C-5F62-FFEC-B050-4D35707CD371}"/>
              </a:ext>
            </a:extLst>
          </p:cNvPr>
          <p:cNvSpPr txBox="1"/>
          <p:nvPr/>
        </p:nvSpPr>
        <p:spPr>
          <a:xfrm>
            <a:off x="567018"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Background/Context</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3" name="Google Shape;90;p1">
            <a:extLst>
              <a:ext uri="{FF2B5EF4-FFF2-40B4-BE49-F238E27FC236}">
                <a16:creationId xmlns:a16="http://schemas.microsoft.com/office/drawing/2014/main" id="{6E30815C-7705-E9EA-587B-A85C8C1E9218}"/>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Overview</a:t>
            </a:r>
          </a:p>
        </p:txBody>
      </p:sp>
      <p:sp>
        <p:nvSpPr>
          <p:cNvPr id="6" name="Oval 5">
            <a:extLst>
              <a:ext uri="{FF2B5EF4-FFF2-40B4-BE49-F238E27FC236}">
                <a16:creationId xmlns:a16="http://schemas.microsoft.com/office/drawing/2014/main" id="{5CA9544D-1BD6-E988-3662-B1F5BFA8F859}"/>
              </a:ext>
            </a:extLst>
          </p:cNvPr>
          <p:cNvSpPr/>
          <p:nvPr/>
        </p:nvSpPr>
        <p:spPr>
          <a:xfrm>
            <a:off x="1011280" y="2156837"/>
            <a:ext cx="1599840" cy="159984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pic>
        <p:nvPicPr>
          <p:cNvPr id="7" name="Graphic 6">
            <a:extLst>
              <a:ext uri="{FF2B5EF4-FFF2-40B4-BE49-F238E27FC236}">
                <a16:creationId xmlns:a16="http://schemas.microsoft.com/office/drawing/2014/main" id="{81CD3B31-0A97-5C67-195E-17CA7C5DFB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8663" y="2464242"/>
            <a:ext cx="924069" cy="924069"/>
          </a:xfrm>
          <a:prstGeom prst="rect">
            <a:avLst/>
          </a:prstGeom>
        </p:spPr>
      </p:pic>
      <p:sp>
        <p:nvSpPr>
          <p:cNvPr id="8" name="Oval 7">
            <a:extLst>
              <a:ext uri="{FF2B5EF4-FFF2-40B4-BE49-F238E27FC236}">
                <a16:creationId xmlns:a16="http://schemas.microsoft.com/office/drawing/2014/main" id="{3D3C5492-8B03-A9BC-7082-BBAE4C64DA92}"/>
              </a:ext>
            </a:extLst>
          </p:cNvPr>
          <p:cNvSpPr/>
          <p:nvPr/>
        </p:nvSpPr>
        <p:spPr>
          <a:xfrm>
            <a:off x="3859756" y="2156837"/>
            <a:ext cx="1599840" cy="159984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0" name="Oval 9">
            <a:extLst>
              <a:ext uri="{FF2B5EF4-FFF2-40B4-BE49-F238E27FC236}">
                <a16:creationId xmlns:a16="http://schemas.microsoft.com/office/drawing/2014/main" id="{F8BEFA65-9708-FC2A-12CC-F00608F81EE4}"/>
              </a:ext>
            </a:extLst>
          </p:cNvPr>
          <p:cNvSpPr/>
          <p:nvPr/>
        </p:nvSpPr>
        <p:spPr>
          <a:xfrm>
            <a:off x="6708233" y="2156837"/>
            <a:ext cx="1599840" cy="159984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2" name="Oval 11">
            <a:extLst>
              <a:ext uri="{FF2B5EF4-FFF2-40B4-BE49-F238E27FC236}">
                <a16:creationId xmlns:a16="http://schemas.microsoft.com/office/drawing/2014/main" id="{EECF1EE7-99E1-DC44-14ED-AC592A7CA83A}"/>
              </a:ext>
            </a:extLst>
          </p:cNvPr>
          <p:cNvSpPr/>
          <p:nvPr/>
        </p:nvSpPr>
        <p:spPr>
          <a:xfrm>
            <a:off x="9556710" y="2156837"/>
            <a:ext cx="1599840" cy="159984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AA99F9"/>
              </a:solidFill>
              <a:latin typeface="Century Gothic" panose="020B0502020202020204" pitchFamily="34" charset="0"/>
            </a:endParaRPr>
          </a:p>
        </p:txBody>
      </p:sp>
      <p:sp>
        <p:nvSpPr>
          <p:cNvPr id="13" name="TextBox 12">
            <a:extLst>
              <a:ext uri="{FF2B5EF4-FFF2-40B4-BE49-F238E27FC236}">
                <a16:creationId xmlns:a16="http://schemas.microsoft.com/office/drawing/2014/main" id="{B218CED4-2058-E194-4738-05891AAF18F7}"/>
              </a:ext>
            </a:extLst>
          </p:cNvPr>
          <p:cNvSpPr txBox="1"/>
          <p:nvPr/>
        </p:nvSpPr>
        <p:spPr>
          <a:xfrm>
            <a:off x="3390094"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Overview</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E9C07C71-A434-E311-79B7-CB23CE35A670}"/>
              </a:ext>
            </a:extLst>
          </p:cNvPr>
          <p:cNvSpPr txBox="1"/>
          <p:nvPr/>
        </p:nvSpPr>
        <p:spPr>
          <a:xfrm>
            <a:off x="6238571"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Project Scope</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0D75025E-2F66-CDC5-9A9C-7FCCBB9ACBDF}"/>
              </a:ext>
            </a:extLst>
          </p:cNvPr>
          <p:cNvSpPr txBox="1"/>
          <p:nvPr/>
        </p:nvSpPr>
        <p:spPr>
          <a:xfrm>
            <a:off x="9087048" y="3970856"/>
            <a:ext cx="2539163" cy="369332"/>
          </a:xfrm>
          <a:prstGeom prst="rect">
            <a:avLst/>
          </a:prstGeom>
          <a:noFill/>
        </p:spPr>
        <p:txBody>
          <a:bodyPr wrap="square" rtlCol="0">
            <a:spAutoFit/>
          </a:bodyPr>
          <a:lstStyle/>
          <a:p>
            <a:pPr marL="0" algn="ctr" defTabSz="914400" rtl="0" eaLnBrk="1" latinLnBrk="0" hangingPunct="1">
              <a:lnSpc>
                <a:spcPct val="100000"/>
              </a:lnSpc>
            </a:pPr>
            <a:r>
              <a:rPr lang="en-US" dirty="0">
                <a:solidFill>
                  <a:schemeClr val="tx1">
                    <a:lumMod val="65000"/>
                    <a:lumOff val="35000"/>
                  </a:schemeClr>
                </a:solidFill>
                <a:latin typeface="Century Gothic" panose="020B0502020202020204" pitchFamily="34" charset="0"/>
              </a:rPr>
              <a:t>Goals</a:t>
            </a:r>
            <a:endParaRPr lang="en-US" sz="1800" b="0" kern="1200" dirty="0">
              <a:solidFill>
                <a:schemeClr val="tx1">
                  <a:lumMod val="65000"/>
                  <a:lumOff val="35000"/>
                </a:schemeClr>
              </a:solidFill>
              <a:latin typeface="Century Gothic" panose="020B0502020202020204" pitchFamily="34" charset="0"/>
              <a:ea typeface="+mn-ea"/>
              <a:cs typeface="+mn-cs"/>
            </a:endParaRPr>
          </a:p>
        </p:txBody>
      </p:sp>
      <p:pic>
        <p:nvPicPr>
          <p:cNvPr id="16" name="Graphic 15">
            <a:extLst>
              <a:ext uri="{FF2B5EF4-FFF2-40B4-BE49-F238E27FC236}">
                <a16:creationId xmlns:a16="http://schemas.microsoft.com/office/drawing/2014/main" id="{1DF1B711-F124-24BE-425F-100A5716C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38280" y="2464242"/>
            <a:ext cx="924069" cy="924069"/>
          </a:xfrm>
          <a:prstGeom prst="rect">
            <a:avLst/>
          </a:prstGeom>
        </p:spPr>
      </p:pic>
      <p:pic>
        <p:nvPicPr>
          <p:cNvPr id="17" name="Graphic 16">
            <a:extLst>
              <a:ext uri="{FF2B5EF4-FFF2-40B4-BE49-F238E27FC236}">
                <a16:creationId xmlns:a16="http://schemas.microsoft.com/office/drawing/2014/main" id="{253CD0FC-E4B3-D134-37E1-17F99DCFDE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71602" y="2464241"/>
            <a:ext cx="924069" cy="924069"/>
          </a:xfrm>
          <a:prstGeom prst="rect">
            <a:avLst/>
          </a:prstGeom>
        </p:spPr>
      </p:pic>
      <p:pic>
        <p:nvPicPr>
          <p:cNvPr id="18" name="Graphic 17">
            <a:extLst>
              <a:ext uri="{FF2B5EF4-FFF2-40B4-BE49-F238E27FC236}">
                <a16:creationId xmlns:a16="http://schemas.microsoft.com/office/drawing/2014/main" id="{79044550-73E9-96F3-CEE3-2A3EF363BF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60388" y="2443920"/>
            <a:ext cx="996371" cy="996371"/>
          </a:xfrm>
          <a:prstGeom prst="rect">
            <a:avLst/>
          </a:prstGeom>
        </p:spPr>
      </p:pic>
    </p:spTree>
    <p:extLst>
      <p:ext uri="{BB962C8B-B14F-4D97-AF65-F5344CB8AC3E}">
        <p14:creationId xmlns:p14="http://schemas.microsoft.com/office/powerpoint/2010/main" val="4016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834D0-A832-62E7-B195-16D7A566FCF0}"/>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286F4BD1-096B-D2BC-F56C-341898F5552B}"/>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Objectives</a:t>
            </a:r>
          </a:p>
        </p:txBody>
      </p:sp>
      <p:sp>
        <p:nvSpPr>
          <p:cNvPr id="33" name="Rectangle 32">
            <a:extLst>
              <a:ext uri="{FF2B5EF4-FFF2-40B4-BE49-F238E27FC236}">
                <a16:creationId xmlns:a16="http://schemas.microsoft.com/office/drawing/2014/main" id="{2D3DC22E-6BCD-E0EB-07E4-F9546A8FA917}"/>
              </a:ext>
            </a:extLst>
          </p:cNvPr>
          <p:cNvSpPr/>
          <p:nvPr/>
        </p:nvSpPr>
        <p:spPr>
          <a:xfrm>
            <a:off x="1410380" y="1364279"/>
            <a:ext cx="2291026" cy="1143000"/>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1</a:t>
            </a:r>
            <a:endParaRPr lang="en-US" sz="2000" dirty="0">
              <a:solidFill>
                <a:schemeClr val="bg1"/>
              </a:solidFill>
              <a:latin typeface="Century Gothic" panose="020B0502020202020204" pitchFamily="34" charset="0"/>
            </a:endParaRPr>
          </a:p>
        </p:txBody>
      </p:sp>
      <p:sp>
        <p:nvSpPr>
          <p:cNvPr id="34" name="Rectangle 33">
            <a:extLst>
              <a:ext uri="{FF2B5EF4-FFF2-40B4-BE49-F238E27FC236}">
                <a16:creationId xmlns:a16="http://schemas.microsoft.com/office/drawing/2014/main" id="{3C87CA43-E431-51B5-9140-CD1467CFE0AC}"/>
              </a:ext>
            </a:extLst>
          </p:cNvPr>
          <p:cNvSpPr/>
          <p:nvPr/>
        </p:nvSpPr>
        <p:spPr>
          <a:xfrm>
            <a:off x="3855275" y="1364279"/>
            <a:ext cx="7476326" cy="114300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36" name="Oval 35">
            <a:extLst>
              <a:ext uri="{FF2B5EF4-FFF2-40B4-BE49-F238E27FC236}">
                <a16:creationId xmlns:a16="http://schemas.microsoft.com/office/drawing/2014/main" id="{3A1F9C64-6F4B-E337-5AAA-7805950472F3}"/>
              </a:ext>
            </a:extLst>
          </p:cNvPr>
          <p:cNvSpPr/>
          <p:nvPr/>
        </p:nvSpPr>
        <p:spPr>
          <a:xfrm>
            <a:off x="860399" y="1560191"/>
            <a:ext cx="731520" cy="731520"/>
          </a:xfrm>
          <a:prstGeom prst="ellipse">
            <a:avLst/>
          </a:prstGeom>
          <a:solidFill>
            <a:srgbClr val="AA99F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Google Shape;90;p1">
            <a:extLst>
              <a:ext uri="{FF2B5EF4-FFF2-40B4-BE49-F238E27FC236}">
                <a16:creationId xmlns:a16="http://schemas.microsoft.com/office/drawing/2014/main" id="{1A68AD7A-EDC1-4FAF-98B1-957E5855ED82}"/>
              </a:ext>
            </a:extLst>
          </p:cNvPr>
          <p:cNvSpPr txBox="1"/>
          <p:nvPr/>
        </p:nvSpPr>
        <p:spPr>
          <a:xfrm>
            <a:off x="969180" y="1602806"/>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1</a:t>
            </a:r>
          </a:p>
        </p:txBody>
      </p:sp>
      <p:sp>
        <p:nvSpPr>
          <p:cNvPr id="38" name="Rectangle 37">
            <a:extLst>
              <a:ext uri="{FF2B5EF4-FFF2-40B4-BE49-F238E27FC236}">
                <a16:creationId xmlns:a16="http://schemas.microsoft.com/office/drawing/2014/main" id="{A456E61F-52EF-C38E-5C1B-4BB51E0D42FC}"/>
              </a:ext>
            </a:extLst>
          </p:cNvPr>
          <p:cNvSpPr/>
          <p:nvPr/>
        </p:nvSpPr>
        <p:spPr>
          <a:xfrm>
            <a:off x="1410380" y="2655155"/>
            <a:ext cx="2291026" cy="114300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2</a:t>
            </a:r>
            <a:endParaRPr lang="en-US" sz="2000" dirty="0">
              <a:solidFill>
                <a:schemeClr val="bg1"/>
              </a:solidFill>
              <a:latin typeface="Century Gothic" panose="020B0502020202020204" pitchFamily="34" charset="0"/>
            </a:endParaRPr>
          </a:p>
        </p:txBody>
      </p:sp>
      <p:sp>
        <p:nvSpPr>
          <p:cNvPr id="39" name="Rectangle 38">
            <a:extLst>
              <a:ext uri="{FF2B5EF4-FFF2-40B4-BE49-F238E27FC236}">
                <a16:creationId xmlns:a16="http://schemas.microsoft.com/office/drawing/2014/main" id="{DEDF69D0-BA16-5A21-162C-9AC4BD6426FF}"/>
              </a:ext>
            </a:extLst>
          </p:cNvPr>
          <p:cNvSpPr/>
          <p:nvPr/>
        </p:nvSpPr>
        <p:spPr>
          <a:xfrm>
            <a:off x="3855275" y="2655155"/>
            <a:ext cx="7476326" cy="114300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0" name="Oval 39">
            <a:extLst>
              <a:ext uri="{FF2B5EF4-FFF2-40B4-BE49-F238E27FC236}">
                <a16:creationId xmlns:a16="http://schemas.microsoft.com/office/drawing/2014/main" id="{5642C4E4-7EF2-60E0-A9F8-EECE3BD1C3FD}"/>
              </a:ext>
            </a:extLst>
          </p:cNvPr>
          <p:cNvSpPr/>
          <p:nvPr/>
        </p:nvSpPr>
        <p:spPr>
          <a:xfrm>
            <a:off x="860399" y="2851067"/>
            <a:ext cx="731520" cy="731520"/>
          </a:xfrm>
          <a:prstGeom prst="ellipse">
            <a:avLst/>
          </a:prstGeom>
          <a:solidFill>
            <a:srgbClr val="84CAF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90;p1">
            <a:extLst>
              <a:ext uri="{FF2B5EF4-FFF2-40B4-BE49-F238E27FC236}">
                <a16:creationId xmlns:a16="http://schemas.microsoft.com/office/drawing/2014/main" id="{C5BD3D34-2CCF-0F28-25F1-EAB5AAA6A2AE}"/>
              </a:ext>
            </a:extLst>
          </p:cNvPr>
          <p:cNvSpPr txBox="1"/>
          <p:nvPr/>
        </p:nvSpPr>
        <p:spPr>
          <a:xfrm>
            <a:off x="969180" y="2893682"/>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2</a:t>
            </a:r>
          </a:p>
        </p:txBody>
      </p:sp>
      <p:sp>
        <p:nvSpPr>
          <p:cNvPr id="42" name="Rectangle 41">
            <a:extLst>
              <a:ext uri="{FF2B5EF4-FFF2-40B4-BE49-F238E27FC236}">
                <a16:creationId xmlns:a16="http://schemas.microsoft.com/office/drawing/2014/main" id="{624CC3D3-A33D-62E2-FBCE-3A4B38AA4CCE}"/>
              </a:ext>
            </a:extLst>
          </p:cNvPr>
          <p:cNvSpPr/>
          <p:nvPr/>
        </p:nvSpPr>
        <p:spPr>
          <a:xfrm>
            <a:off x="1410380" y="3946031"/>
            <a:ext cx="2291026" cy="1143000"/>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3</a:t>
            </a:r>
            <a:endParaRPr lang="en-US" sz="2000" dirty="0">
              <a:solidFill>
                <a:schemeClr val="bg1"/>
              </a:solidFill>
              <a:latin typeface="Century Gothic" panose="020B0502020202020204" pitchFamily="34" charset="0"/>
            </a:endParaRPr>
          </a:p>
        </p:txBody>
      </p:sp>
      <p:sp>
        <p:nvSpPr>
          <p:cNvPr id="43" name="Rectangle 42">
            <a:extLst>
              <a:ext uri="{FF2B5EF4-FFF2-40B4-BE49-F238E27FC236}">
                <a16:creationId xmlns:a16="http://schemas.microsoft.com/office/drawing/2014/main" id="{89CEC03A-99D0-37B8-3BD0-31ADABFFEECE}"/>
              </a:ext>
            </a:extLst>
          </p:cNvPr>
          <p:cNvSpPr/>
          <p:nvPr/>
        </p:nvSpPr>
        <p:spPr>
          <a:xfrm>
            <a:off x="3855275" y="3946031"/>
            <a:ext cx="7476326" cy="114300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4" name="Oval 43">
            <a:extLst>
              <a:ext uri="{FF2B5EF4-FFF2-40B4-BE49-F238E27FC236}">
                <a16:creationId xmlns:a16="http://schemas.microsoft.com/office/drawing/2014/main" id="{6CB17CE6-41A5-4A3D-F593-6D3D31715BB8}"/>
              </a:ext>
            </a:extLst>
          </p:cNvPr>
          <p:cNvSpPr/>
          <p:nvPr/>
        </p:nvSpPr>
        <p:spPr>
          <a:xfrm>
            <a:off x="860399" y="4141943"/>
            <a:ext cx="731520" cy="731520"/>
          </a:xfrm>
          <a:prstGeom prst="ellipse">
            <a:avLst/>
          </a:prstGeom>
          <a:solidFill>
            <a:srgbClr val="AA99F9"/>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Google Shape;90;p1">
            <a:extLst>
              <a:ext uri="{FF2B5EF4-FFF2-40B4-BE49-F238E27FC236}">
                <a16:creationId xmlns:a16="http://schemas.microsoft.com/office/drawing/2014/main" id="{B2A67FFA-D9DA-5B5E-E27F-913F5530049F}"/>
              </a:ext>
            </a:extLst>
          </p:cNvPr>
          <p:cNvSpPr txBox="1"/>
          <p:nvPr/>
        </p:nvSpPr>
        <p:spPr>
          <a:xfrm>
            <a:off x="969180" y="4184558"/>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3</a:t>
            </a:r>
          </a:p>
        </p:txBody>
      </p:sp>
      <p:sp>
        <p:nvSpPr>
          <p:cNvPr id="46" name="Rectangle 45">
            <a:extLst>
              <a:ext uri="{FF2B5EF4-FFF2-40B4-BE49-F238E27FC236}">
                <a16:creationId xmlns:a16="http://schemas.microsoft.com/office/drawing/2014/main" id="{B33FB0C3-3819-0272-C85D-7F35B34771EE}"/>
              </a:ext>
            </a:extLst>
          </p:cNvPr>
          <p:cNvSpPr/>
          <p:nvPr/>
        </p:nvSpPr>
        <p:spPr>
          <a:xfrm>
            <a:off x="1410380" y="5236907"/>
            <a:ext cx="2291026" cy="114300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365760" tIns="274320" rIns="91440" bIns="274320" rtlCol="0" anchor="ctr" anchorCtr="0"/>
          <a:lstStyle/>
          <a:p>
            <a:pPr rtl="0">
              <a:spcBef>
                <a:spcPts val="0"/>
              </a:spcBef>
              <a:spcAft>
                <a:spcPts val="0"/>
              </a:spcAft>
            </a:pPr>
            <a:r>
              <a:rPr lang="en-US" sz="2000" b="1" i="0" u="none" strike="noStrike" dirty="0">
                <a:solidFill>
                  <a:schemeClr val="bg1"/>
                </a:solidFill>
                <a:effectLst/>
                <a:latin typeface="Century Gothic" panose="020B0502020202020204" pitchFamily="34" charset="0"/>
              </a:rPr>
              <a:t>Objective 4</a:t>
            </a:r>
            <a:endParaRPr lang="en-US" sz="2000" dirty="0">
              <a:solidFill>
                <a:schemeClr val="bg1"/>
              </a:solidFill>
              <a:latin typeface="Century Gothic" panose="020B0502020202020204" pitchFamily="34" charset="0"/>
            </a:endParaRPr>
          </a:p>
        </p:txBody>
      </p:sp>
      <p:sp>
        <p:nvSpPr>
          <p:cNvPr id="47" name="Rectangle 46">
            <a:extLst>
              <a:ext uri="{FF2B5EF4-FFF2-40B4-BE49-F238E27FC236}">
                <a16:creationId xmlns:a16="http://schemas.microsoft.com/office/drawing/2014/main" id="{60ECFC01-367D-5081-F06A-E51BD5AC3A62}"/>
              </a:ext>
            </a:extLst>
          </p:cNvPr>
          <p:cNvSpPr/>
          <p:nvPr/>
        </p:nvSpPr>
        <p:spPr>
          <a:xfrm>
            <a:off x="3855275" y="5236907"/>
            <a:ext cx="7476326" cy="114300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182880" rIns="274320" bIns="182880" rtlCol="0" anchor="ctr" anchorCtr="0"/>
          <a:lstStyle/>
          <a:p>
            <a:pPr rtl="0" fontAlgn="base">
              <a:spcBef>
                <a:spcPts val="0"/>
              </a:spcBef>
              <a:spcAft>
                <a:spcPts val="0"/>
              </a:spcAft>
            </a:pPr>
            <a:r>
              <a:rPr lang="en-US" sz="1600" i="0" u="none" strike="noStrike" dirty="0">
                <a:solidFill>
                  <a:schemeClr val="tx1">
                    <a:lumMod val="65000"/>
                    <a:lumOff val="35000"/>
                  </a:schemeClr>
                </a:solidFill>
                <a:effectLst/>
                <a:latin typeface="Century Gothic" panose="020B0502020202020204" pitchFamily="34" charset="0"/>
              </a:rPr>
              <a:t>Sample text</a:t>
            </a:r>
          </a:p>
        </p:txBody>
      </p:sp>
      <p:sp>
        <p:nvSpPr>
          <p:cNvPr id="48" name="Oval 47">
            <a:extLst>
              <a:ext uri="{FF2B5EF4-FFF2-40B4-BE49-F238E27FC236}">
                <a16:creationId xmlns:a16="http://schemas.microsoft.com/office/drawing/2014/main" id="{06BA2CFA-B4BD-E697-CA35-BEA07C93EDD9}"/>
              </a:ext>
            </a:extLst>
          </p:cNvPr>
          <p:cNvSpPr/>
          <p:nvPr/>
        </p:nvSpPr>
        <p:spPr>
          <a:xfrm>
            <a:off x="860399" y="5432819"/>
            <a:ext cx="731520" cy="731520"/>
          </a:xfrm>
          <a:prstGeom prst="ellipse">
            <a:avLst/>
          </a:prstGeom>
          <a:solidFill>
            <a:srgbClr val="84CAF7"/>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90;p1">
            <a:extLst>
              <a:ext uri="{FF2B5EF4-FFF2-40B4-BE49-F238E27FC236}">
                <a16:creationId xmlns:a16="http://schemas.microsoft.com/office/drawing/2014/main" id="{E55A64A7-9CE4-7658-1468-35CC7B4D8D62}"/>
              </a:ext>
            </a:extLst>
          </p:cNvPr>
          <p:cNvSpPr txBox="1"/>
          <p:nvPr/>
        </p:nvSpPr>
        <p:spPr>
          <a:xfrm>
            <a:off x="969180" y="5475434"/>
            <a:ext cx="513958"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bg1"/>
                </a:solidFill>
                <a:latin typeface="Century Gothic"/>
                <a:ea typeface="Century Gothic"/>
                <a:cs typeface="Century Gothic"/>
                <a:sym typeface="Century Gothic"/>
              </a:rPr>
              <a:t>4</a:t>
            </a:r>
          </a:p>
        </p:txBody>
      </p:sp>
    </p:spTree>
    <p:extLst>
      <p:ext uri="{BB962C8B-B14F-4D97-AF65-F5344CB8AC3E}">
        <p14:creationId xmlns:p14="http://schemas.microsoft.com/office/powerpoint/2010/main" val="407717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60D5F-6848-D4CC-1529-584046D1E4E3}"/>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E70329F-F9EF-9FCF-4830-A1DAA30921D0}"/>
              </a:ext>
            </a:extLst>
          </p:cNvPr>
          <p:cNvSpPr/>
          <p:nvPr/>
        </p:nvSpPr>
        <p:spPr>
          <a:xfrm>
            <a:off x="-22302" y="3944953"/>
            <a:ext cx="12214302" cy="2924136"/>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90;p1">
            <a:extLst>
              <a:ext uri="{FF2B5EF4-FFF2-40B4-BE49-F238E27FC236}">
                <a16:creationId xmlns:a16="http://schemas.microsoft.com/office/drawing/2014/main" id="{466F6C9F-23E6-49D7-40D7-77BB6E97EB6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Integrated Marketing Strategy by Channel</a:t>
            </a:r>
          </a:p>
        </p:txBody>
      </p:sp>
      <p:sp>
        <p:nvSpPr>
          <p:cNvPr id="4" name="Rectangle 3">
            <a:extLst>
              <a:ext uri="{FF2B5EF4-FFF2-40B4-BE49-F238E27FC236}">
                <a16:creationId xmlns:a16="http://schemas.microsoft.com/office/drawing/2014/main" id="{D9AA7E65-6963-4D8C-5337-FF3A1E936B98}"/>
              </a:ext>
            </a:extLst>
          </p:cNvPr>
          <p:cNvSpPr/>
          <p:nvPr/>
        </p:nvSpPr>
        <p:spPr>
          <a:xfrm>
            <a:off x="315680" y="2315376"/>
            <a:ext cx="2103120" cy="2924136"/>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Digital &amp; P</a:t>
            </a:r>
            <a:r>
              <a:rPr lang="en-US" b="1" dirty="0">
                <a:solidFill>
                  <a:schemeClr val="bg1"/>
                </a:solidFill>
                <a:latin typeface="Century Gothic" panose="020B0502020202020204" pitchFamily="34" charset="0"/>
              </a:rPr>
              <a:t>rint </a:t>
            </a:r>
            <a:r>
              <a:rPr lang="en-US" sz="1800" b="1" i="0" u="none" strike="noStrike" dirty="0">
                <a:solidFill>
                  <a:schemeClr val="bg1"/>
                </a:solidFill>
                <a:effectLst/>
                <a:latin typeface="Century Gothic" panose="020B0502020202020204" pitchFamily="34" charset="0"/>
              </a:rPr>
              <a:t>Advertising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dirty="0">
              <a:solidFill>
                <a:schemeClr val="bg1"/>
              </a:solidFill>
              <a:latin typeface="Century Gothic" panose="020B0502020202020204" pitchFamily="34" charset="0"/>
            </a:endParaRPr>
          </a:p>
        </p:txBody>
      </p:sp>
      <p:sp>
        <p:nvSpPr>
          <p:cNvPr id="5" name="Oval 4">
            <a:extLst>
              <a:ext uri="{FF2B5EF4-FFF2-40B4-BE49-F238E27FC236}">
                <a16:creationId xmlns:a16="http://schemas.microsoft.com/office/drawing/2014/main" id="{2DB3D9A0-82D5-2A8B-7A8D-B5B3E6F54767}"/>
              </a:ext>
            </a:extLst>
          </p:cNvPr>
          <p:cNvSpPr/>
          <p:nvPr/>
        </p:nvSpPr>
        <p:spPr>
          <a:xfrm>
            <a:off x="1001480" y="1401122"/>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6C7E8FC-3244-83B7-9BE4-EC9788C012EC}"/>
              </a:ext>
            </a:extLst>
          </p:cNvPr>
          <p:cNvSpPr/>
          <p:nvPr/>
        </p:nvSpPr>
        <p:spPr>
          <a:xfrm>
            <a:off x="2678870" y="2315376"/>
            <a:ext cx="2103120" cy="2924136"/>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Direct Marketing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8" name="Oval 7">
            <a:extLst>
              <a:ext uri="{FF2B5EF4-FFF2-40B4-BE49-F238E27FC236}">
                <a16:creationId xmlns:a16="http://schemas.microsoft.com/office/drawing/2014/main" id="{45C8D972-A1C6-8130-FE45-1D655E4AA7A5}"/>
              </a:ext>
            </a:extLst>
          </p:cNvPr>
          <p:cNvSpPr/>
          <p:nvPr/>
        </p:nvSpPr>
        <p:spPr>
          <a:xfrm>
            <a:off x="3364670" y="1401122"/>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D9AD9D-973A-BFDE-9218-57D7C489207D}"/>
              </a:ext>
            </a:extLst>
          </p:cNvPr>
          <p:cNvSpPr/>
          <p:nvPr/>
        </p:nvSpPr>
        <p:spPr>
          <a:xfrm>
            <a:off x="5042060" y="2315376"/>
            <a:ext cx="2103120" cy="2924136"/>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Content Blogging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14" name="Oval 13">
            <a:extLst>
              <a:ext uri="{FF2B5EF4-FFF2-40B4-BE49-F238E27FC236}">
                <a16:creationId xmlns:a16="http://schemas.microsoft.com/office/drawing/2014/main" id="{C3EE2561-1618-B420-2F1D-B44F3F338985}"/>
              </a:ext>
            </a:extLst>
          </p:cNvPr>
          <p:cNvSpPr/>
          <p:nvPr/>
        </p:nvSpPr>
        <p:spPr>
          <a:xfrm>
            <a:off x="5727860" y="1401122"/>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A2FF2E-D91E-1DA5-4766-0279B97171F3}"/>
              </a:ext>
            </a:extLst>
          </p:cNvPr>
          <p:cNvSpPr/>
          <p:nvPr/>
        </p:nvSpPr>
        <p:spPr>
          <a:xfrm>
            <a:off x="7405249" y="2315376"/>
            <a:ext cx="2103120" cy="2924136"/>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Public Relations</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19" name="Oval 18">
            <a:extLst>
              <a:ext uri="{FF2B5EF4-FFF2-40B4-BE49-F238E27FC236}">
                <a16:creationId xmlns:a16="http://schemas.microsoft.com/office/drawing/2014/main" id="{98618E6D-B7A2-E08C-C73F-40A9A532FCC4}"/>
              </a:ext>
            </a:extLst>
          </p:cNvPr>
          <p:cNvSpPr/>
          <p:nvPr/>
        </p:nvSpPr>
        <p:spPr>
          <a:xfrm>
            <a:off x="8091049" y="1401122"/>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B72CD0E-B642-F36E-8C81-5BC87E5C1596}"/>
              </a:ext>
            </a:extLst>
          </p:cNvPr>
          <p:cNvSpPr/>
          <p:nvPr/>
        </p:nvSpPr>
        <p:spPr>
          <a:xfrm>
            <a:off x="9780314" y="2315376"/>
            <a:ext cx="2103120" cy="2924136"/>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28600" rIns="274320" bIns="274320" rtlCol="0" anchor="t" anchorCtr="0"/>
          <a:lstStyle/>
          <a:p>
            <a:pPr algn="ctr" rtl="0">
              <a:spcBef>
                <a:spcPts val="0"/>
              </a:spcBef>
              <a:spcAft>
                <a:spcPts val="0"/>
              </a:spcAft>
            </a:pPr>
            <a:r>
              <a:rPr lang="en-US" sz="1800" b="1" i="0" u="none" strike="noStrike" dirty="0">
                <a:solidFill>
                  <a:schemeClr val="bg1"/>
                </a:solidFill>
                <a:effectLst/>
                <a:latin typeface="Century Gothic" panose="020B0502020202020204" pitchFamily="34" charset="0"/>
              </a:rPr>
              <a:t>Social Media Marketing</a:t>
            </a:r>
          </a:p>
          <a:p>
            <a:pPr algn="ctr" rtl="0">
              <a:spcBef>
                <a:spcPts val="0"/>
              </a:spcBef>
              <a:spcAft>
                <a:spcPts val="0"/>
              </a:spcAft>
            </a:pPr>
            <a:endParaRPr lang="en-US" b="0" dirty="0">
              <a:solidFill>
                <a:schemeClr val="bg1"/>
              </a:solidFill>
              <a:effectLst/>
              <a:latin typeface="Century Gothic" panose="020B0502020202020204" pitchFamily="34" charset="0"/>
            </a:endParaRPr>
          </a:p>
          <a:p>
            <a:pPr algn="ctr" rtl="0" fontAlgn="base">
              <a:spcBef>
                <a:spcPts val="0"/>
              </a:spcBef>
              <a:spcAft>
                <a:spcPts val="0"/>
              </a:spcAft>
            </a:pPr>
            <a:r>
              <a:rPr lang="en-US" sz="1200" b="0" i="0" u="none" strike="noStrike" dirty="0">
                <a:solidFill>
                  <a:schemeClr val="bg1"/>
                </a:solidFill>
                <a:effectLst/>
                <a:latin typeface="Century Gothic" panose="020B0502020202020204" pitchFamily="34" charset="0"/>
              </a:rPr>
              <a:t>Sample text</a:t>
            </a:r>
            <a:endParaRPr lang="en-US" sz="1200" dirty="0">
              <a:solidFill>
                <a:schemeClr val="bg1"/>
              </a:solidFill>
              <a:latin typeface="Century Gothic" panose="020B0502020202020204" pitchFamily="34" charset="0"/>
            </a:endParaRPr>
          </a:p>
        </p:txBody>
      </p:sp>
      <p:sp>
        <p:nvSpPr>
          <p:cNvPr id="23" name="Oval 22">
            <a:extLst>
              <a:ext uri="{FF2B5EF4-FFF2-40B4-BE49-F238E27FC236}">
                <a16:creationId xmlns:a16="http://schemas.microsoft.com/office/drawing/2014/main" id="{D918EA3A-C5B3-A29E-CF8F-66F60ACF7775}"/>
              </a:ext>
            </a:extLst>
          </p:cNvPr>
          <p:cNvSpPr/>
          <p:nvPr/>
        </p:nvSpPr>
        <p:spPr>
          <a:xfrm>
            <a:off x="10466114" y="1401122"/>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black and white logo&#10;&#10;Description automatically generated">
            <a:extLst>
              <a:ext uri="{FF2B5EF4-FFF2-40B4-BE49-F238E27FC236}">
                <a16:creationId xmlns:a16="http://schemas.microsoft.com/office/drawing/2014/main" id="{296D421F-ADCD-B829-0892-C5366EC194A8}"/>
              </a:ext>
            </a:extLst>
          </p:cNvPr>
          <p:cNvPicPr>
            <a:picLocks noChangeAspect="1"/>
          </p:cNvPicPr>
          <p:nvPr/>
        </p:nvPicPr>
        <p:blipFill>
          <a:blip r:embed="rId3"/>
          <a:stretch>
            <a:fillRect/>
          </a:stretch>
        </p:blipFill>
        <p:spPr>
          <a:xfrm>
            <a:off x="1117437" y="1520442"/>
            <a:ext cx="475488" cy="475488"/>
          </a:xfrm>
          <a:prstGeom prst="rect">
            <a:avLst/>
          </a:prstGeom>
        </p:spPr>
      </p:pic>
      <p:pic>
        <p:nvPicPr>
          <p:cNvPr id="28" name="Picture 27" descr="A black and white cell phone&#10;&#10;Description automatically generated">
            <a:extLst>
              <a:ext uri="{FF2B5EF4-FFF2-40B4-BE49-F238E27FC236}">
                <a16:creationId xmlns:a16="http://schemas.microsoft.com/office/drawing/2014/main" id="{ECEA0096-C594-AB2B-DE9B-DB0A57848D89}"/>
              </a:ext>
            </a:extLst>
          </p:cNvPr>
          <p:cNvPicPr>
            <a:picLocks noChangeAspect="1"/>
          </p:cNvPicPr>
          <p:nvPr/>
        </p:nvPicPr>
        <p:blipFill>
          <a:blip r:embed="rId4"/>
          <a:stretch>
            <a:fillRect/>
          </a:stretch>
        </p:blipFill>
        <p:spPr>
          <a:xfrm>
            <a:off x="10599075" y="1526561"/>
            <a:ext cx="475488" cy="475488"/>
          </a:xfrm>
          <a:prstGeom prst="rect">
            <a:avLst/>
          </a:prstGeom>
        </p:spPr>
      </p:pic>
      <p:pic>
        <p:nvPicPr>
          <p:cNvPr id="30" name="Picture 29" descr="A group of people with a circle&#10;&#10;Description automatically generated">
            <a:extLst>
              <a:ext uri="{FF2B5EF4-FFF2-40B4-BE49-F238E27FC236}">
                <a16:creationId xmlns:a16="http://schemas.microsoft.com/office/drawing/2014/main" id="{9CB2F4DD-0AE3-8724-E8CD-1A29F0E4069B}"/>
              </a:ext>
            </a:extLst>
          </p:cNvPr>
          <p:cNvPicPr>
            <a:picLocks noChangeAspect="1"/>
          </p:cNvPicPr>
          <p:nvPr/>
        </p:nvPicPr>
        <p:blipFill>
          <a:blip r:embed="rId5"/>
          <a:stretch>
            <a:fillRect/>
          </a:stretch>
        </p:blipFill>
        <p:spPr>
          <a:xfrm>
            <a:off x="8210905" y="1495047"/>
            <a:ext cx="502920" cy="502920"/>
          </a:xfrm>
          <a:prstGeom prst="rect">
            <a:avLst/>
          </a:prstGeom>
        </p:spPr>
      </p:pic>
      <p:pic>
        <p:nvPicPr>
          <p:cNvPr id="31" name="Picture 30" descr="A black and white outline of a head with white dots and a black background&#10;&#10;Description automatically generated">
            <a:extLst>
              <a:ext uri="{FF2B5EF4-FFF2-40B4-BE49-F238E27FC236}">
                <a16:creationId xmlns:a16="http://schemas.microsoft.com/office/drawing/2014/main" id="{F1B70848-3769-8D13-7473-67DDB35DA2F2}"/>
              </a:ext>
            </a:extLst>
          </p:cNvPr>
          <p:cNvPicPr>
            <a:picLocks noChangeAspect="1"/>
          </p:cNvPicPr>
          <p:nvPr/>
        </p:nvPicPr>
        <p:blipFill>
          <a:blip r:embed="rId6"/>
          <a:stretch>
            <a:fillRect/>
          </a:stretch>
        </p:blipFill>
        <p:spPr>
          <a:xfrm>
            <a:off x="3478970" y="1506026"/>
            <a:ext cx="502920" cy="502920"/>
          </a:xfrm>
          <a:prstGeom prst="rect">
            <a:avLst/>
          </a:prstGeom>
        </p:spPr>
      </p:pic>
      <p:pic>
        <p:nvPicPr>
          <p:cNvPr id="32" name="Picture 31" descr="A white line drawing of a pencil&#10;&#10;Description automatically generated">
            <a:extLst>
              <a:ext uri="{FF2B5EF4-FFF2-40B4-BE49-F238E27FC236}">
                <a16:creationId xmlns:a16="http://schemas.microsoft.com/office/drawing/2014/main" id="{DFA0439D-E204-A351-1D1A-CF73C4709B85}"/>
              </a:ext>
            </a:extLst>
          </p:cNvPr>
          <p:cNvPicPr>
            <a:picLocks noChangeAspect="1"/>
          </p:cNvPicPr>
          <p:nvPr/>
        </p:nvPicPr>
        <p:blipFill>
          <a:blip r:embed="rId7"/>
          <a:stretch>
            <a:fillRect/>
          </a:stretch>
        </p:blipFill>
        <p:spPr>
          <a:xfrm>
            <a:off x="5865020" y="1528886"/>
            <a:ext cx="457200" cy="457200"/>
          </a:xfrm>
          <a:prstGeom prst="rect">
            <a:avLst/>
          </a:prstGeom>
        </p:spPr>
      </p:pic>
    </p:spTree>
    <p:extLst>
      <p:ext uri="{BB962C8B-B14F-4D97-AF65-F5344CB8AC3E}">
        <p14:creationId xmlns:p14="http://schemas.microsoft.com/office/powerpoint/2010/main" val="171692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D764-BA3E-DF54-1A27-9880825CA0A5}"/>
            </a:ext>
          </a:extLst>
        </p:cNvPr>
        <p:cNvGrpSpPr/>
        <p:nvPr/>
      </p:nvGrpSpPr>
      <p:grpSpPr>
        <a:xfrm>
          <a:off x="0" y="0"/>
          <a:ext cx="0" cy="0"/>
          <a:chOff x="0" y="0"/>
          <a:chExt cx="0" cy="0"/>
        </a:xfrm>
      </p:grpSpPr>
      <p:sp>
        <p:nvSpPr>
          <p:cNvPr id="40" name="Rounded Rectangle 39">
            <a:extLst>
              <a:ext uri="{FF2B5EF4-FFF2-40B4-BE49-F238E27FC236}">
                <a16:creationId xmlns:a16="http://schemas.microsoft.com/office/drawing/2014/main" id="{B4BAAC8C-CCA4-C56B-BFD4-623F7D01C656}"/>
              </a:ext>
            </a:extLst>
          </p:cNvPr>
          <p:cNvSpPr/>
          <p:nvPr/>
        </p:nvSpPr>
        <p:spPr>
          <a:xfrm>
            <a:off x="8125904" y="1988458"/>
            <a:ext cx="4066095" cy="827003"/>
          </a:xfrm>
          <a:prstGeom prst="roundRect">
            <a:avLst>
              <a:gd name="adj" fmla="val 0"/>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2" name="Rounded Rectangle 11">
            <a:extLst>
              <a:ext uri="{FF2B5EF4-FFF2-40B4-BE49-F238E27FC236}">
                <a16:creationId xmlns:a16="http://schemas.microsoft.com/office/drawing/2014/main" id="{803494FC-B1FA-BADF-8DC5-0D6A36996BE0}"/>
              </a:ext>
            </a:extLst>
          </p:cNvPr>
          <p:cNvSpPr/>
          <p:nvPr/>
        </p:nvSpPr>
        <p:spPr>
          <a:xfrm>
            <a:off x="0" y="1988458"/>
            <a:ext cx="4066098" cy="827003"/>
          </a:xfrm>
          <a:prstGeom prst="roundRect">
            <a:avLst>
              <a:gd name="adj" fmla="val 0"/>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oogle Shape;90;p1">
            <a:extLst>
              <a:ext uri="{FF2B5EF4-FFF2-40B4-BE49-F238E27FC236}">
                <a16:creationId xmlns:a16="http://schemas.microsoft.com/office/drawing/2014/main" id="{22ECDFFD-253E-7746-9EDD-A410EE505C37}"/>
              </a:ext>
            </a:extLst>
          </p:cNvPr>
          <p:cNvSpPr txBox="1"/>
          <p:nvPr/>
        </p:nvSpPr>
        <p:spPr>
          <a:xfrm>
            <a:off x="933618" y="2235827"/>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Strategy</a:t>
            </a:r>
            <a:endParaRPr lang="en-US" sz="1100" i="1" dirty="0">
              <a:solidFill>
                <a:schemeClr val="bg1"/>
              </a:solidFill>
              <a:latin typeface="Century Gothic"/>
              <a:sym typeface="Century Gothic"/>
            </a:endParaRPr>
          </a:p>
        </p:txBody>
      </p:sp>
      <p:sp>
        <p:nvSpPr>
          <p:cNvPr id="16" name="Rounded Rectangle 15">
            <a:extLst>
              <a:ext uri="{FF2B5EF4-FFF2-40B4-BE49-F238E27FC236}">
                <a16:creationId xmlns:a16="http://schemas.microsoft.com/office/drawing/2014/main" id="{44A86BD7-6744-36E0-62D5-8837EE926B97}"/>
              </a:ext>
            </a:extLst>
          </p:cNvPr>
          <p:cNvSpPr/>
          <p:nvPr/>
        </p:nvSpPr>
        <p:spPr>
          <a:xfrm>
            <a:off x="4066096" y="1988458"/>
            <a:ext cx="4059808" cy="827003"/>
          </a:xfrm>
          <a:prstGeom prst="roundRect">
            <a:avLst>
              <a:gd name="adj" fmla="val 0"/>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20" name="Google Shape;90;p1">
            <a:extLst>
              <a:ext uri="{FF2B5EF4-FFF2-40B4-BE49-F238E27FC236}">
                <a16:creationId xmlns:a16="http://schemas.microsoft.com/office/drawing/2014/main" id="{D858814F-E9A4-DEB7-60B1-C36024B36A94}"/>
              </a:ext>
            </a:extLst>
          </p:cNvPr>
          <p:cNvSpPr txBox="1"/>
          <p:nvPr/>
        </p:nvSpPr>
        <p:spPr>
          <a:xfrm>
            <a:off x="4795008" y="2235827"/>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Action Plan</a:t>
            </a:r>
            <a:endParaRPr lang="en-US" sz="5400" b="1" dirty="0">
              <a:solidFill>
                <a:schemeClr val="bg1"/>
              </a:solidFill>
              <a:latin typeface="Century Gothic"/>
              <a:sym typeface="Century Gothic"/>
            </a:endParaRPr>
          </a:p>
        </p:txBody>
      </p:sp>
      <p:sp>
        <p:nvSpPr>
          <p:cNvPr id="21" name="Google Shape;90;p1">
            <a:extLst>
              <a:ext uri="{FF2B5EF4-FFF2-40B4-BE49-F238E27FC236}">
                <a16:creationId xmlns:a16="http://schemas.microsoft.com/office/drawing/2014/main" id="{858773EC-C577-A69F-344B-CDF6B508BE28}"/>
              </a:ext>
            </a:extLst>
          </p:cNvPr>
          <p:cNvSpPr txBox="1"/>
          <p:nvPr/>
        </p:nvSpPr>
        <p:spPr>
          <a:xfrm>
            <a:off x="8667582" y="2223334"/>
            <a:ext cx="2590800"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Outcome</a:t>
            </a:r>
            <a:endParaRPr lang="en-US" sz="1600" dirty="0">
              <a:solidFill>
                <a:schemeClr val="bg1"/>
              </a:solidFill>
              <a:latin typeface="Century Gothic"/>
              <a:sym typeface="Century Gothic"/>
            </a:endParaRPr>
          </a:p>
        </p:txBody>
      </p:sp>
      <p:sp>
        <p:nvSpPr>
          <p:cNvPr id="17" name="Google Shape;90;p1">
            <a:extLst>
              <a:ext uri="{FF2B5EF4-FFF2-40B4-BE49-F238E27FC236}">
                <a16:creationId xmlns:a16="http://schemas.microsoft.com/office/drawing/2014/main" id="{E2488AB7-DA57-3509-C10E-AA95945DB19A}"/>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Projected Outcomes</a:t>
            </a:r>
          </a:p>
        </p:txBody>
      </p:sp>
      <p:sp>
        <p:nvSpPr>
          <p:cNvPr id="7" name="Oval 6">
            <a:extLst>
              <a:ext uri="{FF2B5EF4-FFF2-40B4-BE49-F238E27FC236}">
                <a16:creationId xmlns:a16="http://schemas.microsoft.com/office/drawing/2014/main" id="{460CFC31-C3C2-9A70-FCF7-02431301070B}"/>
              </a:ext>
            </a:extLst>
          </p:cNvPr>
          <p:cNvSpPr>
            <a:spLocks noChangeAspect="1"/>
          </p:cNvSpPr>
          <p:nvPr/>
        </p:nvSpPr>
        <p:spPr>
          <a:xfrm>
            <a:off x="1843643" y="1437368"/>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uzzle piece in a black and white background&#10;&#10;Description automatically generated">
            <a:extLst>
              <a:ext uri="{FF2B5EF4-FFF2-40B4-BE49-F238E27FC236}">
                <a16:creationId xmlns:a16="http://schemas.microsoft.com/office/drawing/2014/main" id="{294D2DCA-4AEC-6E52-844F-73F9645796C1}"/>
              </a:ext>
            </a:extLst>
          </p:cNvPr>
          <p:cNvPicPr>
            <a:picLocks noChangeAspect="1"/>
          </p:cNvPicPr>
          <p:nvPr/>
        </p:nvPicPr>
        <p:blipFill>
          <a:blip r:embed="rId3"/>
          <a:stretch>
            <a:fillRect/>
          </a:stretch>
        </p:blipFill>
        <p:spPr>
          <a:xfrm>
            <a:off x="1972259" y="1564589"/>
            <a:ext cx="457200" cy="457200"/>
          </a:xfrm>
          <a:prstGeom prst="rect">
            <a:avLst/>
          </a:prstGeom>
        </p:spPr>
      </p:pic>
      <p:sp>
        <p:nvSpPr>
          <p:cNvPr id="3" name="Oval 2">
            <a:extLst>
              <a:ext uri="{FF2B5EF4-FFF2-40B4-BE49-F238E27FC236}">
                <a16:creationId xmlns:a16="http://schemas.microsoft.com/office/drawing/2014/main" id="{6194CEB2-5010-F109-C822-4AC0C5AE9418}"/>
              </a:ext>
            </a:extLst>
          </p:cNvPr>
          <p:cNvSpPr/>
          <p:nvPr/>
        </p:nvSpPr>
        <p:spPr>
          <a:xfrm>
            <a:off x="9580290" y="1437368"/>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arrow in a bullseye&#10;&#10;Description automatically generated">
            <a:extLst>
              <a:ext uri="{FF2B5EF4-FFF2-40B4-BE49-F238E27FC236}">
                <a16:creationId xmlns:a16="http://schemas.microsoft.com/office/drawing/2014/main" id="{50F87EE0-D040-9A24-1F02-5065A65FAB14}"/>
              </a:ext>
            </a:extLst>
          </p:cNvPr>
          <p:cNvPicPr>
            <a:picLocks noChangeAspect="1"/>
          </p:cNvPicPr>
          <p:nvPr/>
        </p:nvPicPr>
        <p:blipFill>
          <a:blip r:embed="rId4"/>
          <a:stretch>
            <a:fillRect/>
          </a:stretch>
        </p:blipFill>
        <p:spPr>
          <a:xfrm>
            <a:off x="9724243" y="1532442"/>
            <a:ext cx="541372" cy="541372"/>
          </a:xfrm>
          <a:prstGeom prst="rect">
            <a:avLst/>
          </a:prstGeom>
        </p:spPr>
      </p:pic>
      <p:sp>
        <p:nvSpPr>
          <p:cNvPr id="9" name="Oval 8">
            <a:extLst>
              <a:ext uri="{FF2B5EF4-FFF2-40B4-BE49-F238E27FC236}">
                <a16:creationId xmlns:a16="http://schemas.microsoft.com/office/drawing/2014/main" id="{F9CED28F-19CC-7329-A0F6-865EF64C73FD}"/>
              </a:ext>
            </a:extLst>
          </p:cNvPr>
          <p:cNvSpPr/>
          <p:nvPr/>
        </p:nvSpPr>
        <p:spPr>
          <a:xfrm>
            <a:off x="5752430" y="1437368"/>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783DA5C-C957-A24E-CA27-5D1227D36B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12596" y="1597534"/>
            <a:ext cx="411188" cy="411188"/>
          </a:xfrm>
          <a:prstGeom prst="rect">
            <a:avLst/>
          </a:prstGeom>
        </p:spPr>
      </p:pic>
      <p:graphicFrame>
        <p:nvGraphicFramePr>
          <p:cNvPr id="42" name="Table 41">
            <a:extLst>
              <a:ext uri="{FF2B5EF4-FFF2-40B4-BE49-F238E27FC236}">
                <a16:creationId xmlns:a16="http://schemas.microsoft.com/office/drawing/2014/main" id="{B12AD84D-04DD-DCC6-9BEC-30FB9C6A8F33}"/>
              </a:ext>
            </a:extLst>
          </p:cNvPr>
          <p:cNvGraphicFramePr>
            <a:graphicFrameLocks noGrp="1"/>
          </p:cNvGraphicFramePr>
          <p:nvPr>
            <p:extLst>
              <p:ext uri="{D42A27DB-BD31-4B8C-83A1-F6EECF244321}">
                <p14:modId xmlns:p14="http://schemas.microsoft.com/office/powerpoint/2010/main" val="3737529702"/>
              </p:ext>
            </p:extLst>
          </p:nvPr>
        </p:nvGraphicFramePr>
        <p:xfrm>
          <a:off x="465483" y="3087259"/>
          <a:ext cx="11261035" cy="3318372"/>
        </p:xfrm>
        <a:graphic>
          <a:graphicData uri="http://schemas.openxmlformats.org/drawingml/2006/table">
            <a:tbl>
              <a:tblPr firstRow="1" bandRow="1">
                <a:tableStyleId>{5C22544A-7EE6-4342-B048-85BDC9FD1C3A}</a:tableStyleId>
              </a:tblPr>
              <a:tblGrid>
                <a:gridCol w="3609560">
                  <a:extLst>
                    <a:ext uri="{9D8B030D-6E8A-4147-A177-3AD203B41FA5}">
                      <a16:colId xmlns:a16="http://schemas.microsoft.com/office/drawing/2014/main" val="1672129667"/>
                    </a:ext>
                  </a:extLst>
                </a:gridCol>
                <a:gridCol w="4065105">
                  <a:extLst>
                    <a:ext uri="{9D8B030D-6E8A-4147-A177-3AD203B41FA5}">
                      <a16:colId xmlns:a16="http://schemas.microsoft.com/office/drawing/2014/main" val="2757375593"/>
                    </a:ext>
                  </a:extLst>
                </a:gridCol>
                <a:gridCol w="3586370">
                  <a:extLst>
                    <a:ext uri="{9D8B030D-6E8A-4147-A177-3AD203B41FA5}">
                      <a16:colId xmlns:a16="http://schemas.microsoft.com/office/drawing/2014/main" val="3143907215"/>
                    </a:ext>
                  </a:extLst>
                </a:gridCol>
              </a:tblGrid>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655794"/>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0556820"/>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3811236"/>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7035565"/>
                  </a:ext>
                </a:extLst>
              </a:tr>
              <a:tr h="5530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0391483"/>
                  </a:ext>
                </a:extLst>
              </a:tr>
            </a:tbl>
          </a:graphicData>
        </a:graphic>
      </p:graphicFrame>
    </p:spTree>
    <p:extLst>
      <p:ext uri="{BB962C8B-B14F-4D97-AF65-F5344CB8AC3E}">
        <p14:creationId xmlns:p14="http://schemas.microsoft.com/office/powerpoint/2010/main" val="8489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AB732-0DFF-1B2B-33D1-39A49934A36A}"/>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50C80AAC-5F21-5BDE-0D84-15EA79132781}"/>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Action Plan</a:t>
            </a:r>
          </a:p>
        </p:txBody>
      </p:sp>
      <p:sp>
        <p:nvSpPr>
          <p:cNvPr id="12" name="TextBox 11">
            <a:extLst>
              <a:ext uri="{FF2B5EF4-FFF2-40B4-BE49-F238E27FC236}">
                <a16:creationId xmlns:a16="http://schemas.microsoft.com/office/drawing/2014/main" id="{AFBE421E-2600-A551-E003-C91FCB36A23D}"/>
              </a:ext>
            </a:extLst>
          </p:cNvPr>
          <p:cNvSpPr txBox="1"/>
          <p:nvPr/>
        </p:nvSpPr>
        <p:spPr>
          <a:xfrm>
            <a:off x="87775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1</a:t>
            </a:r>
          </a:p>
        </p:txBody>
      </p:sp>
      <p:sp>
        <p:nvSpPr>
          <p:cNvPr id="15" name="TextBox 14">
            <a:extLst>
              <a:ext uri="{FF2B5EF4-FFF2-40B4-BE49-F238E27FC236}">
                <a16:creationId xmlns:a16="http://schemas.microsoft.com/office/drawing/2014/main" id="{CACCA4BE-0F12-7ED8-AC20-2E26DBADCCAA}"/>
              </a:ext>
            </a:extLst>
          </p:cNvPr>
          <p:cNvSpPr txBox="1"/>
          <p:nvPr/>
        </p:nvSpPr>
        <p:spPr>
          <a:xfrm>
            <a:off x="2711008"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2</a:t>
            </a:r>
          </a:p>
        </p:txBody>
      </p:sp>
      <p:sp>
        <p:nvSpPr>
          <p:cNvPr id="17" name="TextBox 16">
            <a:extLst>
              <a:ext uri="{FF2B5EF4-FFF2-40B4-BE49-F238E27FC236}">
                <a16:creationId xmlns:a16="http://schemas.microsoft.com/office/drawing/2014/main" id="{C1E712F7-5625-4EBE-9103-585C87EE82E8}"/>
              </a:ext>
            </a:extLst>
          </p:cNvPr>
          <p:cNvSpPr txBox="1"/>
          <p:nvPr/>
        </p:nvSpPr>
        <p:spPr>
          <a:xfrm>
            <a:off x="4544262"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3</a:t>
            </a:r>
          </a:p>
        </p:txBody>
      </p:sp>
      <p:sp>
        <p:nvSpPr>
          <p:cNvPr id="19" name="TextBox 18">
            <a:extLst>
              <a:ext uri="{FF2B5EF4-FFF2-40B4-BE49-F238E27FC236}">
                <a16:creationId xmlns:a16="http://schemas.microsoft.com/office/drawing/2014/main" id="{554F3DE4-45B6-447D-750C-B349B178D732}"/>
              </a:ext>
            </a:extLst>
          </p:cNvPr>
          <p:cNvSpPr txBox="1"/>
          <p:nvPr/>
        </p:nvSpPr>
        <p:spPr>
          <a:xfrm>
            <a:off x="6377516"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4</a:t>
            </a:r>
          </a:p>
        </p:txBody>
      </p:sp>
      <p:sp>
        <p:nvSpPr>
          <p:cNvPr id="21" name="TextBox 20">
            <a:extLst>
              <a:ext uri="{FF2B5EF4-FFF2-40B4-BE49-F238E27FC236}">
                <a16:creationId xmlns:a16="http://schemas.microsoft.com/office/drawing/2014/main" id="{5211CD06-CBAE-9D02-C0DD-CC520BE62F8A}"/>
              </a:ext>
            </a:extLst>
          </p:cNvPr>
          <p:cNvSpPr txBox="1"/>
          <p:nvPr/>
        </p:nvSpPr>
        <p:spPr>
          <a:xfrm>
            <a:off x="8210770"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5</a:t>
            </a:r>
          </a:p>
        </p:txBody>
      </p:sp>
      <p:sp>
        <p:nvSpPr>
          <p:cNvPr id="44" name="Rectangle 43">
            <a:extLst>
              <a:ext uri="{FF2B5EF4-FFF2-40B4-BE49-F238E27FC236}">
                <a16:creationId xmlns:a16="http://schemas.microsoft.com/office/drawing/2014/main" id="{73BC4920-64AA-08A1-CA22-BF850D57D25A}"/>
              </a:ext>
            </a:extLst>
          </p:cNvPr>
          <p:cNvSpPr/>
          <p:nvPr/>
        </p:nvSpPr>
        <p:spPr>
          <a:xfrm>
            <a:off x="601833" y="1187001"/>
            <a:ext cx="11005435" cy="365760"/>
          </a:xfrm>
          <a:prstGeom prst="rect">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Category 1</a:t>
            </a:r>
          </a:p>
        </p:txBody>
      </p:sp>
      <p:sp>
        <p:nvSpPr>
          <p:cNvPr id="3" name="TextBox 2">
            <a:extLst>
              <a:ext uri="{FF2B5EF4-FFF2-40B4-BE49-F238E27FC236}">
                <a16:creationId xmlns:a16="http://schemas.microsoft.com/office/drawing/2014/main" id="{033512B0-6CFD-BA19-E5AF-F45CFE593725}"/>
              </a:ext>
            </a:extLst>
          </p:cNvPr>
          <p:cNvSpPr txBox="1"/>
          <p:nvPr/>
        </p:nvSpPr>
        <p:spPr>
          <a:xfrm>
            <a:off x="10044024" y="6319997"/>
            <a:ext cx="1270222" cy="307777"/>
          </a:xfrm>
          <a:prstGeom prst="rect">
            <a:avLst/>
          </a:prstGeom>
          <a:noFill/>
        </p:spPr>
        <p:txBody>
          <a:bodyPr wrap="square" rtlCol="0">
            <a:spAutoFit/>
          </a:bodyPr>
          <a:lstStyle/>
          <a:p>
            <a:pPr marL="0" algn="ctr" defTabSz="914400" rtl="0" eaLnBrk="1" latinLnBrk="0" hangingPunct="1">
              <a:lnSpc>
                <a:spcPct val="100000"/>
              </a:lnSpc>
            </a:pPr>
            <a:r>
              <a:rPr lang="en-US" sz="1400" b="1" dirty="0">
                <a:solidFill>
                  <a:schemeClr val="tx1">
                    <a:lumMod val="65000"/>
                    <a:lumOff val="35000"/>
                  </a:schemeClr>
                </a:solidFill>
                <a:latin typeface="Century Gothic" panose="020B0502020202020204" pitchFamily="34" charset="0"/>
              </a:rPr>
              <a:t>Month 6</a:t>
            </a:r>
          </a:p>
        </p:txBody>
      </p:sp>
      <p:sp>
        <p:nvSpPr>
          <p:cNvPr id="36" name="Rectangle 35">
            <a:extLst>
              <a:ext uri="{FF2B5EF4-FFF2-40B4-BE49-F238E27FC236}">
                <a16:creationId xmlns:a16="http://schemas.microsoft.com/office/drawing/2014/main" id="{342CD577-8D19-BA4B-C52D-086A16EE24CA}"/>
              </a:ext>
            </a:extLst>
          </p:cNvPr>
          <p:cNvSpPr/>
          <p:nvPr/>
        </p:nvSpPr>
        <p:spPr>
          <a:xfrm>
            <a:off x="599191" y="1638496"/>
            <a:ext cx="1827348" cy="27432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grpSp>
        <p:nvGrpSpPr>
          <p:cNvPr id="22" name="Group 21">
            <a:extLst>
              <a:ext uri="{FF2B5EF4-FFF2-40B4-BE49-F238E27FC236}">
                <a16:creationId xmlns:a16="http://schemas.microsoft.com/office/drawing/2014/main" id="{6E9AF1F8-43D1-5136-2026-C460E23CF844}"/>
              </a:ext>
            </a:extLst>
          </p:cNvPr>
          <p:cNvGrpSpPr/>
          <p:nvPr/>
        </p:nvGrpSpPr>
        <p:grpSpPr>
          <a:xfrm>
            <a:off x="599190" y="1078781"/>
            <a:ext cx="10999525" cy="5241216"/>
            <a:chOff x="599190" y="1483333"/>
            <a:chExt cx="10999525" cy="4430588"/>
          </a:xfrm>
        </p:grpSpPr>
        <p:cxnSp>
          <p:nvCxnSpPr>
            <p:cNvPr id="35" name="Straight Connector 34">
              <a:extLst>
                <a:ext uri="{FF2B5EF4-FFF2-40B4-BE49-F238E27FC236}">
                  <a16:creationId xmlns:a16="http://schemas.microsoft.com/office/drawing/2014/main" id="{FE36E3D0-1887-47E7-772C-286296C28513}"/>
                </a:ext>
              </a:extLst>
            </p:cNvPr>
            <p:cNvCxnSpPr>
              <a:cxnSpLocks/>
            </p:cNvCxnSpPr>
            <p:nvPr/>
          </p:nvCxnSpPr>
          <p:spPr>
            <a:xfrm flipV="1">
              <a:off x="976546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A16BA03-7D42-6E15-A973-8AC08DD846AB}"/>
                </a:ext>
              </a:extLst>
            </p:cNvPr>
            <p:cNvCxnSpPr>
              <a:cxnSpLocks/>
            </p:cNvCxnSpPr>
            <p:nvPr/>
          </p:nvCxnSpPr>
          <p:spPr>
            <a:xfrm flipV="1">
              <a:off x="599190"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E6601A-84FC-A021-A2AF-1A05F7235C43}"/>
                </a:ext>
              </a:extLst>
            </p:cNvPr>
            <p:cNvCxnSpPr>
              <a:cxnSpLocks/>
            </p:cNvCxnSpPr>
            <p:nvPr/>
          </p:nvCxnSpPr>
          <p:spPr>
            <a:xfrm flipV="1">
              <a:off x="2432444"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D9C5599-4184-A684-C457-3EA0982515DB}"/>
                </a:ext>
              </a:extLst>
            </p:cNvPr>
            <p:cNvCxnSpPr>
              <a:cxnSpLocks/>
            </p:cNvCxnSpPr>
            <p:nvPr/>
          </p:nvCxnSpPr>
          <p:spPr>
            <a:xfrm flipV="1">
              <a:off x="4265698"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4AAB71-DA09-1D43-56F6-DFB2EF731FFC}"/>
                </a:ext>
              </a:extLst>
            </p:cNvPr>
            <p:cNvCxnSpPr>
              <a:cxnSpLocks/>
            </p:cNvCxnSpPr>
            <p:nvPr/>
          </p:nvCxnSpPr>
          <p:spPr>
            <a:xfrm flipV="1">
              <a:off x="6098952"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897E2D5-B715-BC78-F0F7-F5C2C097EBDD}"/>
                </a:ext>
              </a:extLst>
            </p:cNvPr>
            <p:cNvCxnSpPr>
              <a:cxnSpLocks/>
            </p:cNvCxnSpPr>
            <p:nvPr/>
          </p:nvCxnSpPr>
          <p:spPr>
            <a:xfrm flipV="1">
              <a:off x="7932206"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DACDD32-D62B-7C52-B1C0-5D45C40C1032}"/>
                </a:ext>
              </a:extLst>
            </p:cNvPr>
            <p:cNvCxnSpPr>
              <a:cxnSpLocks/>
            </p:cNvCxnSpPr>
            <p:nvPr/>
          </p:nvCxnSpPr>
          <p:spPr>
            <a:xfrm flipV="1">
              <a:off x="11598715" y="1483333"/>
              <a:ext cx="0" cy="44305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C1DE282D-911A-4DE7-D986-3738200FB1D8}"/>
              </a:ext>
            </a:extLst>
          </p:cNvPr>
          <p:cNvSpPr/>
          <p:nvPr/>
        </p:nvSpPr>
        <p:spPr>
          <a:xfrm>
            <a:off x="1089521" y="2001746"/>
            <a:ext cx="1827348" cy="27432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5" name="Rectangle 4">
            <a:extLst>
              <a:ext uri="{FF2B5EF4-FFF2-40B4-BE49-F238E27FC236}">
                <a16:creationId xmlns:a16="http://schemas.microsoft.com/office/drawing/2014/main" id="{BEB815AD-716D-0977-1EF8-708746F0734C}"/>
              </a:ext>
            </a:extLst>
          </p:cNvPr>
          <p:cNvSpPr/>
          <p:nvPr/>
        </p:nvSpPr>
        <p:spPr>
          <a:xfrm>
            <a:off x="1609669" y="2348637"/>
            <a:ext cx="1827348" cy="274320"/>
          </a:xfrm>
          <a:prstGeom prst="rect">
            <a:avLst/>
          </a:prstGeom>
          <a:solidFill>
            <a:srgbClr val="AA99F9">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6" name="Rectangle 5">
            <a:extLst>
              <a:ext uri="{FF2B5EF4-FFF2-40B4-BE49-F238E27FC236}">
                <a16:creationId xmlns:a16="http://schemas.microsoft.com/office/drawing/2014/main" id="{3C9AC231-66E6-EB11-449C-05B8275DEF7B}"/>
              </a:ext>
            </a:extLst>
          </p:cNvPr>
          <p:cNvSpPr/>
          <p:nvPr/>
        </p:nvSpPr>
        <p:spPr>
          <a:xfrm>
            <a:off x="601833" y="2889062"/>
            <a:ext cx="11005435" cy="36576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Category 2</a:t>
            </a:r>
          </a:p>
        </p:txBody>
      </p:sp>
      <p:sp>
        <p:nvSpPr>
          <p:cNvPr id="7" name="Rectangle 6">
            <a:extLst>
              <a:ext uri="{FF2B5EF4-FFF2-40B4-BE49-F238E27FC236}">
                <a16:creationId xmlns:a16="http://schemas.microsoft.com/office/drawing/2014/main" id="{E1954815-E998-DD85-D350-0D801CF4530F}"/>
              </a:ext>
            </a:extLst>
          </p:cNvPr>
          <p:cNvSpPr/>
          <p:nvPr/>
        </p:nvSpPr>
        <p:spPr>
          <a:xfrm>
            <a:off x="4467683" y="3340557"/>
            <a:ext cx="1827348" cy="27432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8" name="Rectangle 7">
            <a:extLst>
              <a:ext uri="{FF2B5EF4-FFF2-40B4-BE49-F238E27FC236}">
                <a16:creationId xmlns:a16="http://schemas.microsoft.com/office/drawing/2014/main" id="{C6696F13-747F-B62C-0648-56A48527D3FD}"/>
              </a:ext>
            </a:extLst>
          </p:cNvPr>
          <p:cNvSpPr/>
          <p:nvPr/>
        </p:nvSpPr>
        <p:spPr>
          <a:xfrm>
            <a:off x="4958013" y="3700612"/>
            <a:ext cx="1827348" cy="27432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9" name="Rectangle 8">
            <a:extLst>
              <a:ext uri="{FF2B5EF4-FFF2-40B4-BE49-F238E27FC236}">
                <a16:creationId xmlns:a16="http://schemas.microsoft.com/office/drawing/2014/main" id="{9525D23C-BE33-98AD-3030-4EC72C2C88A3}"/>
              </a:ext>
            </a:extLst>
          </p:cNvPr>
          <p:cNvSpPr/>
          <p:nvPr/>
        </p:nvSpPr>
        <p:spPr>
          <a:xfrm>
            <a:off x="5478161" y="4055012"/>
            <a:ext cx="1827348" cy="27432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3" name="Rectangle 22">
            <a:extLst>
              <a:ext uri="{FF2B5EF4-FFF2-40B4-BE49-F238E27FC236}">
                <a16:creationId xmlns:a16="http://schemas.microsoft.com/office/drawing/2014/main" id="{954C2E68-768C-EB66-8E12-50BBE6F483FC}"/>
              </a:ext>
            </a:extLst>
          </p:cNvPr>
          <p:cNvSpPr/>
          <p:nvPr/>
        </p:nvSpPr>
        <p:spPr>
          <a:xfrm>
            <a:off x="601833" y="4595909"/>
            <a:ext cx="11005435" cy="365760"/>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latin typeface="Century Gothic" panose="020B0502020202020204" pitchFamily="34" charset="0"/>
              </a:rPr>
              <a:t>Category 3</a:t>
            </a:r>
          </a:p>
        </p:txBody>
      </p:sp>
      <p:sp>
        <p:nvSpPr>
          <p:cNvPr id="25" name="Rectangle 24">
            <a:extLst>
              <a:ext uri="{FF2B5EF4-FFF2-40B4-BE49-F238E27FC236}">
                <a16:creationId xmlns:a16="http://schemas.microsoft.com/office/drawing/2014/main" id="{2406D715-5508-8DC4-450C-9ED87CA11383}"/>
              </a:ext>
            </a:extLst>
          </p:cNvPr>
          <p:cNvSpPr/>
          <p:nvPr/>
        </p:nvSpPr>
        <p:spPr>
          <a:xfrm>
            <a:off x="8049809" y="5047404"/>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26" name="Rectangle 25">
            <a:extLst>
              <a:ext uri="{FF2B5EF4-FFF2-40B4-BE49-F238E27FC236}">
                <a16:creationId xmlns:a16="http://schemas.microsoft.com/office/drawing/2014/main" id="{4823EC74-4953-2840-13F3-4240415EA430}"/>
              </a:ext>
            </a:extLst>
          </p:cNvPr>
          <p:cNvSpPr/>
          <p:nvPr/>
        </p:nvSpPr>
        <p:spPr>
          <a:xfrm>
            <a:off x="8540139" y="5407459"/>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
        <p:nvSpPr>
          <p:cNvPr id="30" name="Rectangle 29">
            <a:extLst>
              <a:ext uri="{FF2B5EF4-FFF2-40B4-BE49-F238E27FC236}">
                <a16:creationId xmlns:a16="http://schemas.microsoft.com/office/drawing/2014/main" id="{39E5B73F-28B3-621A-70C6-23A1CD2B1A2C}"/>
              </a:ext>
            </a:extLst>
          </p:cNvPr>
          <p:cNvSpPr/>
          <p:nvPr/>
        </p:nvSpPr>
        <p:spPr>
          <a:xfrm>
            <a:off x="9060287" y="5761859"/>
            <a:ext cx="1827348" cy="274320"/>
          </a:xfrm>
          <a:prstGeom prst="rect">
            <a:avLst/>
          </a:prstGeom>
          <a:solidFill>
            <a:schemeClr val="bg1">
              <a:lumMod val="75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Century Gothic" panose="020B0502020202020204" pitchFamily="34" charset="0"/>
              </a:rPr>
              <a:t>Task Name</a:t>
            </a:r>
          </a:p>
        </p:txBody>
      </p:sp>
    </p:spTree>
    <p:extLst>
      <p:ext uri="{BB962C8B-B14F-4D97-AF65-F5344CB8AC3E}">
        <p14:creationId xmlns:p14="http://schemas.microsoft.com/office/powerpoint/2010/main" val="25613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825D6-B237-31B2-913A-55C0A25C63A7}"/>
            </a:ext>
          </a:extLst>
        </p:cNvPr>
        <p:cNvGrpSpPr/>
        <p:nvPr/>
      </p:nvGrpSpPr>
      <p:grpSpPr>
        <a:xfrm>
          <a:off x="0" y="0"/>
          <a:ext cx="0" cy="0"/>
          <a:chOff x="0" y="0"/>
          <a:chExt cx="0" cy="0"/>
        </a:xfrm>
      </p:grpSpPr>
      <p:sp>
        <p:nvSpPr>
          <p:cNvPr id="4" name="Google Shape;90;p1">
            <a:extLst>
              <a:ext uri="{FF2B5EF4-FFF2-40B4-BE49-F238E27FC236}">
                <a16:creationId xmlns:a16="http://schemas.microsoft.com/office/drawing/2014/main" id="{F8065FE8-C812-0FA7-4817-4EC98679DE29}"/>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Competitive Analysis</a:t>
            </a:r>
          </a:p>
        </p:txBody>
      </p:sp>
      <p:sp>
        <p:nvSpPr>
          <p:cNvPr id="11" name="Oval 10">
            <a:extLst>
              <a:ext uri="{FF2B5EF4-FFF2-40B4-BE49-F238E27FC236}">
                <a16:creationId xmlns:a16="http://schemas.microsoft.com/office/drawing/2014/main" id="{EC5BE1F9-96B6-87A5-57C9-3F8EA76C1F76}"/>
              </a:ext>
            </a:extLst>
          </p:cNvPr>
          <p:cNvSpPr/>
          <p:nvPr/>
        </p:nvSpPr>
        <p:spPr>
          <a:xfrm>
            <a:off x="1525244" y="2948822"/>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and white gear&#10;&#10;Description automatically generated">
            <a:extLst>
              <a:ext uri="{FF2B5EF4-FFF2-40B4-BE49-F238E27FC236}">
                <a16:creationId xmlns:a16="http://schemas.microsoft.com/office/drawing/2014/main" id="{AF2B02EF-0214-65A0-EEFF-8404B9765A69}"/>
              </a:ext>
            </a:extLst>
          </p:cNvPr>
          <p:cNvPicPr>
            <a:picLocks noChangeAspect="1"/>
          </p:cNvPicPr>
          <p:nvPr/>
        </p:nvPicPr>
        <p:blipFill>
          <a:blip r:embed="rId3"/>
          <a:stretch>
            <a:fillRect/>
          </a:stretch>
        </p:blipFill>
        <p:spPr>
          <a:xfrm>
            <a:off x="1639543" y="3065147"/>
            <a:ext cx="502920" cy="502920"/>
          </a:xfrm>
          <a:prstGeom prst="rect">
            <a:avLst/>
          </a:prstGeom>
        </p:spPr>
      </p:pic>
      <p:sp>
        <p:nvSpPr>
          <p:cNvPr id="14" name="Oval 13">
            <a:extLst>
              <a:ext uri="{FF2B5EF4-FFF2-40B4-BE49-F238E27FC236}">
                <a16:creationId xmlns:a16="http://schemas.microsoft.com/office/drawing/2014/main" id="{835D05FE-5D5F-F159-33EB-CD1A8A969493}"/>
              </a:ext>
            </a:extLst>
          </p:cNvPr>
          <p:cNvSpPr/>
          <p:nvPr/>
        </p:nvSpPr>
        <p:spPr>
          <a:xfrm>
            <a:off x="1525244" y="4767527"/>
            <a:ext cx="731520" cy="731520"/>
          </a:xfrm>
          <a:prstGeom prst="ellipse">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aph of progress bar&#10;&#10;Description automatically generated with medium confidence">
            <a:extLst>
              <a:ext uri="{FF2B5EF4-FFF2-40B4-BE49-F238E27FC236}">
                <a16:creationId xmlns:a16="http://schemas.microsoft.com/office/drawing/2014/main" id="{C468DFC4-3BA0-22B8-A641-57A0F1FABAE7}"/>
              </a:ext>
            </a:extLst>
          </p:cNvPr>
          <p:cNvPicPr>
            <a:picLocks noChangeAspect="1"/>
          </p:cNvPicPr>
          <p:nvPr/>
        </p:nvPicPr>
        <p:blipFill>
          <a:blip r:embed="rId4"/>
          <a:stretch>
            <a:fillRect/>
          </a:stretch>
        </p:blipFill>
        <p:spPr>
          <a:xfrm>
            <a:off x="1649451" y="4881827"/>
            <a:ext cx="457200" cy="457200"/>
          </a:xfrm>
          <a:prstGeom prst="rect">
            <a:avLst/>
          </a:prstGeom>
        </p:spPr>
      </p:pic>
      <p:grpSp>
        <p:nvGrpSpPr>
          <p:cNvPr id="74" name="Group 73">
            <a:extLst>
              <a:ext uri="{FF2B5EF4-FFF2-40B4-BE49-F238E27FC236}">
                <a16:creationId xmlns:a16="http://schemas.microsoft.com/office/drawing/2014/main" id="{6B12A580-06F0-7E45-BE60-821A46FA124C}"/>
              </a:ext>
            </a:extLst>
          </p:cNvPr>
          <p:cNvGrpSpPr/>
          <p:nvPr/>
        </p:nvGrpSpPr>
        <p:grpSpPr>
          <a:xfrm>
            <a:off x="1525244" y="1947756"/>
            <a:ext cx="9142986" cy="3634416"/>
            <a:chOff x="2159876" y="1947756"/>
            <a:chExt cx="7872249" cy="3634416"/>
          </a:xfrm>
        </p:grpSpPr>
        <p:cxnSp>
          <p:nvCxnSpPr>
            <p:cNvPr id="18" name="Straight Connector 17">
              <a:extLst>
                <a:ext uri="{FF2B5EF4-FFF2-40B4-BE49-F238E27FC236}">
                  <a16:creationId xmlns:a16="http://schemas.microsoft.com/office/drawing/2014/main" id="{45FE5AD8-8941-88EF-81BB-DF92D395B453}"/>
                </a:ext>
              </a:extLst>
            </p:cNvPr>
            <p:cNvCxnSpPr>
              <a:cxnSpLocks/>
            </p:cNvCxnSpPr>
            <p:nvPr/>
          </p:nvCxnSpPr>
          <p:spPr>
            <a:xfrm>
              <a:off x="2159876" y="1947756"/>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1B4EBCA-1F62-9943-F3B3-7668BB64E648}"/>
                </a:ext>
              </a:extLst>
            </p:cNvPr>
            <p:cNvCxnSpPr>
              <a:cxnSpLocks/>
            </p:cNvCxnSpPr>
            <p:nvPr/>
          </p:nvCxnSpPr>
          <p:spPr>
            <a:xfrm>
              <a:off x="2159876" y="2856360"/>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62B871-B64B-F2E6-04A7-7748BD8F84BB}"/>
                </a:ext>
              </a:extLst>
            </p:cNvPr>
            <p:cNvCxnSpPr>
              <a:cxnSpLocks/>
            </p:cNvCxnSpPr>
            <p:nvPr/>
          </p:nvCxnSpPr>
          <p:spPr>
            <a:xfrm>
              <a:off x="2159876" y="3764964"/>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1CCDE3-ED52-ABCD-CC54-8D8E47E7DBC2}"/>
                </a:ext>
              </a:extLst>
            </p:cNvPr>
            <p:cNvCxnSpPr>
              <a:cxnSpLocks/>
            </p:cNvCxnSpPr>
            <p:nvPr/>
          </p:nvCxnSpPr>
          <p:spPr>
            <a:xfrm>
              <a:off x="2159876" y="4673568"/>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A516A03-D3B4-EA00-6B42-ED38CF3C2B99}"/>
                </a:ext>
              </a:extLst>
            </p:cNvPr>
            <p:cNvCxnSpPr>
              <a:cxnSpLocks/>
            </p:cNvCxnSpPr>
            <p:nvPr/>
          </p:nvCxnSpPr>
          <p:spPr>
            <a:xfrm>
              <a:off x="2159876" y="5582172"/>
              <a:ext cx="7872249" cy="0"/>
            </a:xfrm>
            <a:prstGeom prst="line">
              <a:avLst/>
            </a:prstGeom>
            <a:ln w="12700">
              <a:solidFill>
                <a:srgbClr val="84CAF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id="{B5532FA7-DF82-0DDC-1FAF-2C7CEC12B531}"/>
              </a:ext>
            </a:extLst>
          </p:cNvPr>
          <p:cNvSpPr txBox="1"/>
          <p:nvPr/>
        </p:nvSpPr>
        <p:spPr>
          <a:xfrm>
            <a:off x="4205739" y="1495466"/>
            <a:ext cx="1847444"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Competitor 1</a:t>
            </a:r>
            <a:endParaRPr lang="en-US" dirty="0">
              <a:solidFill>
                <a:schemeClr val="tx1">
                  <a:lumMod val="65000"/>
                  <a:lumOff val="35000"/>
                </a:schemeClr>
              </a:solidFill>
              <a:latin typeface="Century Gothic" panose="020B0502020202020204" pitchFamily="34" charset="0"/>
            </a:endParaRPr>
          </a:p>
        </p:txBody>
      </p:sp>
      <p:sp>
        <p:nvSpPr>
          <p:cNvPr id="37" name="TextBox 36">
            <a:extLst>
              <a:ext uri="{FF2B5EF4-FFF2-40B4-BE49-F238E27FC236}">
                <a16:creationId xmlns:a16="http://schemas.microsoft.com/office/drawing/2014/main" id="{FC204434-ACFF-D1F8-6F31-CFE4BC171569}"/>
              </a:ext>
            </a:extLst>
          </p:cNvPr>
          <p:cNvSpPr txBox="1"/>
          <p:nvPr/>
        </p:nvSpPr>
        <p:spPr>
          <a:xfrm>
            <a:off x="6434565" y="1495466"/>
            <a:ext cx="1847444"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Competitor 2</a:t>
            </a:r>
            <a:endParaRPr lang="en-US" dirty="0">
              <a:solidFill>
                <a:schemeClr val="tx1">
                  <a:lumMod val="65000"/>
                  <a:lumOff val="35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D1857E2F-B58B-F069-EFA6-E90429BBD9F5}"/>
              </a:ext>
            </a:extLst>
          </p:cNvPr>
          <p:cNvSpPr txBox="1"/>
          <p:nvPr/>
        </p:nvSpPr>
        <p:spPr>
          <a:xfrm>
            <a:off x="8663392" y="1495466"/>
            <a:ext cx="1847444" cy="369332"/>
          </a:xfrm>
          <a:prstGeom prst="rect">
            <a:avLst/>
          </a:prstGeom>
          <a:noFill/>
        </p:spPr>
        <p:txBody>
          <a:bodyPr wrap="square" rtlCol="0">
            <a:spAutoFit/>
          </a:bodyPr>
          <a:lstStyle/>
          <a:p>
            <a:pPr algn="ctr"/>
            <a:r>
              <a:rPr lang="en-US" b="1" dirty="0">
                <a:solidFill>
                  <a:schemeClr val="tx1">
                    <a:lumMod val="65000"/>
                    <a:lumOff val="35000"/>
                  </a:schemeClr>
                </a:solidFill>
                <a:latin typeface="Century Gothic" panose="020B0502020202020204" pitchFamily="34" charset="0"/>
              </a:rPr>
              <a:t>Competitor 3</a:t>
            </a:r>
            <a:endParaRPr lang="en-US" dirty="0">
              <a:solidFill>
                <a:schemeClr val="tx1">
                  <a:lumMod val="65000"/>
                  <a:lumOff val="35000"/>
                </a:schemeClr>
              </a:solidFill>
              <a:latin typeface="Century Gothic" panose="020B0502020202020204" pitchFamily="34" charset="0"/>
            </a:endParaRPr>
          </a:p>
        </p:txBody>
      </p:sp>
      <p:sp>
        <p:nvSpPr>
          <p:cNvPr id="42" name="Oval 41">
            <a:extLst>
              <a:ext uri="{FF2B5EF4-FFF2-40B4-BE49-F238E27FC236}">
                <a16:creationId xmlns:a16="http://schemas.microsoft.com/office/drawing/2014/main" id="{9DDF31D5-7F9F-BE82-8CBE-DCB6A36D6234}"/>
              </a:ext>
            </a:extLst>
          </p:cNvPr>
          <p:cNvSpPr/>
          <p:nvPr/>
        </p:nvSpPr>
        <p:spPr>
          <a:xfrm>
            <a:off x="1525243" y="3853504"/>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F58A6C1-EFA3-B640-5D3E-5E0D3701B02F}"/>
              </a:ext>
            </a:extLst>
          </p:cNvPr>
          <p:cNvSpPr/>
          <p:nvPr/>
        </p:nvSpPr>
        <p:spPr>
          <a:xfrm rot="5400000">
            <a:off x="5867399" y="533400"/>
            <a:ext cx="457200" cy="12192000"/>
          </a:xfrm>
          <a:prstGeom prst="rect">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60" name="TextBox 59">
            <a:extLst>
              <a:ext uri="{FF2B5EF4-FFF2-40B4-BE49-F238E27FC236}">
                <a16:creationId xmlns:a16="http://schemas.microsoft.com/office/drawing/2014/main" id="{EDC6FFE0-46E6-2D83-E0E3-0A80A94201DF}"/>
              </a:ext>
            </a:extLst>
          </p:cNvPr>
          <p:cNvSpPr txBox="1"/>
          <p:nvPr/>
        </p:nvSpPr>
        <p:spPr>
          <a:xfrm>
            <a:off x="2309813" y="3117582"/>
            <a:ext cx="1496874"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Tactics</a:t>
            </a:r>
            <a:endParaRPr lang="en-US" dirty="0">
              <a:solidFill>
                <a:schemeClr val="tx1">
                  <a:lumMod val="65000"/>
                  <a:lumOff val="35000"/>
                </a:schemeClr>
              </a:solidFill>
              <a:latin typeface="Century Gothic" panose="020B0502020202020204" pitchFamily="34" charset="0"/>
            </a:endParaRPr>
          </a:p>
        </p:txBody>
      </p:sp>
      <p:sp>
        <p:nvSpPr>
          <p:cNvPr id="61" name="TextBox 60">
            <a:extLst>
              <a:ext uri="{FF2B5EF4-FFF2-40B4-BE49-F238E27FC236}">
                <a16:creationId xmlns:a16="http://schemas.microsoft.com/office/drawing/2014/main" id="{E51FC9AB-006C-4D33-4155-9FDDB61480C6}"/>
              </a:ext>
            </a:extLst>
          </p:cNvPr>
          <p:cNvSpPr txBox="1"/>
          <p:nvPr/>
        </p:nvSpPr>
        <p:spPr>
          <a:xfrm>
            <a:off x="2309813" y="4931718"/>
            <a:ext cx="1496874"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Effect</a:t>
            </a:r>
            <a:endParaRPr lang="en-US" dirty="0">
              <a:solidFill>
                <a:schemeClr val="tx1">
                  <a:lumMod val="65000"/>
                  <a:lumOff val="35000"/>
                </a:schemeClr>
              </a:solidFill>
              <a:latin typeface="Century Gothic" panose="020B0502020202020204" pitchFamily="34" charset="0"/>
            </a:endParaRPr>
          </a:p>
        </p:txBody>
      </p:sp>
      <p:pic>
        <p:nvPicPr>
          <p:cNvPr id="63" name="Picture 62" descr="A white line drawing of a stack of money&#10;&#10;Description automatically generated">
            <a:extLst>
              <a:ext uri="{FF2B5EF4-FFF2-40B4-BE49-F238E27FC236}">
                <a16:creationId xmlns:a16="http://schemas.microsoft.com/office/drawing/2014/main" id="{7D833907-D2EB-9A07-01A4-DDCB815AB6D0}"/>
              </a:ext>
            </a:extLst>
          </p:cNvPr>
          <p:cNvPicPr>
            <a:picLocks noChangeAspect="1"/>
          </p:cNvPicPr>
          <p:nvPr/>
        </p:nvPicPr>
        <p:blipFill>
          <a:blip r:embed="rId5"/>
          <a:stretch>
            <a:fillRect/>
          </a:stretch>
        </p:blipFill>
        <p:spPr>
          <a:xfrm>
            <a:off x="1649451" y="3962529"/>
            <a:ext cx="502920" cy="502920"/>
          </a:xfrm>
          <a:prstGeom prst="rect">
            <a:avLst/>
          </a:prstGeom>
        </p:spPr>
      </p:pic>
      <p:sp>
        <p:nvSpPr>
          <p:cNvPr id="64" name="TextBox 63">
            <a:extLst>
              <a:ext uri="{FF2B5EF4-FFF2-40B4-BE49-F238E27FC236}">
                <a16:creationId xmlns:a16="http://schemas.microsoft.com/office/drawing/2014/main" id="{1C8537F1-72B4-34A1-860F-18E908EF1FF8}"/>
              </a:ext>
            </a:extLst>
          </p:cNvPr>
          <p:cNvSpPr txBox="1"/>
          <p:nvPr/>
        </p:nvSpPr>
        <p:spPr>
          <a:xfrm>
            <a:off x="2309813" y="4022397"/>
            <a:ext cx="1496874"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Budget</a:t>
            </a:r>
            <a:endParaRPr lang="en-US" dirty="0">
              <a:solidFill>
                <a:schemeClr val="tx1">
                  <a:lumMod val="65000"/>
                  <a:lumOff val="35000"/>
                </a:schemeClr>
              </a:solidFill>
              <a:latin typeface="Century Gothic" panose="020B0502020202020204" pitchFamily="34" charset="0"/>
            </a:endParaRPr>
          </a:p>
        </p:txBody>
      </p:sp>
      <p:sp>
        <p:nvSpPr>
          <p:cNvPr id="65" name="Oval 64">
            <a:extLst>
              <a:ext uri="{FF2B5EF4-FFF2-40B4-BE49-F238E27FC236}">
                <a16:creationId xmlns:a16="http://schemas.microsoft.com/office/drawing/2014/main" id="{A38B2D22-C0CA-0763-8426-B8A62B2954E1}"/>
              </a:ext>
            </a:extLst>
          </p:cNvPr>
          <p:cNvSpPr/>
          <p:nvPr/>
        </p:nvSpPr>
        <p:spPr>
          <a:xfrm>
            <a:off x="1525244" y="2040590"/>
            <a:ext cx="731520" cy="731520"/>
          </a:xfrm>
          <a:prstGeom prst="ellipse">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descr="A black and white logo&#10;&#10;Description automatically generated">
            <a:extLst>
              <a:ext uri="{FF2B5EF4-FFF2-40B4-BE49-F238E27FC236}">
                <a16:creationId xmlns:a16="http://schemas.microsoft.com/office/drawing/2014/main" id="{C64AB628-D5B6-2362-D751-8606B297A41E}"/>
              </a:ext>
            </a:extLst>
          </p:cNvPr>
          <p:cNvPicPr>
            <a:picLocks noChangeAspect="1"/>
          </p:cNvPicPr>
          <p:nvPr/>
        </p:nvPicPr>
        <p:blipFill>
          <a:blip r:embed="rId6"/>
          <a:stretch>
            <a:fillRect/>
          </a:stretch>
        </p:blipFill>
        <p:spPr>
          <a:xfrm>
            <a:off x="1641201" y="2159910"/>
            <a:ext cx="475488" cy="475488"/>
          </a:xfrm>
          <a:prstGeom prst="rect">
            <a:avLst/>
          </a:prstGeom>
        </p:spPr>
      </p:pic>
      <p:sp>
        <p:nvSpPr>
          <p:cNvPr id="67" name="TextBox 66">
            <a:extLst>
              <a:ext uri="{FF2B5EF4-FFF2-40B4-BE49-F238E27FC236}">
                <a16:creationId xmlns:a16="http://schemas.microsoft.com/office/drawing/2014/main" id="{6554F1DC-5429-1B08-69A7-8F66B70314DB}"/>
              </a:ext>
            </a:extLst>
          </p:cNvPr>
          <p:cNvSpPr txBox="1"/>
          <p:nvPr/>
        </p:nvSpPr>
        <p:spPr>
          <a:xfrm>
            <a:off x="2309813" y="2092538"/>
            <a:ext cx="1496874" cy="646331"/>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Marketing Channel</a:t>
            </a:r>
            <a:endParaRPr lang="en-US" dirty="0">
              <a:solidFill>
                <a:schemeClr val="tx1">
                  <a:lumMod val="65000"/>
                  <a:lumOff val="35000"/>
                </a:schemeClr>
              </a:solidFill>
              <a:latin typeface="Century Gothic" panose="020B0502020202020204" pitchFamily="34" charset="0"/>
            </a:endParaRPr>
          </a:p>
        </p:txBody>
      </p:sp>
      <p:graphicFrame>
        <p:nvGraphicFramePr>
          <p:cNvPr id="75" name="Table 74">
            <a:extLst>
              <a:ext uri="{FF2B5EF4-FFF2-40B4-BE49-F238E27FC236}">
                <a16:creationId xmlns:a16="http://schemas.microsoft.com/office/drawing/2014/main" id="{292DD780-6447-F617-9558-FB87D722F0A6}"/>
              </a:ext>
            </a:extLst>
          </p:cNvPr>
          <p:cNvGraphicFramePr>
            <a:graphicFrameLocks noGrp="1"/>
          </p:cNvGraphicFramePr>
          <p:nvPr>
            <p:extLst>
              <p:ext uri="{D42A27DB-BD31-4B8C-83A1-F6EECF244321}">
                <p14:modId xmlns:p14="http://schemas.microsoft.com/office/powerpoint/2010/main" val="1982535094"/>
              </p:ext>
            </p:extLst>
          </p:nvPr>
        </p:nvGraphicFramePr>
        <p:xfrm>
          <a:off x="3922914" y="1947756"/>
          <a:ext cx="6858000" cy="3628688"/>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672129667"/>
                    </a:ext>
                  </a:extLst>
                </a:gridCol>
                <a:gridCol w="2286000">
                  <a:extLst>
                    <a:ext uri="{9D8B030D-6E8A-4147-A177-3AD203B41FA5}">
                      <a16:colId xmlns:a16="http://schemas.microsoft.com/office/drawing/2014/main" val="2757375593"/>
                    </a:ext>
                  </a:extLst>
                </a:gridCol>
                <a:gridCol w="2286000">
                  <a:extLst>
                    <a:ext uri="{9D8B030D-6E8A-4147-A177-3AD203B41FA5}">
                      <a16:colId xmlns:a16="http://schemas.microsoft.com/office/drawing/2014/main" val="3143907215"/>
                    </a:ext>
                  </a:extLst>
                </a:gridCol>
              </a:tblGrid>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5858687"/>
                  </a:ext>
                </a:extLst>
              </a:tr>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655794"/>
                  </a:ext>
                </a:extLst>
              </a:tr>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0556820"/>
                  </a:ext>
                </a:extLst>
              </a:tr>
              <a:tr h="9071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3811236"/>
                  </a:ext>
                </a:extLst>
              </a:tr>
            </a:tbl>
          </a:graphicData>
        </a:graphic>
      </p:graphicFrame>
    </p:spTree>
    <p:extLst>
      <p:ext uri="{BB962C8B-B14F-4D97-AF65-F5344CB8AC3E}">
        <p14:creationId xmlns:p14="http://schemas.microsoft.com/office/powerpoint/2010/main" val="257122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0BD51-9511-E579-12A8-60C6A1A0787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BCB0B4D-DBDD-806E-C461-5AC9A5A3D743}"/>
              </a:ext>
            </a:extLst>
          </p:cNvPr>
          <p:cNvSpPr/>
          <p:nvPr/>
        </p:nvSpPr>
        <p:spPr>
          <a:xfrm>
            <a:off x="0" y="3429000"/>
            <a:ext cx="12192000" cy="3429000"/>
          </a:xfrm>
          <a:prstGeom prst="rect">
            <a:avLst/>
          </a:prstGeom>
          <a:solidFill>
            <a:srgbClr val="84CAF7">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99544B76-9835-2EE8-8BF5-967DDE037680}"/>
              </a:ext>
            </a:extLst>
          </p:cNvPr>
          <p:cNvSpPr/>
          <p:nvPr/>
        </p:nvSpPr>
        <p:spPr>
          <a:xfrm>
            <a:off x="0" y="2147482"/>
            <a:ext cx="4066098" cy="2060079"/>
          </a:xfrm>
          <a:prstGeom prst="roundRect">
            <a:avLst>
              <a:gd name="adj" fmla="val 0"/>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90;p1">
            <a:extLst>
              <a:ext uri="{FF2B5EF4-FFF2-40B4-BE49-F238E27FC236}">
                <a16:creationId xmlns:a16="http://schemas.microsoft.com/office/drawing/2014/main" id="{1169B480-90FC-0215-5E6D-9D187E665529}"/>
              </a:ext>
            </a:extLst>
          </p:cNvPr>
          <p:cNvSpPr txBox="1"/>
          <p:nvPr/>
        </p:nvSpPr>
        <p:spPr>
          <a:xfrm>
            <a:off x="883923" y="2305400"/>
            <a:ext cx="2590800" cy="16465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Website Traffic</a:t>
            </a:r>
          </a:p>
          <a:p>
            <a:pPr marL="0" marR="0" lvl="0" indent="0" algn="ctr" rtl="0">
              <a:spcBef>
                <a:spcPts val="0"/>
              </a:spcBef>
              <a:spcAft>
                <a:spcPts val="0"/>
              </a:spcAft>
              <a:buNone/>
            </a:pPr>
            <a:r>
              <a:rPr lang="en-US" sz="1600" dirty="0">
                <a:solidFill>
                  <a:schemeClr val="bg1"/>
                </a:solidFill>
                <a:latin typeface="Century Gothic"/>
                <a:sym typeface="Century Gothic"/>
              </a:rPr>
              <a:t>Increase by </a:t>
            </a:r>
          </a:p>
          <a:p>
            <a:pPr marL="0" marR="0" lvl="0" indent="0" algn="ctr" rtl="0">
              <a:spcBef>
                <a:spcPts val="0"/>
              </a:spcBef>
              <a:spcAft>
                <a:spcPts val="0"/>
              </a:spcAft>
              <a:buNone/>
            </a:pPr>
            <a:r>
              <a:rPr lang="en-US" sz="5400" b="1" dirty="0">
                <a:solidFill>
                  <a:schemeClr val="bg1"/>
                </a:solidFill>
                <a:latin typeface="Century Gothic"/>
                <a:sym typeface="Century Gothic"/>
              </a:rPr>
              <a:t>XX% </a:t>
            </a:r>
          </a:p>
          <a:p>
            <a:pPr marL="0" marR="0" lvl="0" indent="0" algn="ctr" rtl="0">
              <a:spcBef>
                <a:spcPts val="0"/>
              </a:spcBef>
              <a:spcAft>
                <a:spcPts val="0"/>
              </a:spcAft>
              <a:buNone/>
            </a:pPr>
            <a:r>
              <a:rPr lang="en-US" sz="1100" i="1" dirty="0">
                <a:solidFill>
                  <a:schemeClr val="bg1"/>
                </a:solidFill>
                <a:latin typeface="Century Gothic"/>
                <a:sym typeface="Century Gothic"/>
              </a:rPr>
              <a:t>(measured via Google Analytics)</a:t>
            </a:r>
          </a:p>
        </p:txBody>
      </p:sp>
      <p:sp>
        <p:nvSpPr>
          <p:cNvPr id="13" name="Rounded Rectangle 12">
            <a:extLst>
              <a:ext uri="{FF2B5EF4-FFF2-40B4-BE49-F238E27FC236}">
                <a16:creationId xmlns:a16="http://schemas.microsoft.com/office/drawing/2014/main" id="{7F3DA44E-F9F6-73FE-D29C-5C97A5A32664}"/>
              </a:ext>
            </a:extLst>
          </p:cNvPr>
          <p:cNvSpPr/>
          <p:nvPr/>
        </p:nvSpPr>
        <p:spPr>
          <a:xfrm>
            <a:off x="4066096" y="2147482"/>
            <a:ext cx="4059808" cy="2060079"/>
          </a:xfrm>
          <a:prstGeom prst="roundRect">
            <a:avLst>
              <a:gd name="adj" fmla="val 0"/>
            </a:avLst>
          </a:prstGeom>
          <a:solidFill>
            <a:srgbClr val="84CA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5BC7AD"/>
              </a:solidFill>
            </a:endParaRPr>
          </a:p>
        </p:txBody>
      </p:sp>
      <p:sp>
        <p:nvSpPr>
          <p:cNvPr id="6" name="Rounded Rectangle 5">
            <a:extLst>
              <a:ext uri="{FF2B5EF4-FFF2-40B4-BE49-F238E27FC236}">
                <a16:creationId xmlns:a16="http://schemas.microsoft.com/office/drawing/2014/main" id="{BADA967B-1265-1750-B0AC-FA826B3354DA}"/>
              </a:ext>
            </a:extLst>
          </p:cNvPr>
          <p:cNvSpPr/>
          <p:nvPr/>
        </p:nvSpPr>
        <p:spPr>
          <a:xfrm>
            <a:off x="8125904" y="2147482"/>
            <a:ext cx="4066095" cy="2060079"/>
          </a:xfrm>
          <a:prstGeom prst="roundRect">
            <a:avLst>
              <a:gd name="adj" fmla="val 0"/>
            </a:avLst>
          </a:prstGeom>
          <a:solidFill>
            <a:srgbClr val="AA9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60D6BA"/>
              </a:solidFill>
            </a:endParaRPr>
          </a:p>
        </p:txBody>
      </p:sp>
      <p:sp>
        <p:nvSpPr>
          <p:cNvPr id="11" name="Google Shape;90;p1">
            <a:extLst>
              <a:ext uri="{FF2B5EF4-FFF2-40B4-BE49-F238E27FC236}">
                <a16:creationId xmlns:a16="http://schemas.microsoft.com/office/drawing/2014/main" id="{46D91B83-1758-D952-893D-CB21269DD806}"/>
              </a:ext>
            </a:extLst>
          </p:cNvPr>
          <p:cNvSpPr txBox="1"/>
          <p:nvPr/>
        </p:nvSpPr>
        <p:spPr>
          <a:xfrm>
            <a:off x="4795008" y="2305400"/>
            <a:ext cx="25908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Engagement Rate</a:t>
            </a:r>
          </a:p>
          <a:p>
            <a:pPr marL="0" marR="0" lvl="0" indent="0" algn="ctr" rtl="0">
              <a:spcBef>
                <a:spcPts val="0"/>
              </a:spcBef>
              <a:spcAft>
                <a:spcPts val="0"/>
              </a:spcAft>
              <a:buNone/>
            </a:pPr>
            <a:r>
              <a:rPr lang="en-US" sz="1600" dirty="0">
                <a:solidFill>
                  <a:schemeClr val="bg1"/>
                </a:solidFill>
                <a:latin typeface="Century Gothic"/>
                <a:sym typeface="Century Gothic"/>
              </a:rPr>
              <a:t>Improve by</a:t>
            </a:r>
          </a:p>
          <a:p>
            <a:pPr marL="0" marR="0" lvl="0" indent="0" algn="ctr" rtl="0">
              <a:spcBef>
                <a:spcPts val="0"/>
              </a:spcBef>
              <a:spcAft>
                <a:spcPts val="0"/>
              </a:spcAft>
              <a:buNone/>
            </a:pPr>
            <a:r>
              <a:rPr lang="en-US" sz="5400" b="1" dirty="0">
                <a:solidFill>
                  <a:schemeClr val="bg1"/>
                </a:solidFill>
                <a:latin typeface="Century Gothic"/>
                <a:sym typeface="Century Gothic"/>
              </a:rPr>
              <a:t>XX%</a:t>
            </a:r>
          </a:p>
        </p:txBody>
      </p:sp>
      <p:sp>
        <p:nvSpPr>
          <p:cNvPr id="12" name="Google Shape;90;p1">
            <a:extLst>
              <a:ext uri="{FF2B5EF4-FFF2-40B4-BE49-F238E27FC236}">
                <a16:creationId xmlns:a16="http://schemas.microsoft.com/office/drawing/2014/main" id="{396A09A9-65FB-74BC-7AB3-3AE9F58B18ED}"/>
              </a:ext>
            </a:extLst>
          </p:cNvPr>
          <p:cNvSpPr txBox="1"/>
          <p:nvPr/>
        </p:nvSpPr>
        <p:spPr>
          <a:xfrm>
            <a:off x="8717277" y="2292907"/>
            <a:ext cx="2590800" cy="17235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bg1"/>
                </a:solidFill>
                <a:latin typeface="Century Gothic"/>
                <a:sym typeface="Century Gothic"/>
              </a:rPr>
              <a:t>Lead Generation</a:t>
            </a:r>
          </a:p>
          <a:p>
            <a:pPr marL="0" marR="0" lvl="0" indent="0" algn="ctr" rtl="0">
              <a:spcBef>
                <a:spcPts val="0"/>
              </a:spcBef>
              <a:spcAft>
                <a:spcPts val="0"/>
              </a:spcAft>
              <a:buNone/>
            </a:pPr>
            <a:r>
              <a:rPr lang="en-US" sz="1600" dirty="0">
                <a:solidFill>
                  <a:schemeClr val="bg1"/>
                </a:solidFill>
                <a:latin typeface="Century Gothic"/>
                <a:sym typeface="Century Gothic"/>
              </a:rPr>
              <a:t>Generate</a:t>
            </a:r>
          </a:p>
          <a:p>
            <a:pPr marL="0" marR="0" lvl="0" indent="0" algn="ctr" rtl="0">
              <a:spcBef>
                <a:spcPts val="0"/>
              </a:spcBef>
              <a:spcAft>
                <a:spcPts val="0"/>
              </a:spcAft>
              <a:buNone/>
            </a:pPr>
            <a:r>
              <a:rPr lang="en-US" sz="5400" b="1" dirty="0">
                <a:solidFill>
                  <a:schemeClr val="bg1"/>
                </a:solidFill>
                <a:latin typeface="Century Gothic"/>
                <a:sym typeface="Century Gothic"/>
              </a:rPr>
              <a:t>XXX </a:t>
            </a:r>
          </a:p>
          <a:p>
            <a:pPr marL="0" marR="0" lvl="0" indent="0" algn="ctr" rtl="0">
              <a:spcBef>
                <a:spcPts val="0"/>
              </a:spcBef>
              <a:spcAft>
                <a:spcPts val="0"/>
              </a:spcAft>
              <a:buNone/>
            </a:pPr>
            <a:r>
              <a:rPr lang="en-US" sz="1600" dirty="0">
                <a:solidFill>
                  <a:schemeClr val="bg1"/>
                </a:solidFill>
                <a:latin typeface="Century Gothic"/>
                <a:sym typeface="Century Gothic"/>
              </a:rPr>
              <a:t>new leads per month</a:t>
            </a:r>
          </a:p>
        </p:txBody>
      </p:sp>
      <p:sp>
        <p:nvSpPr>
          <p:cNvPr id="32" name="Google Shape;90;p1">
            <a:extLst>
              <a:ext uri="{FF2B5EF4-FFF2-40B4-BE49-F238E27FC236}">
                <a16:creationId xmlns:a16="http://schemas.microsoft.com/office/drawing/2014/main" id="{8A30A275-0FB6-B8B4-500F-C7C1663BBBFE}"/>
              </a:ext>
            </a:extLst>
          </p:cNvPr>
          <p:cNvSpPr txBox="1"/>
          <p:nvPr/>
        </p:nvSpPr>
        <p:spPr>
          <a:xfrm>
            <a:off x="1438000" y="439902"/>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Metrics &amp; Reporting</a:t>
            </a:r>
          </a:p>
        </p:txBody>
      </p:sp>
    </p:spTree>
    <p:extLst>
      <p:ext uri="{BB962C8B-B14F-4D97-AF65-F5344CB8AC3E}">
        <p14:creationId xmlns:p14="http://schemas.microsoft.com/office/powerpoint/2010/main" val="2763900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6AD58-B17E-8416-816E-BBB88D925A44}"/>
            </a:ext>
          </a:extLst>
        </p:cNvPr>
        <p:cNvGrpSpPr/>
        <p:nvPr/>
      </p:nvGrpSpPr>
      <p:grpSpPr>
        <a:xfrm>
          <a:off x="0" y="0"/>
          <a:ext cx="0" cy="0"/>
          <a:chOff x="0" y="0"/>
          <a:chExt cx="0" cy="0"/>
        </a:xfrm>
      </p:grpSpPr>
      <p:sp>
        <p:nvSpPr>
          <p:cNvPr id="8" name="Google Shape;90;p1">
            <a:extLst>
              <a:ext uri="{FF2B5EF4-FFF2-40B4-BE49-F238E27FC236}">
                <a16:creationId xmlns:a16="http://schemas.microsoft.com/office/drawing/2014/main" id="{2D4A17C5-4684-AB1E-7F07-690E28C494CC}"/>
              </a:ext>
            </a:extLst>
          </p:cNvPr>
          <p:cNvSpPr txBox="1"/>
          <p:nvPr/>
        </p:nvSpPr>
        <p:spPr>
          <a:xfrm>
            <a:off x="1285600" y="362918"/>
            <a:ext cx="962080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tx1">
                    <a:lumMod val="65000"/>
                    <a:lumOff val="35000"/>
                  </a:schemeClr>
                </a:solidFill>
                <a:latin typeface="Century Gothic"/>
                <a:ea typeface="Century Gothic"/>
                <a:cs typeface="Century Gothic"/>
                <a:sym typeface="Century Gothic"/>
              </a:rPr>
              <a:t>Budget</a:t>
            </a:r>
          </a:p>
        </p:txBody>
      </p:sp>
      <p:graphicFrame>
        <p:nvGraphicFramePr>
          <p:cNvPr id="3" name="Table 2">
            <a:extLst>
              <a:ext uri="{FF2B5EF4-FFF2-40B4-BE49-F238E27FC236}">
                <a16:creationId xmlns:a16="http://schemas.microsoft.com/office/drawing/2014/main" id="{DE4018A7-A412-E376-A8C4-0853E8D08039}"/>
              </a:ext>
            </a:extLst>
          </p:cNvPr>
          <p:cNvGraphicFramePr>
            <a:graphicFrameLocks noGrp="1"/>
          </p:cNvGraphicFramePr>
          <p:nvPr>
            <p:extLst>
              <p:ext uri="{D42A27DB-BD31-4B8C-83A1-F6EECF244321}">
                <p14:modId xmlns:p14="http://schemas.microsoft.com/office/powerpoint/2010/main" val="4120111739"/>
              </p:ext>
            </p:extLst>
          </p:nvPr>
        </p:nvGraphicFramePr>
        <p:xfrm>
          <a:off x="808844" y="1473809"/>
          <a:ext cx="10574312" cy="4638752"/>
        </p:xfrm>
        <a:graphic>
          <a:graphicData uri="http://schemas.openxmlformats.org/drawingml/2006/table">
            <a:tbl>
              <a:tblPr firstRow="1" bandRow="1">
                <a:tableStyleId>{5C22544A-7EE6-4342-B048-85BDC9FD1C3A}</a:tableStyleId>
              </a:tblPr>
              <a:tblGrid>
                <a:gridCol w="4203331">
                  <a:extLst>
                    <a:ext uri="{9D8B030D-6E8A-4147-A177-3AD203B41FA5}">
                      <a16:colId xmlns:a16="http://schemas.microsoft.com/office/drawing/2014/main" val="1672129667"/>
                    </a:ext>
                  </a:extLst>
                </a:gridCol>
                <a:gridCol w="4214191">
                  <a:extLst>
                    <a:ext uri="{9D8B030D-6E8A-4147-A177-3AD203B41FA5}">
                      <a16:colId xmlns:a16="http://schemas.microsoft.com/office/drawing/2014/main" val="2757375593"/>
                    </a:ext>
                  </a:extLst>
                </a:gridCol>
                <a:gridCol w="2156790">
                  <a:extLst>
                    <a:ext uri="{9D8B030D-6E8A-4147-A177-3AD203B41FA5}">
                      <a16:colId xmlns:a16="http://schemas.microsoft.com/office/drawing/2014/main" val="3143907215"/>
                    </a:ext>
                  </a:extLst>
                </a:gridCol>
              </a:tblGrid>
              <a:tr h="579844">
                <a:tc>
                  <a:txBody>
                    <a:bodyPr/>
                    <a:lstStyle/>
                    <a:p>
                      <a:pPr algn="l">
                        <a:lnSpc>
                          <a:spcPct val="100000"/>
                        </a:lnSpc>
                      </a:pPr>
                      <a:r>
                        <a:rPr lang="en-US" sz="1400" dirty="0">
                          <a:solidFill>
                            <a:schemeClr val="bg1"/>
                          </a:solidFill>
                          <a:latin typeface="Century Gothic" panose="020B0502020202020204" pitchFamily="34" charset="0"/>
                        </a:rPr>
                        <a:t>Category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algn="l">
                        <a:lnSpc>
                          <a:spcPct val="100000"/>
                        </a:lnSpc>
                      </a:pPr>
                      <a:r>
                        <a:rPr lang="en-US" sz="1400" dirty="0">
                          <a:solidFill>
                            <a:schemeClr val="bg1"/>
                          </a:solidFill>
                          <a:latin typeface="Century Gothic" panose="020B0502020202020204" pitchFamily="34" charset="0"/>
                        </a:rPr>
                        <a:t>Category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latin typeface="Century Gothic" panose="020B0502020202020204" pitchFamily="34" charset="0"/>
                        </a:rPr>
                        <a:t>Anticipated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solidFill>
                  </a:tcPr>
                </a:tc>
                <a:extLst>
                  <a:ext uri="{0D108BD9-81ED-4DB2-BD59-A6C34878D82A}">
                    <a16:rowId xmlns:a16="http://schemas.microsoft.com/office/drawing/2014/main" val="350915962"/>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extLst>
                  <a:ext uri="{0D108BD9-81ED-4DB2-BD59-A6C34878D82A}">
                    <a16:rowId xmlns:a16="http://schemas.microsoft.com/office/drawing/2014/main" val="2965858687"/>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extLst>
                  <a:ext uri="{0D108BD9-81ED-4DB2-BD59-A6C34878D82A}">
                    <a16:rowId xmlns:a16="http://schemas.microsoft.com/office/drawing/2014/main" val="2069655794"/>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extLst>
                  <a:ext uri="{0D108BD9-81ED-4DB2-BD59-A6C34878D82A}">
                    <a16:rowId xmlns:a16="http://schemas.microsoft.com/office/drawing/2014/main" val="3340556820"/>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extLst>
                  <a:ext uri="{0D108BD9-81ED-4DB2-BD59-A6C34878D82A}">
                    <a16:rowId xmlns:a16="http://schemas.microsoft.com/office/drawing/2014/main" val="1423811236"/>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alpha val="20000"/>
                      </a:srgbClr>
                    </a:solidFill>
                  </a:tcPr>
                </a:tc>
                <a:extLst>
                  <a:ext uri="{0D108BD9-81ED-4DB2-BD59-A6C34878D82A}">
                    <a16:rowId xmlns:a16="http://schemas.microsoft.com/office/drawing/2014/main" val="2887035565"/>
                  </a:ext>
                </a:extLst>
              </a:tr>
              <a:tr h="5798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Sample text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lumMod val="65000"/>
                              <a:lumOff val="35000"/>
                            </a:schemeClr>
                          </a:solidFill>
                          <a:latin typeface="Century Gothic" panose="020B0502020202020204" pitchFamily="34" charset="0"/>
                          <a:ea typeface="+mn-ea"/>
                          <a:cs typeface="+mn-cs"/>
                        </a:rPr>
                        <a:t>$X,XXX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A99F9">
                        <a:alpha val="29804"/>
                      </a:srgbClr>
                    </a:solidFill>
                  </a:tcPr>
                </a:tc>
                <a:extLst>
                  <a:ext uri="{0D108BD9-81ED-4DB2-BD59-A6C34878D82A}">
                    <a16:rowId xmlns:a16="http://schemas.microsoft.com/office/drawing/2014/main" val="1650391483"/>
                  </a:ext>
                </a:extLst>
              </a:tr>
              <a:tr h="579844">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TOTAL COST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solidFill>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Century Gothic" panose="020B0502020202020204" pitchFamily="34" charset="0"/>
                          <a:ea typeface="+mn-ea"/>
                          <a:cs typeface="+mn-cs"/>
                        </a:rPr>
                        <a:t>$XX,XXX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4CAF7"/>
                    </a:solidFill>
                  </a:tcPr>
                </a:tc>
                <a:extLst>
                  <a:ext uri="{0D108BD9-81ED-4DB2-BD59-A6C34878D82A}">
                    <a16:rowId xmlns:a16="http://schemas.microsoft.com/office/drawing/2014/main" val="1048612774"/>
                  </a:ext>
                </a:extLst>
              </a:tr>
            </a:tbl>
          </a:graphicData>
        </a:graphic>
      </p:graphicFrame>
    </p:spTree>
    <p:extLst>
      <p:ext uri="{BB962C8B-B14F-4D97-AF65-F5344CB8AC3E}">
        <p14:creationId xmlns:p14="http://schemas.microsoft.com/office/powerpoint/2010/main" val="3194332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13236</TotalTime>
  <Words>409</Words>
  <Application>Microsoft Macintosh PowerPoint</Application>
  <PresentationFormat>Widescreen</PresentationFormat>
  <Paragraphs>154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210</cp:revision>
  <dcterms:created xsi:type="dcterms:W3CDTF">2022-05-22T18:55:25Z</dcterms:created>
  <dcterms:modified xsi:type="dcterms:W3CDTF">2024-12-30T13:16:13Z</dcterms:modified>
</cp:coreProperties>
</file>