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54" r:id="rId3"/>
    <p:sldId id="367" r:id="rId4"/>
    <p:sldId id="407" r:id="rId5"/>
    <p:sldId id="415" r:id="rId6"/>
    <p:sldId id="408" r:id="rId7"/>
    <p:sldId id="409" r:id="rId8"/>
    <p:sldId id="410" r:id="rId9"/>
    <p:sldId id="411" r:id="rId10"/>
    <p:sldId id="412" r:id="rId11"/>
    <p:sldId id="413" r:id="rId12"/>
    <p:sldId id="414"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A48CF2"/>
    <a:srgbClr val="EE7671"/>
    <a:srgbClr val="F37873"/>
    <a:srgbClr val="F57974"/>
    <a:srgbClr val="E4716C"/>
    <a:srgbClr val="8A7ECC"/>
    <a:srgbClr val="A899F8"/>
    <a:srgbClr val="5BDFD7"/>
    <a:srgbClr val="CEF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11" autoAdjust="0"/>
    <p:restoredTop sz="96743"/>
  </p:normalViewPr>
  <p:slideViewPr>
    <p:cSldViewPr snapToGrid="0" snapToObjects="1">
      <p:cViewPr varScale="1">
        <p:scale>
          <a:sx n="127" d="100"/>
          <a:sy n="127" d="100"/>
        </p:scale>
        <p:origin x="1168"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FCB5-22D1-AE20-0746-B7E22B5BD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754FD-C8C2-110A-36CD-356B1824F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E0804-6846-BF68-BB30-21DF3FBB49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BF9B3-DB18-F7E2-AD92-BB2B152D5DF1}"/>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79209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75C9-708A-4BB7-1560-179824015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9073-35B0-932B-18AD-612A0948D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C9C87-0041-BDB4-DC0D-7EE676EC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A5096-5996-26A9-56C9-CBA101E3E799}"/>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8122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B0A44-475E-EA34-0ADF-E05E36485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786F5-A07B-1439-FCDC-5CBD197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794DE-2538-283A-053A-8EF403EF0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25DD5-AF06-8B5E-5690-3656DAE7F2F8}"/>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8495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2F84-111D-6F6D-08A6-E7978D620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C8EF9-76CC-E0C4-C57D-48D5AF439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61911-1402-667C-9656-44483720C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526F8-0E56-D7A9-78D0-4A0F02169EC1}"/>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48652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F8DE-919D-6B41-0D9D-BB9710A5F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1CFD3-F9F7-7DE9-88C1-C3FB06FFB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DCF4F-862B-1FB1-9AF3-B453FBD2B4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D772A9-3195-FC12-13FB-F7516A710BF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07092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C150C-B7E7-4AB9-D637-FAAA27552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DDA7B-DFC5-BDBA-919E-C65A8D45C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F798A-F64A-97B9-1191-41ECB12A5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CD7B3D-9C90-B129-28D1-54DAFBC1C6F7}"/>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99890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AA5D9-31DB-1F0D-92B1-A4AA7721B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B1648-EB91-283F-D09F-5BC2A4BB9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55F34-505E-DFF6-4990-2195E7AFA8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730AE-27D1-2F48-889C-4F7192C7026C}"/>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17197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3E29-4C10-5CF3-5DA8-A9FF8B921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E3D3B-6816-3F05-5CD2-D216B095F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5DCC4-6FCD-E7AB-0612-C5B565891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94656-AFA9-8B07-FA07-5927E0D2CC09}"/>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57202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BA53-7502-AC51-475A-A4357474D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E0F35-9812-3732-0E38-502C00567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330B7-885A-DF89-B176-254FCC80A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76DD9A-A4A0-0F67-0D24-8D34FF51E7BE}"/>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65838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49648"/>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84&amp;utm_source=template-powerpoint&amp;utm_medium=content&amp;utm_campaign=Email+Marketing+Proposal+Presentation-powerpoint-12284&amp;lpa=Email+Marketing+Proposal+Presentation+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Email Marketing Proposal Presentation Template</a:t>
            </a:r>
          </a:p>
        </p:txBody>
      </p:sp>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4"/>
          <a:srcRect/>
          <a:stretch/>
        </p:blipFill>
        <p:spPr>
          <a:xfrm>
            <a:off x="5735407" y="1795923"/>
            <a:ext cx="5911162" cy="3323920"/>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481201" y="1625600"/>
            <a:ext cx="5786369" cy="32537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3201699" y="3204201"/>
            <a:ext cx="5788601" cy="3250412"/>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FDF7-0C94-63F0-A475-608E031EABB9}"/>
            </a:ext>
          </a:extLst>
        </p:cNvPr>
        <p:cNvGrpSpPr/>
        <p:nvPr/>
      </p:nvGrpSpPr>
      <p:grpSpPr>
        <a:xfrm>
          <a:off x="0" y="0"/>
          <a:ext cx="0" cy="0"/>
          <a:chOff x="0" y="0"/>
          <a:chExt cx="0" cy="0"/>
        </a:xfrm>
      </p:grpSpPr>
      <p:sp>
        <p:nvSpPr>
          <p:cNvPr id="7" name="Block Arc 6">
            <a:extLst>
              <a:ext uri="{FF2B5EF4-FFF2-40B4-BE49-F238E27FC236}">
                <a16:creationId xmlns:a16="http://schemas.microsoft.com/office/drawing/2014/main" id="{B3FD1202-95F1-8429-526E-315E9D6EC808}"/>
              </a:ext>
            </a:extLst>
          </p:cNvPr>
          <p:cNvSpPr/>
          <p:nvPr/>
        </p:nvSpPr>
        <p:spPr>
          <a:xfrm>
            <a:off x="9475332" y="5258548"/>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8E08CA3C-8F74-30DD-7BAB-394F1BC3699F}"/>
              </a:ext>
            </a:extLst>
          </p:cNvPr>
          <p:cNvSpPr/>
          <p:nvPr/>
        </p:nvSpPr>
        <p:spPr>
          <a:xfrm>
            <a:off x="7833339" y="5619490"/>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3AA64A04-81F4-79FD-4AA6-CE515A2BA35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Our Team</a:t>
            </a:r>
          </a:p>
        </p:txBody>
      </p:sp>
      <p:sp>
        <p:nvSpPr>
          <p:cNvPr id="3" name="Google Shape;90;p1">
            <a:extLst>
              <a:ext uri="{FF2B5EF4-FFF2-40B4-BE49-F238E27FC236}">
                <a16:creationId xmlns:a16="http://schemas.microsoft.com/office/drawing/2014/main" id="{43B4045D-7BEF-4915-7D85-4B98578B6E9F}"/>
              </a:ext>
            </a:extLst>
          </p:cNvPr>
          <p:cNvSpPr txBox="1"/>
          <p:nvPr/>
        </p:nvSpPr>
        <p:spPr>
          <a:xfrm>
            <a:off x="714944"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1</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8" name="Oval 7">
            <a:extLst>
              <a:ext uri="{FF2B5EF4-FFF2-40B4-BE49-F238E27FC236}">
                <a16:creationId xmlns:a16="http://schemas.microsoft.com/office/drawing/2014/main" id="{2BDAE838-E06C-B616-6E85-873A18C31826}"/>
              </a:ext>
            </a:extLst>
          </p:cNvPr>
          <p:cNvSpPr/>
          <p:nvPr/>
        </p:nvSpPr>
        <p:spPr>
          <a:xfrm>
            <a:off x="1435913" y="1702652"/>
            <a:ext cx="1521069" cy="1521069"/>
          </a:xfrm>
          <a:prstGeom prst="ellipse">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Google Shape;90;p1">
            <a:extLst>
              <a:ext uri="{FF2B5EF4-FFF2-40B4-BE49-F238E27FC236}">
                <a16:creationId xmlns:a16="http://schemas.microsoft.com/office/drawing/2014/main" id="{A60F1F78-D769-BC90-D922-D8BF6BC83E8A}"/>
              </a:ext>
            </a:extLst>
          </p:cNvPr>
          <p:cNvSpPr txBox="1"/>
          <p:nvPr/>
        </p:nvSpPr>
        <p:spPr>
          <a:xfrm>
            <a:off x="4614496"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2</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0" name="Oval 9">
            <a:extLst>
              <a:ext uri="{FF2B5EF4-FFF2-40B4-BE49-F238E27FC236}">
                <a16:creationId xmlns:a16="http://schemas.microsoft.com/office/drawing/2014/main" id="{96E660DB-F5D6-C414-25F5-F31B1011DD44}"/>
              </a:ext>
            </a:extLst>
          </p:cNvPr>
          <p:cNvSpPr/>
          <p:nvPr/>
        </p:nvSpPr>
        <p:spPr>
          <a:xfrm>
            <a:off x="5335465" y="1702652"/>
            <a:ext cx="1521069" cy="1521069"/>
          </a:xfrm>
          <a:prstGeom prst="ellipse">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Google Shape;90;p1">
            <a:extLst>
              <a:ext uri="{FF2B5EF4-FFF2-40B4-BE49-F238E27FC236}">
                <a16:creationId xmlns:a16="http://schemas.microsoft.com/office/drawing/2014/main" id="{B086A4AA-3CBD-6F32-F53F-30D1EC0617C5}"/>
              </a:ext>
            </a:extLst>
          </p:cNvPr>
          <p:cNvSpPr txBox="1"/>
          <p:nvPr/>
        </p:nvSpPr>
        <p:spPr>
          <a:xfrm>
            <a:off x="8510730"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3</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2" name="Oval 11">
            <a:extLst>
              <a:ext uri="{FF2B5EF4-FFF2-40B4-BE49-F238E27FC236}">
                <a16:creationId xmlns:a16="http://schemas.microsoft.com/office/drawing/2014/main" id="{55D262A5-07DE-FE04-DB09-6FEE3DB161B1}"/>
              </a:ext>
            </a:extLst>
          </p:cNvPr>
          <p:cNvSpPr/>
          <p:nvPr/>
        </p:nvSpPr>
        <p:spPr>
          <a:xfrm>
            <a:off x="9231699" y="1702652"/>
            <a:ext cx="1521069" cy="1521069"/>
          </a:xfrm>
          <a:prstGeom prst="ellipse">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64F4686D-3564-F951-2A7E-61FCBB0870D8}"/>
              </a:ext>
            </a:extLst>
          </p:cNvPr>
          <p:cNvGrpSpPr/>
          <p:nvPr/>
        </p:nvGrpSpPr>
        <p:grpSpPr>
          <a:xfrm>
            <a:off x="4131224" y="1429234"/>
            <a:ext cx="3906715" cy="3987593"/>
            <a:chOff x="4131224" y="1359661"/>
            <a:chExt cx="3906715" cy="4891178"/>
          </a:xfrm>
        </p:grpSpPr>
        <p:cxnSp>
          <p:nvCxnSpPr>
            <p:cNvPr id="6" name="Straight Connector 5">
              <a:extLst>
                <a:ext uri="{FF2B5EF4-FFF2-40B4-BE49-F238E27FC236}">
                  <a16:creationId xmlns:a16="http://schemas.microsoft.com/office/drawing/2014/main" id="{D9179321-606A-5271-A13F-FC2F8E19A055}"/>
                </a:ext>
              </a:extLst>
            </p:cNvPr>
            <p:cNvCxnSpPr>
              <a:cxnSpLocks/>
            </p:cNvCxnSpPr>
            <p:nvPr/>
          </p:nvCxnSpPr>
          <p:spPr>
            <a:xfrm>
              <a:off x="4131224"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E21C00-C2BC-C50F-1D5A-371250492F1E}"/>
                </a:ext>
              </a:extLst>
            </p:cNvPr>
            <p:cNvCxnSpPr>
              <a:cxnSpLocks/>
            </p:cNvCxnSpPr>
            <p:nvPr/>
          </p:nvCxnSpPr>
          <p:spPr>
            <a:xfrm>
              <a:off x="8037939"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F01E2AB7-65ED-A889-375C-971830D9F10A}"/>
              </a:ext>
            </a:extLst>
          </p:cNvPr>
          <p:cNvSpPr/>
          <p:nvPr/>
        </p:nvSpPr>
        <p:spPr>
          <a:xfrm rot="5400000">
            <a:off x="5867399" y="543339"/>
            <a:ext cx="457200" cy="12192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76089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6504-F7D8-864A-9A11-303488258C4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760100D4-9B6F-E183-838B-519EF84EA9BD}"/>
              </a:ext>
            </a:extLst>
          </p:cNvPr>
          <p:cNvSpPr/>
          <p:nvPr/>
        </p:nvSpPr>
        <p:spPr>
          <a:xfrm>
            <a:off x="646323" y="5019445"/>
            <a:ext cx="10899349" cy="1331660"/>
          </a:xfrm>
          <a:prstGeom prst="roundRect">
            <a:avLst>
              <a:gd name="adj" fmla="val 6266"/>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F7B8A187-DA9C-1B20-F5F6-23F274E5521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Client Case Study</a:t>
            </a:r>
          </a:p>
        </p:txBody>
      </p:sp>
      <p:sp>
        <p:nvSpPr>
          <p:cNvPr id="2" name="Google Shape;90;p1">
            <a:extLst>
              <a:ext uri="{FF2B5EF4-FFF2-40B4-BE49-F238E27FC236}">
                <a16:creationId xmlns:a16="http://schemas.microsoft.com/office/drawing/2014/main" id="{58AD70E0-9545-D746-33AA-DAA5FA8944DC}"/>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Issue Summary</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the issue summary.</a:t>
            </a:r>
          </a:p>
        </p:txBody>
      </p:sp>
      <p:sp>
        <p:nvSpPr>
          <p:cNvPr id="5" name="Rounded Rectangle 4">
            <a:extLst>
              <a:ext uri="{FF2B5EF4-FFF2-40B4-BE49-F238E27FC236}">
                <a16:creationId xmlns:a16="http://schemas.microsoft.com/office/drawing/2014/main" id="{6E097E77-0AA1-495D-4CB8-68EC5694FC86}"/>
              </a:ext>
            </a:extLst>
          </p:cNvPr>
          <p:cNvSpPr/>
          <p:nvPr/>
        </p:nvSpPr>
        <p:spPr>
          <a:xfrm>
            <a:off x="646323" y="2351465"/>
            <a:ext cx="3376725" cy="2361212"/>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D97F4E5A-D0F9-DF9C-EF77-394B15085156}"/>
              </a:ext>
            </a:extLst>
          </p:cNvPr>
          <p:cNvSpPr txBox="1"/>
          <p:nvPr/>
        </p:nvSpPr>
        <p:spPr>
          <a:xfrm>
            <a:off x="879329" y="2456620"/>
            <a:ext cx="2910712" cy="1215677"/>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Timeframe</a:t>
            </a:r>
          </a:p>
          <a:p>
            <a:pPr marR="0" lvl="0" indent="0" algn="ctr" rtl="0">
              <a:spcBef>
                <a:spcPts val="600"/>
              </a:spcBef>
              <a:spcAft>
                <a:spcPts val="0"/>
              </a:spcAft>
              <a:buNone/>
            </a:pPr>
            <a:r>
              <a:rPr lang="en-US" sz="2200" b="1" dirty="0">
                <a:solidFill>
                  <a:schemeClr val="bg1"/>
                </a:solidFill>
                <a:latin typeface="Century Gothic"/>
                <a:sym typeface="Century Gothic"/>
              </a:rPr>
              <a:t>XX - XX</a:t>
            </a:r>
          </a:p>
          <a:p>
            <a:pPr marR="0" lvl="0" indent="0" algn="ctr" rtl="0">
              <a:spcBef>
                <a:spcPts val="600"/>
              </a:spcBef>
              <a:spcAft>
                <a:spcPts val="0"/>
              </a:spcAft>
              <a:buNone/>
            </a:pPr>
            <a:r>
              <a:rPr lang="en-US" sz="1400" dirty="0">
                <a:solidFill>
                  <a:schemeClr val="bg1"/>
                </a:solidFill>
                <a:latin typeface="Century Gothic"/>
                <a:sym typeface="Century Gothic"/>
              </a:rPr>
              <a:t>Additional information.</a:t>
            </a:r>
          </a:p>
        </p:txBody>
      </p:sp>
      <p:sp>
        <p:nvSpPr>
          <p:cNvPr id="14" name="Rounded Rectangle 13">
            <a:extLst>
              <a:ext uri="{FF2B5EF4-FFF2-40B4-BE49-F238E27FC236}">
                <a16:creationId xmlns:a16="http://schemas.microsoft.com/office/drawing/2014/main" id="{75B54957-25E2-47BE-31B8-1B0E0A8E75B1}"/>
              </a:ext>
            </a:extLst>
          </p:cNvPr>
          <p:cNvSpPr/>
          <p:nvPr/>
        </p:nvSpPr>
        <p:spPr>
          <a:xfrm>
            <a:off x="4407635" y="2351465"/>
            <a:ext cx="3376725" cy="2361212"/>
          </a:xfrm>
          <a:prstGeom prst="roundRect">
            <a:avLst>
              <a:gd name="adj" fmla="val 6266"/>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68AAF39-8CDE-6B05-19F7-D55366E22EFD}"/>
              </a:ext>
            </a:extLst>
          </p:cNvPr>
          <p:cNvSpPr/>
          <p:nvPr/>
        </p:nvSpPr>
        <p:spPr>
          <a:xfrm>
            <a:off x="8168947" y="2351465"/>
            <a:ext cx="3376725" cy="2361212"/>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0;p1">
            <a:extLst>
              <a:ext uri="{FF2B5EF4-FFF2-40B4-BE49-F238E27FC236}">
                <a16:creationId xmlns:a16="http://schemas.microsoft.com/office/drawing/2014/main" id="{F86C4AA8-5BC7-76E8-C0B6-CA1C860D6C42}"/>
              </a:ext>
            </a:extLst>
          </p:cNvPr>
          <p:cNvSpPr txBox="1"/>
          <p:nvPr/>
        </p:nvSpPr>
        <p:spPr>
          <a:xfrm>
            <a:off x="4640640" y="2456620"/>
            <a:ext cx="2910712" cy="101562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Tactics</a:t>
            </a:r>
          </a:p>
          <a:p>
            <a:pPr marR="0" lvl="0" indent="0" algn="ctr" rtl="0">
              <a:spcBef>
                <a:spcPts val="600"/>
              </a:spcBef>
              <a:spcAft>
                <a:spcPts val="0"/>
              </a:spcAft>
              <a:buNone/>
            </a:pPr>
            <a:r>
              <a:rPr lang="en-US" sz="1400" dirty="0">
                <a:solidFill>
                  <a:schemeClr val="bg1"/>
                </a:solidFill>
                <a:latin typeface="Century Gothic"/>
                <a:sym typeface="Century Gothic"/>
              </a:rPr>
              <a:t>Tactics and additional information. </a:t>
            </a:r>
          </a:p>
        </p:txBody>
      </p:sp>
      <p:sp>
        <p:nvSpPr>
          <p:cNvPr id="19" name="Google Shape;90;p1">
            <a:extLst>
              <a:ext uri="{FF2B5EF4-FFF2-40B4-BE49-F238E27FC236}">
                <a16:creationId xmlns:a16="http://schemas.microsoft.com/office/drawing/2014/main" id="{05C008DD-02A3-16FA-EF62-3B4BA9B381D9}"/>
              </a:ext>
            </a:extLst>
          </p:cNvPr>
          <p:cNvSpPr txBox="1"/>
          <p:nvPr/>
        </p:nvSpPr>
        <p:spPr>
          <a:xfrm>
            <a:off x="8401959" y="2456620"/>
            <a:ext cx="2910712" cy="1215677"/>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ROI</a:t>
            </a:r>
          </a:p>
          <a:p>
            <a:pPr algn="ctr">
              <a:spcBef>
                <a:spcPts val="600"/>
              </a:spcBef>
            </a:pPr>
            <a:r>
              <a:rPr lang="en-US" sz="2200" b="1" dirty="0">
                <a:solidFill>
                  <a:schemeClr val="bg1"/>
                </a:solidFill>
                <a:latin typeface="Century Gothic"/>
                <a:sym typeface="Century Gothic"/>
              </a:rPr>
              <a:t>$X,XXX</a:t>
            </a:r>
          </a:p>
          <a:p>
            <a:pPr marR="0" lvl="0" indent="0" algn="ctr" rtl="0">
              <a:spcBef>
                <a:spcPts val="600"/>
              </a:spcBef>
              <a:spcAft>
                <a:spcPts val="0"/>
              </a:spcAft>
              <a:buNone/>
            </a:pPr>
            <a:r>
              <a:rPr lang="en-US" sz="1400" dirty="0">
                <a:solidFill>
                  <a:schemeClr val="bg1"/>
                </a:solidFill>
                <a:latin typeface="Century Gothic"/>
                <a:sym typeface="Century Gothic"/>
              </a:rPr>
              <a:t>Additional Information. </a:t>
            </a:r>
          </a:p>
        </p:txBody>
      </p:sp>
      <p:sp>
        <p:nvSpPr>
          <p:cNvPr id="20" name="Google Shape;90;p1">
            <a:extLst>
              <a:ext uri="{FF2B5EF4-FFF2-40B4-BE49-F238E27FC236}">
                <a16:creationId xmlns:a16="http://schemas.microsoft.com/office/drawing/2014/main" id="{26001606-5A8B-9595-68DB-363F28C045C8}"/>
              </a:ext>
            </a:extLst>
          </p:cNvPr>
          <p:cNvSpPr txBox="1"/>
          <p:nvPr/>
        </p:nvSpPr>
        <p:spPr>
          <a:xfrm>
            <a:off x="997226" y="5216167"/>
            <a:ext cx="10197548" cy="954067"/>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bg1"/>
                </a:solidFill>
                <a:latin typeface="Century Gothic"/>
                <a:sym typeface="Century Gothic"/>
              </a:rPr>
              <a:t>Testimonial</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“Client testimonial.”</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 Name</a:t>
            </a:r>
          </a:p>
        </p:txBody>
      </p:sp>
    </p:spTree>
    <p:extLst>
      <p:ext uri="{BB962C8B-B14F-4D97-AF65-F5344CB8AC3E}">
        <p14:creationId xmlns:p14="http://schemas.microsoft.com/office/powerpoint/2010/main" val="132274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EC5FD-BD3C-BB6A-3EED-E28BBF86C8F1}"/>
            </a:ext>
          </a:extLst>
        </p:cNvPr>
        <p:cNvGrpSpPr/>
        <p:nvPr/>
      </p:nvGrpSpPr>
      <p:grpSpPr>
        <a:xfrm>
          <a:off x="0" y="0"/>
          <a:ext cx="0" cy="0"/>
          <a:chOff x="0" y="0"/>
          <a:chExt cx="0" cy="0"/>
        </a:xfrm>
      </p:grpSpPr>
      <p:sp>
        <p:nvSpPr>
          <p:cNvPr id="3" name="Block Arc 2">
            <a:extLst>
              <a:ext uri="{FF2B5EF4-FFF2-40B4-BE49-F238E27FC236}">
                <a16:creationId xmlns:a16="http://schemas.microsoft.com/office/drawing/2014/main" id="{639F99BE-7363-7A31-0DC3-50A24FE341E5}"/>
              </a:ext>
            </a:extLst>
          </p:cNvPr>
          <p:cNvSpPr/>
          <p:nvPr/>
        </p:nvSpPr>
        <p:spPr>
          <a:xfrm>
            <a:off x="9475332" y="5139280"/>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C69CBC29-BCBC-B3DC-5C69-6F016F125496}"/>
              </a:ext>
            </a:extLst>
          </p:cNvPr>
          <p:cNvSpPr/>
          <p:nvPr/>
        </p:nvSpPr>
        <p:spPr>
          <a:xfrm rot="16200000">
            <a:off x="11300048" y="3878081"/>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F0320652-6E84-9C6A-BF68-EEFCEA58291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865CCC11-0C0B-44AA-E335-B11D64E62166}"/>
              </a:ext>
            </a:extLst>
          </p:cNvPr>
          <p:cNvSpPr txBox="1"/>
          <p:nvPr/>
        </p:nvSpPr>
        <p:spPr>
          <a:xfrm>
            <a:off x="646323" y="1372127"/>
            <a:ext cx="1089934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Information on next steps. </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Conclusion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Recap and next steps to move forward.</a:t>
            </a:r>
          </a:p>
        </p:txBody>
      </p:sp>
      <p:sp>
        <p:nvSpPr>
          <p:cNvPr id="2" name="Rectangle 1">
            <a:extLst>
              <a:ext uri="{FF2B5EF4-FFF2-40B4-BE49-F238E27FC236}">
                <a16:creationId xmlns:a16="http://schemas.microsoft.com/office/drawing/2014/main" id="{A4679EA5-6581-9630-BBE7-D137FDCD7E38}"/>
              </a:ext>
            </a:extLst>
          </p:cNvPr>
          <p:cNvSpPr/>
          <p:nvPr/>
        </p:nvSpPr>
        <p:spPr>
          <a:xfrm rot="5400000">
            <a:off x="5867399" y="533400"/>
            <a:ext cx="457200" cy="12192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75012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DDEF54E0-58F9-2244-B879-0988BA3DEACC}"/>
              </a:ext>
            </a:extLst>
          </p:cNvPr>
          <p:cNvSpPr/>
          <p:nvPr/>
        </p:nvSpPr>
        <p:spPr>
          <a:xfrm>
            <a:off x="9475332" y="5139280"/>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0E6FD413-9A31-3B2F-C99C-9BDB9C87ECE8}"/>
              </a:ext>
            </a:extLst>
          </p:cNvPr>
          <p:cNvSpPr/>
          <p:nvPr/>
        </p:nvSpPr>
        <p:spPr>
          <a:xfrm rot="16200000">
            <a:off x="11300048" y="3878081"/>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Hand holding pen and typing on computer">
            <a:extLst>
              <a:ext uri="{FF2B5EF4-FFF2-40B4-BE49-F238E27FC236}">
                <a16:creationId xmlns:a16="http://schemas.microsoft.com/office/drawing/2014/main" id="{3666CD8A-E4C0-011C-BD59-BF7F3620A5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4541" cy="6858000"/>
          </a:xfrm>
          <a:prstGeom prst="rect">
            <a:avLst/>
          </a:prstGeom>
        </p:spPr>
      </p:pic>
      <p:sp>
        <p:nvSpPr>
          <p:cNvPr id="2" name="Rectangle 1">
            <a:extLst>
              <a:ext uri="{FF2B5EF4-FFF2-40B4-BE49-F238E27FC236}">
                <a16:creationId xmlns:a16="http://schemas.microsoft.com/office/drawing/2014/main" id="{705CB1AD-7A98-806B-995E-51D98EDC3CCF}"/>
              </a:ext>
            </a:extLst>
          </p:cNvPr>
          <p:cNvSpPr/>
          <p:nvPr/>
        </p:nvSpPr>
        <p:spPr>
          <a:xfrm rot="5400000">
            <a:off x="5867399" y="533400"/>
            <a:ext cx="457200" cy="12192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819335" y="6419394"/>
            <a:ext cx="6372665" cy="393950"/>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600" dirty="0">
                <a:solidFill>
                  <a:schemeClr val="bg1"/>
                </a:solidFill>
                <a:latin typeface="Century Gothic"/>
                <a:ea typeface="Century Gothic"/>
                <a:cs typeface="Century Gothic"/>
                <a:sym typeface="Century Gothic"/>
              </a:rPr>
              <a:t>Email Marketing Proposal Presentation</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5141595" y="4197890"/>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5141595" y="442234"/>
            <a:ext cx="5115200" cy="366250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Email Marketing Proposal Presentation</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11F64108-586D-9305-E8C1-7A0F1D8C3A05}"/>
              </a:ext>
            </a:extLst>
          </p:cNvPr>
          <p:cNvSpPr/>
          <p:nvPr/>
        </p:nvSpPr>
        <p:spPr>
          <a:xfrm>
            <a:off x="719070" y="1664650"/>
            <a:ext cx="10753860" cy="4149741"/>
          </a:xfrm>
          <a:prstGeom prst="roundRect">
            <a:avLst>
              <a:gd name="adj" fmla="val 3871"/>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25ED470D-B1C6-2960-5A47-E3DAE06EE20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1151423" y="2222569"/>
            <a:ext cx="988915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Executive letter goes here. </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algn="ctr"/>
            <a:r>
              <a:rPr lang="en-US" sz="2400" b="1" dirty="0">
                <a:solidFill>
                  <a:schemeClr val="bg1"/>
                </a:solidFill>
                <a:latin typeface="Century Gothic"/>
                <a:sym typeface="Century Gothic"/>
              </a:rPr>
              <a:t>Best Wishes, </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Executive name and signature</a:t>
            </a:r>
          </a:p>
        </p:txBody>
      </p:sp>
      <p:sp>
        <p:nvSpPr>
          <p:cNvPr id="7" name="Block Arc 6">
            <a:extLst>
              <a:ext uri="{FF2B5EF4-FFF2-40B4-BE49-F238E27FC236}">
                <a16:creationId xmlns:a16="http://schemas.microsoft.com/office/drawing/2014/main" id="{D1A90F97-F01E-5E3F-D4C1-83EF024DAE1B}"/>
              </a:ext>
            </a:extLst>
          </p:cNvPr>
          <p:cNvSpPr/>
          <p:nvPr/>
        </p:nvSpPr>
        <p:spPr>
          <a:xfrm>
            <a:off x="10109914" y="5957422"/>
            <a:ext cx="1801156" cy="1801156"/>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D7F289A8-2709-79F2-521D-0A8A75947DE7}"/>
              </a:ext>
            </a:extLst>
          </p:cNvPr>
          <p:cNvSpPr/>
          <p:nvPr/>
        </p:nvSpPr>
        <p:spPr>
          <a:xfrm>
            <a:off x="7487484" y="5546785"/>
            <a:ext cx="2622430" cy="2622430"/>
          </a:xfrm>
          <a:prstGeom prst="blockArc">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EA70-F9AE-29BB-76F9-5E8A6DB139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042E4EF-26A8-93A7-B91C-8248664389F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Priorities</a:t>
            </a:r>
          </a:p>
        </p:txBody>
      </p:sp>
      <p:sp>
        <p:nvSpPr>
          <p:cNvPr id="24" name="Rectangle 23">
            <a:extLst>
              <a:ext uri="{FF2B5EF4-FFF2-40B4-BE49-F238E27FC236}">
                <a16:creationId xmlns:a16="http://schemas.microsoft.com/office/drawing/2014/main" id="{6230B02F-E707-4B0B-EE1A-DCCE47D3585D}"/>
              </a:ext>
            </a:extLst>
          </p:cNvPr>
          <p:cNvSpPr/>
          <p:nvPr/>
        </p:nvSpPr>
        <p:spPr>
          <a:xfrm>
            <a:off x="1495781" y="1364279"/>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1</a:t>
            </a:r>
            <a:endParaRPr lang="en-US" sz="2000" dirty="0">
              <a:solidFill>
                <a:schemeClr val="bg1"/>
              </a:solidFill>
              <a:latin typeface="Century Gothic" panose="020B0502020202020204" pitchFamily="34" charset="0"/>
            </a:endParaRPr>
          </a:p>
        </p:txBody>
      </p:sp>
      <p:sp>
        <p:nvSpPr>
          <p:cNvPr id="25" name="Rectangle 24">
            <a:extLst>
              <a:ext uri="{FF2B5EF4-FFF2-40B4-BE49-F238E27FC236}">
                <a16:creationId xmlns:a16="http://schemas.microsoft.com/office/drawing/2014/main" id="{8CCFF4A1-2BE7-D738-6FF2-4BA953D77B8A}"/>
              </a:ext>
            </a:extLst>
          </p:cNvPr>
          <p:cNvSpPr/>
          <p:nvPr/>
        </p:nvSpPr>
        <p:spPr>
          <a:xfrm>
            <a:off x="3940676" y="1364279"/>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6" name="Oval 25">
            <a:extLst>
              <a:ext uri="{FF2B5EF4-FFF2-40B4-BE49-F238E27FC236}">
                <a16:creationId xmlns:a16="http://schemas.microsoft.com/office/drawing/2014/main" id="{F52A31A3-8049-552F-EDA7-216AE2BE7D63}"/>
              </a:ext>
            </a:extLst>
          </p:cNvPr>
          <p:cNvSpPr/>
          <p:nvPr/>
        </p:nvSpPr>
        <p:spPr>
          <a:xfrm>
            <a:off x="945800" y="1560191"/>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90;p1">
            <a:extLst>
              <a:ext uri="{FF2B5EF4-FFF2-40B4-BE49-F238E27FC236}">
                <a16:creationId xmlns:a16="http://schemas.microsoft.com/office/drawing/2014/main" id="{8C84FFE2-FDDD-5080-7EAB-680888123D6D}"/>
              </a:ext>
            </a:extLst>
          </p:cNvPr>
          <p:cNvSpPr txBox="1"/>
          <p:nvPr/>
        </p:nvSpPr>
        <p:spPr>
          <a:xfrm>
            <a:off x="1054581"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28" name="Rectangle 27">
            <a:extLst>
              <a:ext uri="{FF2B5EF4-FFF2-40B4-BE49-F238E27FC236}">
                <a16:creationId xmlns:a16="http://schemas.microsoft.com/office/drawing/2014/main" id="{1A921369-A9A4-B802-13E9-8D4C6C9FBCB1}"/>
              </a:ext>
            </a:extLst>
          </p:cNvPr>
          <p:cNvSpPr/>
          <p:nvPr/>
        </p:nvSpPr>
        <p:spPr>
          <a:xfrm>
            <a:off x="1495781" y="2655155"/>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2</a:t>
            </a:r>
            <a:endParaRPr lang="en-US" sz="2000" dirty="0">
              <a:solidFill>
                <a:schemeClr val="bg1"/>
              </a:solidFill>
              <a:latin typeface="Century Gothic" panose="020B0502020202020204" pitchFamily="34" charset="0"/>
            </a:endParaRPr>
          </a:p>
        </p:txBody>
      </p:sp>
      <p:sp>
        <p:nvSpPr>
          <p:cNvPr id="29" name="Rectangle 28">
            <a:extLst>
              <a:ext uri="{FF2B5EF4-FFF2-40B4-BE49-F238E27FC236}">
                <a16:creationId xmlns:a16="http://schemas.microsoft.com/office/drawing/2014/main" id="{C312537C-255E-A19F-3935-1196ADF7A05B}"/>
              </a:ext>
            </a:extLst>
          </p:cNvPr>
          <p:cNvSpPr/>
          <p:nvPr/>
        </p:nvSpPr>
        <p:spPr>
          <a:xfrm>
            <a:off x="3940676" y="2655155"/>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0" name="Oval 29">
            <a:extLst>
              <a:ext uri="{FF2B5EF4-FFF2-40B4-BE49-F238E27FC236}">
                <a16:creationId xmlns:a16="http://schemas.microsoft.com/office/drawing/2014/main" id="{2640A492-7CA8-B033-AE68-589CC6CF18D1}"/>
              </a:ext>
            </a:extLst>
          </p:cNvPr>
          <p:cNvSpPr/>
          <p:nvPr/>
        </p:nvSpPr>
        <p:spPr>
          <a:xfrm>
            <a:off x="945800" y="2851067"/>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80C8C4E1-9B14-4819-27A0-1730D9B6FD0E}"/>
              </a:ext>
            </a:extLst>
          </p:cNvPr>
          <p:cNvSpPr txBox="1"/>
          <p:nvPr/>
        </p:nvSpPr>
        <p:spPr>
          <a:xfrm>
            <a:off x="1054581"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32" name="Rectangle 31">
            <a:extLst>
              <a:ext uri="{FF2B5EF4-FFF2-40B4-BE49-F238E27FC236}">
                <a16:creationId xmlns:a16="http://schemas.microsoft.com/office/drawing/2014/main" id="{6786D48D-5E0C-A38C-3FDA-74C598F55F0D}"/>
              </a:ext>
            </a:extLst>
          </p:cNvPr>
          <p:cNvSpPr/>
          <p:nvPr/>
        </p:nvSpPr>
        <p:spPr>
          <a:xfrm>
            <a:off x="1495781" y="3946031"/>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3</a:t>
            </a:r>
            <a:endParaRPr lang="en-US" sz="2000" dirty="0">
              <a:solidFill>
                <a:schemeClr val="bg1"/>
              </a:solidFill>
              <a:latin typeface="Century Gothic" panose="020B0502020202020204" pitchFamily="34" charset="0"/>
            </a:endParaRPr>
          </a:p>
        </p:txBody>
      </p:sp>
      <p:sp>
        <p:nvSpPr>
          <p:cNvPr id="33" name="Rectangle 32">
            <a:extLst>
              <a:ext uri="{FF2B5EF4-FFF2-40B4-BE49-F238E27FC236}">
                <a16:creationId xmlns:a16="http://schemas.microsoft.com/office/drawing/2014/main" id="{9548B2EB-6339-B4F0-0546-A6A1216926B0}"/>
              </a:ext>
            </a:extLst>
          </p:cNvPr>
          <p:cNvSpPr/>
          <p:nvPr/>
        </p:nvSpPr>
        <p:spPr>
          <a:xfrm>
            <a:off x="3940676" y="3946031"/>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4" name="Oval 33">
            <a:extLst>
              <a:ext uri="{FF2B5EF4-FFF2-40B4-BE49-F238E27FC236}">
                <a16:creationId xmlns:a16="http://schemas.microsoft.com/office/drawing/2014/main" id="{BBDBFDB2-00F8-A98A-E5A3-0DDB959A194E}"/>
              </a:ext>
            </a:extLst>
          </p:cNvPr>
          <p:cNvSpPr/>
          <p:nvPr/>
        </p:nvSpPr>
        <p:spPr>
          <a:xfrm>
            <a:off x="945800" y="4141943"/>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90;p1">
            <a:extLst>
              <a:ext uri="{FF2B5EF4-FFF2-40B4-BE49-F238E27FC236}">
                <a16:creationId xmlns:a16="http://schemas.microsoft.com/office/drawing/2014/main" id="{947DF167-E218-5699-316A-8F9E5BE47AF5}"/>
              </a:ext>
            </a:extLst>
          </p:cNvPr>
          <p:cNvSpPr txBox="1"/>
          <p:nvPr/>
        </p:nvSpPr>
        <p:spPr>
          <a:xfrm>
            <a:off x="1054581"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6" name="Rectangle 35">
            <a:extLst>
              <a:ext uri="{FF2B5EF4-FFF2-40B4-BE49-F238E27FC236}">
                <a16:creationId xmlns:a16="http://schemas.microsoft.com/office/drawing/2014/main" id="{3CB7B603-CD39-3DE1-0F2D-DE6A0692F385}"/>
              </a:ext>
            </a:extLst>
          </p:cNvPr>
          <p:cNvSpPr/>
          <p:nvPr/>
        </p:nvSpPr>
        <p:spPr>
          <a:xfrm>
            <a:off x="1495781" y="5236907"/>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4</a:t>
            </a:r>
            <a:endParaRPr lang="en-US" sz="2000" dirty="0">
              <a:solidFill>
                <a:schemeClr val="bg1"/>
              </a:solidFill>
              <a:latin typeface="Century Gothic" panose="020B0502020202020204" pitchFamily="34" charset="0"/>
            </a:endParaRPr>
          </a:p>
        </p:txBody>
      </p:sp>
      <p:sp>
        <p:nvSpPr>
          <p:cNvPr id="37" name="Rectangle 36">
            <a:extLst>
              <a:ext uri="{FF2B5EF4-FFF2-40B4-BE49-F238E27FC236}">
                <a16:creationId xmlns:a16="http://schemas.microsoft.com/office/drawing/2014/main" id="{17DBAAE8-9E86-ACFE-454D-6AA1BCEEAA10}"/>
              </a:ext>
            </a:extLst>
          </p:cNvPr>
          <p:cNvSpPr/>
          <p:nvPr/>
        </p:nvSpPr>
        <p:spPr>
          <a:xfrm>
            <a:off x="3940676" y="5236907"/>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8" name="Oval 37">
            <a:extLst>
              <a:ext uri="{FF2B5EF4-FFF2-40B4-BE49-F238E27FC236}">
                <a16:creationId xmlns:a16="http://schemas.microsoft.com/office/drawing/2014/main" id="{B685912E-63F3-F8D2-8BF2-06808001A81C}"/>
              </a:ext>
            </a:extLst>
          </p:cNvPr>
          <p:cNvSpPr/>
          <p:nvPr/>
        </p:nvSpPr>
        <p:spPr>
          <a:xfrm>
            <a:off x="945800" y="5432819"/>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90;p1">
            <a:extLst>
              <a:ext uri="{FF2B5EF4-FFF2-40B4-BE49-F238E27FC236}">
                <a16:creationId xmlns:a16="http://schemas.microsoft.com/office/drawing/2014/main" id="{E81927BD-CF72-5C56-332E-EFFA40DE3861}"/>
              </a:ext>
            </a:extLst>
          </p:cNvPr>
          <p:cNvSpPr txBox="1"/>
          <p:nvPr/>
        </p:nvSpPr>
        <p:spPr>
          <a:xfrm>
            <a:off x="1054581"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308339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5CFE-6B55-55B4-5F11-FA6A8A829BF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E41B8B7B-1B77-E00E-23A0-0A096BF84FCC}"/>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Goals</a:t>
            </a:r>
          </a:p>
        </p:txBody>
      </p:sp>
      <p:sp>
        <p:nvSpPr>
          <p:cNvPr id="3" name="Rectangle 2">
            <a:extLst>
              <a:ext uri="{FF2B5EF4-FFF2-40B4-BE49-F238E27FC236}">
                <a16:creationId xmlns:a16="http://schemas.microsoft.com/office/drawing/2014/main" id="{CFB1FDB4-333B-7141-5DA1-4D022662769C}"/>
              </a:ext>
            </a:extLst>
          </p:cNvPr>
          <p:cNvSpPr/>
          <p:nvPr/>
        </p:nvSpPr>
        <p:spPr>
          <a:xfrm>
            <a:off x="1495781" y="1364279"/>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03295DD2-7247-5C84-6B9D-1CC05F83EF6D}"/>
              </a:ext>
            </a:extLst>
          </p:cNvPr>
          <p:cNvSpPr/>
          <p:nvPr/>
        </p:nvSpPr>
        <p:spPr>
          <a:xfrm>
            <a:off x="3940676" y="1364279"/>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8" name="Oval 7">
            <a:extLst>
              <a:ext uri="{FF2B5EF4-FFF2-40B4-BE49-F238E27FC236}">
                <a16:creationId xmlns:a16="http://schemas.microsoft.com/office/drawing/2014/main" id="{92741E43-C862-1BFF-E2A4-E0798226B3C4}"/>
              </a:ext>
            </a:extLst>
          </p:cNvPr>
          <p:cNvSpPr/>
          <p:nvPr/>
        </p:nvSpPr>
        <p:spPr>
          <a:xfrm>
            <a:off x="945800" y="1560191"/>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ECFF96A2-0AB0-3E57-5C0D-4AA143C31A17}"/>
              </a:ext>
            </a:extLst>
          </p:cNvPr>
          <p:cNvSpPr txBox="1"/>
          <p:nvPr/>
        </p:nvSpPr>
        <p:spPr>
          <a:xfrm>
            <a:off x="1054581"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0" name="Rectangle 9">
            <a:extLst>
              <a:ext uri="{FF2B5EF4-FFF2-40B4-BE49-F238E27FC236}">
                <a16:creationId xmlns:a16="http://schemas.microsoft.com/office/drawing/2014/main" id="{F3AB185D-868A-8C8B-2612-5D3376E93EBD}"/>
              </a:ext>
            </a:extLst>
          </p:cNvPr>
          <p:cNvSpPr/>
          <p:nvPr/>
        </p:nvSpPr>
        <p:spPr>
          <a:xfrm>
            <a:off x="1495781" y="2655155"/>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11E28FB4-6F37-F5B2-D553-001CCB90C6CD}"/>
              </a:ext>
            </a:extLst>
          </p:cNvPr>
          <p:cNvSpPr/>
          <p:nvPr/>
        </p:nvSpPr>
        <p:spPr>
          <a:xfrm>
            <a:off x="3940676" y="2655155"/>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12" name="Oval 11">
            <a:extLst>
              <a:ext uri="{FF2B5EF4-FFF2-40B4-BE49-F238E27FC236}">
                <a16:creationId xmlns:a16="http://schemas.microsoft.com/office/drawing/2014/main" id="{8F14F774-4DAC-16F7-45AD-471827A7CC65}"/>
              </a:ext>
            </a:extLst>
          </p:cNvPr>
          <p:cNvSpPr/>
          <p:nvPr/>
        </p:nvSpPr>
        <p:spPr>
          <a:xfrm>
            <a:off x="945800" y="2851067"/>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7A143FDE-5806-8A88-A1A5-5A708B030E66}"/>
              </a:ext>
            </a:extLst>
          </p:cNvPr>
          <p:cNvSpPr txBox="1"/>
          <p:nvPr/>
        </p:nvSpPr>
        <p:spPr>
          <a:xfrm>
            <a:off x="1054581"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4" name="Rectangle 13">
            <a:extLst>
              <a:ext uri="{FF2B5EF4-FFF2-40B4-BE49-F238E27FC236}">
                <a16:creationId xmlns:a16="http://schemas.microsoft.com/office/drawing/2014/main" id="{C9BBD534-2136-BC03-6B88-9EEF4407A2EC}"/>
              </a:ext>
            </a:extLst>
          </p:cNvPr>
          <p:cNvSpPr/>
          <p:nvPr/>
        </p:nvSpPr>
        <p:spPr>
          <a:xfrm>
            <a:off x="1495781" y="3946031"/>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17" name="Rectangle 16">
            <a:extLst>
              <a:ext uri="{FF2B5EF4-FFF2-40B4-BE49-F238E27FC236}">
                <a16:creationId xmlns:a16="http://schemas.microsoft.com/office/drawing/2014/main" id="{922B40FB-8588-4CD1-B2D5-3FA252A35E81}"/>
              </a:ext>
            </a:extLst>
          </p:cNvPr>
          <p:cNvSpPr/>
          <p:nvPr/>
        </p:nvSpPr>
        <p:spPr>
          <a:xfrm>
            <a:off x="3940676" y="3946031"/>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18" name="Oval 17">
            <a:extLst>
              <a:ext uri="{FF2B5EF4-FFF2-40B4-BE49-F238E27FC236}">
                <a16:creationId xmlns:a16="http://schemas.microsoft.com/office/drawing/2014/main" id="{6BA789F9-C8BC-B091-FB01-57EAB3671F3B}"/>
              </a:ext>
            </a:extLst>
          </p:cNvPr>
          <p:cNvSpPr/>
          <p:nvPr/>
        </p:nvSpPr>
        <p:spPr>
          <a:xfrm>
            <a:off x="945800" y="4141943"/>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10659622-9C7B-2528-4B7A-E70376532418}"/>
              </a:ext>
            </a:extLst>
          </p:cNvPr>
          <p:cNvSpPr txBox="1"/>
          <p:nvPr/>
        </p:nvSpPr>
        <p:spPr>
          <a:xfrm>
            <a:off x="1054581"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0" name="Rectangle 19">
            <a:extLst>
              <a:ext uri="{FF2B5EF4-FFF2-40B4-BE49-F238E27FC236}">
                <a16:creationId xmlns:a16="http://schemas.microsoft.com/office/drawing/2014/main" id="{C440E69E-713B-5811-9D58-964EAF07A43C}"/>
              </a:ext>
            </a:extLst>
          </p:cNvPr>
          <p:cNvSpPr/>
          <p:nvPr/>
        </p:nvSpPr>
        <p:spPr>
          <a:xfrm>
            <a:off x="1495781" y="5236907"/>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874F92E4-C3CB-AFD2-27DA-34880593D2C9}"/>
              </a:ext>
            </a:extLst>
          </p:cNvPr>
          <p:cNvSpPr/>
          <p:nvPr/>
        </p:nvSpPr>
        <p:spPr>
          <a:xfrm>
            <a:off x="3940676" y="5236907"/>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2" name="Oval 21">
            <a:extLst>
              <a:ext uri="{FF2B5EF4-FFF2-40B4-BE49-F238E27FC236}">
                <a16:creationId xmlns:a16="http://schemas.microsoft.com/office/drawing/2014/main" id="{8712313E-9640-A5E6-2532-A501EFE663EF}"/>
              </a:ext>
            </a:extLst>
          </p:cNvPr>
          <p:cNvSpPr/>
          <p:nvPr/>
        </p:nvSpPr>
        <p:spPr>
          <a:xfrm>
            <a:off x="945800" y="5432819"/>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90;p1">
            <a:extLst>
              <a:ext uri="{FF2B5EF4-FFF2-40B4-BE49-F238E27FC236}">
                <a16:creationId xmlns:a16="http://schemas.microsoft.com/office/drawing/2014/main" id="{8D6BCAE8-46A6-041E-9F08-90F5671F2FA9}"/>
              </a:ext>
            </a:extLst>
          </p:cNvPr>
          <p:cNvSpPr txBox="1"/>
          <p:nvPr/>
        </p:nvSpPr>
        <p:spPr>
          <a:xfrm>
            <a:off x="1054581"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164192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4422-6409-95A8-31BC-8934B99BFD25}"/>
            </a:ext>
          </a:extLst>
        </p:cNvPr>
        <p:cNvGrpSpPr/>
        <p:nvPr/>
      </p:nvGrpSpPr>
      <p:grpSpPr>
        <a:xfrm>
          <a:off x="0" y="0"/>
          <a:ext cx="0" cy="0"/>
          <a:chOff x="0" y="0"/>
          <a:chExt cx="0" cy="0"/>
        </a:xfrm>
      </p:grpSpPr>
      <p:sp>
        <p:nvSpPr>
          <p:cNvPr id="7" name="Block Arc 6">
            <a:extLst>
              <a:ext uri="{FF2B5EF4-FFF2-40B4-BE49-F238E27FC236}">
                <a16:creationId xmlns:a16="http://schemas.microsoft.com/office/drawing/2014/main" id="{AB8BBB64-1867-704C-2F15-05F4DC79B301}"/>
              </a:ext>
            </a:extLst>
          </p:cNvPr>
          <p:cNvSpPr/>
          <p:nvPr/>
        </p:nvSpPr>
        <p:spPr>
          <a:xfrm rot="5400000">
            <a:off x="-1227706" y="3749748"/>
            <a:ext cx="2455411" cy="2455411"/>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CABDE5B8-69F9-6377-8BA9-43E6AB9A973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Email Marketing Strategy</a:t>
            </a:r>
          </a:p>
        </p:txBody>
      </p:sp>
      <p:sp>
        <p:nvSpPr>
          <p:cNvPr id="3" name="Google Shape;90;p1">
            <a:extLst>
              <a:ext uri="{FF2B5EF4-FFF2-40B4-BE49-F238E27FC236}">
                <a16:creationId xmlns:a16="http://schemas.microsoft.com/office/drawing/2014/main" id="{BB960FB5-9DC3-C4D6-E386-D1AFED235A2C}"/>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email marketing strategy or services. </a:t>
            </a:r>
          </a:p>
        </p:txBody>
      </p:sp>
      <p:sp>
        <p:nvSpPr>
          <p:cNvPr id="18" name="Rounded Rectangle 17">
            <a:extLst>
              <a:ext uri="{FF2B5EF4-FFF2-40B4-BE49-F238E27FC236}">
                <a16:creationId xmlns:a16="http://schemas.microsoft.com/office/drawing/2014/main" id="{932D6587-1E06-8C77-2C37-3B28CFE41757}"/>
              </a:ext>
            </a:extLst>
          </p:cNvPr>
          <p:cNvSpPr/>
          <p:nvPr/>
        </p:nvSpPr>
        <p:spPr>
          <a:xfrm>
            <a:off x="646323" y="2062216"/>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F9D68D49-FC5A-2BEB-818A-E9BCC16A85E0}"/>
              </a:ext>
            </a:extLst>
          </p:cNvPr>
          <p:cNvSpPr txBox="1"/>
          <p:nvPr/>
        </p:nvSpPr>
        <p:spPr>
          <a:xfrm>
            <a:off x="87932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Campaign Planning and Scheduling</a:t>
            </a:r>
          </a:p>
          <a:p>
            <a:pPr marR="0" lvl="0" indent="0" algn="ctr" rtl="0">
              <a:spcBef>
                <a:spcPts val="600"/>
              </a:spcBef>
              <a:spcAft>
                <a:spcPts val="0"/>
              </a:spcAft>
              <a:buNone/>
            </a:pPr>
            <a:r>
              <a:rPr lang="en-US" sz="1400" dirty="0">
                <a:solidFill>
                  <a:schemeClr val="bg1"/>
                </a:solidFill>
                <a:latin typeface="Century Gothic"/>
                <a:sym typeface="Century Gothic"/>
              </a:rPr>
              <a:t>Description of campaign planning and scheduling. </a:t>
            </a:r>
          </a:p>
        </p:txBody>
      </p:sp>
      <p:sp>
        <p:nvSpPr>
          <p:cNvPr id="20" name="Rounded Rectangle 19">
            <a:extLst>
              <a:ext uri="{FF2B5EF4-FFF2-40B4-BE49-F238E27FC236}">
                <a16:creationId xmlns:a16="http://schemas.microsoft.com/office/drawing/2014/main" id="{213222E3-8BD9-40A5-C338-ED652FFA3364}"/>
              </a:ext>
            </a:extLst>
          </p:cNvPr>
          <p:cNvSpPr/>
          <p:nvPr/>
        </p:nvSpPr>
        <p:spPr>
          <a:xfrm>
            <a:off x="4407635" y="2062216"/>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9B3A9375-EC74-0CEC-C01B-D4BB87686B26}"/>
              </a:ext>
            </a:extLst>
          </p:cNvPr>
          <p:cNvSpPr/>
          <p:nvPr/>
        </p:nvSpPr>
        <p:spPr>
          <a:xfrm>
            <a:off x="8168947" y="2062216"/>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90;p1">
            <a:extLst>
              <a:ext uri="{FF2B5EF4-FFF2-40B4-BE49-F238E27FC236}">
                <a16:creationId xmlns:a16="http://schemas.microsoft.com/office/drawing/2014/main" id="{CB910819-4675-F9DA-959B-47EF1227A983}"/>
              </a:ext>
            </a:extLst>
          </p:cNvPr>
          <p:cNvSpPr txBox="1"/>
          <p:nvPr/>
        </p:nvSpPr>
        <p:spPr>
          <a:xfrm>
            <a:off x="4640640"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Segmentation and Personalization</a:t>
            </a:r>
          </a:p>
          <a:p>
            <a:pPr marR="0" lvl="0" indent="0" algn="ctr" rtl="0">
              <a:spcBef>
                <a:spcPts val="600"/>
              </a:spcBef>
              <a:spcAft>
                <a:spcPts val="0"/>
              </a:spcAft>
              <a:buNone/>
            </a:pPr>
            <a:r>
              <a:rPr lang="en-US" sz="1400" dirty="0">
                <a:solidFill>
                  <a:schemeClr val="bg1"/>
                </a:solidFill>
                <a:latin typeface="Century Gothic"/>
                <a:sym typeface="Century Gothic"/>
              </a:rPr>
              <a:t>Description of segmentation and personalization. </a:t>
            </a:r>
          </a:p>
        </p:txBody>
      </p:sp>
      <p:sp>
        <p:nvSpPr>
          <p:cNvPr id="25" name="Google Shape;90;p1">
            <a:extLst>
              <a:ext uri="{FF2B5EF4-FFF2-40B4-BE49-F238E27FC236}">
                <a16:creationId xmlns:a16="http://schemas.microsoft.com/office/drawing/2014/main" id="{F8BD9E73-0758-6F5A-2A61-1EFFB6D1335E}"/>
              </a:ext>
            </a:extLst>
          </p:cNvPr>
          <p:cNvSpPr txBox="1"/>
          <p:nvPr/>
        </p:nvSpPr>
        <p:spPr>
          <a:xfrm>
            <a:off x="8401959" y="2167371"/>
            <a:ext cx="2910712" cy="1692731"/>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Content and Subject Line Creation</a:t>
            </a:r>
          </a:p>
          <a:p>
            <a:pPr marR="0" lvl="0" indent="0" algn="ctr" rtl="0">
              <a:spcBef>
                <a:spcPts val="600"/>
              </a:spcBef>
              <a:spcAft>
                <a:spcPts val="0"/>
              </a:spcAft>
              <a:buNone/>
            </a:pPr>
            <a:r>
              <a:rPr lang="en-US" sz="1400" dirty="0">
                <a:solidFill>
                  <a:schemeClr val="bg1"/>
                </a:solidFill>
                <a:latin typeface="Century Gothic"/>
                <a:sym typeface="Century Gothic"/>
              </a:rPr>
              <a:t>Description of content and subject line creation. </a:t>
            </a:r>
          </a:p>
        </p:txBody>
      </p:sp>
      <p:sp>
        <p:nvSpPr>
          <p:cNvPr id="6" name="Block Arc 5">
            <a:extLst>
              <a:ext uri="{FF2B5EF4-FFF2-40B4-BE49-F238E27FC236}">
                <a16:creationId xmlns:a16="http://schemas.microsoft.com/office/drawing/2014/main" id="{16F63C8A-CDDB-C53F-C190-DC22897DB07C}"/>
              </a:ext>
            </a:extLst>
          </p:cNvPr>
          <p:cNvSpPr/>
          <p:nvPr/>
        </p:nvSpPr>
        <p:spPr>
          <a:xfrm rot="16200000">
            <a:off x="11300048" y="208483"/>
            <a:ext cx="1801156" cy="1801156"/>
          </a:xfrm>
          <a:prstGeom prst="blockArc">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25">
            <a:extLst>
              <a:ext uri="{FF2B5EF4-FFF2-40B4-BE49-F238E27FC236}">
                <a16:creationId xmlns:a16="http://schemas.microsoft.com/office/drawing/2014/main" id="{12CFE771-9F47-2B44-8D74-1937F84B463F}"/>
              </a:ext>
            </a:extLst>
          </p:cNvPr>
          <p:cNvSpPr/>
          <p:nvPr/>
        </p:nvSpPr>
        <p:spPr>
          <a:xfrm>
            <a:off x="2543407" y="4445488"/>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90;p1">
            <a:extLst>
              <a:ext uri="{FF2B5EF4-FFF2-40B4-BE49-F238E27FC236}">
                <a16:creationId xmlns:a16="http://schemas.microsoft.com/office/drawing/2014/main" id="{D755ECBA-3DC3-C891-CD73-FA106865ECCB}"/>
              </a:ext>
            </a:extLst>
          </p:cNvPr>
          <p:cNvSpPr txBox="1"/>
          <p:nvPr/>
        </p:nvSpPr>
        <p:spPr>
          <a:xfrm>
            <a:off x="2776413"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Design and Layout Strategy</a:t>
            </a:r>
          </a:p>
          <a:p>
            <a:pPr marR="0" lvl="0" indent="0" algn="ctr" rtl="0">
              <a:spcBef>
                <a:spcPts val="600"/>
              </a:spcBef>
              <a:spcAft>
                <a:spcPts val="0"/>
              </a:spcAft>
              <a:buNone/>
            </a:pPr>
            <a:r>
              <a:rPr lang="en-US" sz="1400" dirty="0">
                <a:solidFill>
                  <a:schemeClr val="bg1"/>
                </a:solidFill>
                <a:latin typeface="Century Gothic"/>
                <a:sym typeface="Century Gothic"/>
              </a:rPr>
              <a:t>Description of design and layout strategy. </a:t>
            </a:r>
          </a:p>
        </p:txBody>
      </p:sp>
      <p:sp>
        <p:nvSpPr>
          <p:cNvPr id="28" name="Rounded Rectangle 27">
            <a:extLst>
              <a:ext uri="{FF2B5EF4-FFF2-40B4-BE49-F238E27FC236}">
                <a16:creationId xmlns:a16="http://schemas.microsoft.com/office/drawing/2014/main" id="{9AD2EF35-F2B7-E32B-4C9A-1B910CD90574}"/>
              </a:ext>
            </a:extLst>
          </p:cNvPr>
          <p:cNvSpPr/>
          <p:nvPr/>
        </p:nvSpPr>
        <p:spPr>
          <a:xfrm>
            <a:off x="6304719" y="4445488"/>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08F04036-9E1F-7D1A-151C-0E8A798BE462}"/>
              </a:ext>
            </a:extLst>
          </p:cNvPr>
          <p:cNvSpPr txBox="1"/>
          <p:nvPr/>
        </p:nvSpPr>
        <p:spPr>
          <a:xfrm>
            <a:off x="6537724"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Performance and Tracking Reporting</a:t>
            </a:r>
          </a:p>
          <a:p>
            <a:pPr marR="0" lvl="0" indent="0" algn="ctr" rtl="0">
              <a:spcBef>
                <a:spcPts val="600"/>
              </a:spcBef>
              <a:spcAft>
                <a:spcPts val="0"/>
              </a:spcAft>
              <a:buNone/>
            </a:pPr>
            <a:r>
              <a:rPr lang="en-US" sz="1400" dirty="0">
                <a:solidFill>
                  <a:schemeClr val="bg1"/>
                </a:solidFill>
                <a:latin typeface="Century Gothic"/>
                <a:sym typeface="Century Gothic"/>
              </a:rPr>
              <a:t>Description of performance and tracking reporting. </a:t>
            </a:r>
          </a:p>
        </p:txBody>
      </p:sp>
    </p:spTree>
    <p:extLst>
      <p:ext uri="{BB962C8B-B14F-4D97-AF65-F5344CB8AC3E}">
        <p14:creationId xmlns:p14="http://schemas.microsoft.com/office/powerpoint/2010/main" val="389949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D9DB-3EC9-6943-ACCB-12F6D82643F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9B2B396-6B0C-6DBC-91E9-0F3002A21195}"/>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5" name="Straight Connector 4">
            <a:extLst>
              <a:ext uri="{FF2B5EF4-FFF2-40B4-BE49-F238E27FC236}">
                <a16:creationId xmlns:a16="http://schemas.microsoft.com/office/drawing/2014/main" id="{08926A8B-C2B9-AFDE-473A-16EDA2FDC433}"/>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B64DCA-F114-CBAC-7D4C-C3057F86EF8F}"/>
              </a:ext>
            </a:extLst>
          </p:cNvPr>
          <p:cNvCxnSpPr>
            <a:cxnSpLocks/>
          </p:cNvCxnSpPr>
          <p:nvPr/>
        </p:nvCxnSpPr>
        <p:spPr>
          <a:xfrm flipV="1">
            <a:off x="279909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ACCE17-0CFE-6FC4-E7B4-550E4E843D6C}"/>
              </a:ext>
            </a:extLst>
          </p:cNvPr>
          <p:cNvCxnSpPr>
            <a:cxnSpLocks/>
          </p:cNvCxnSpPr>
          <p:nvPr/>
        </p:nvCxnSpPr>
        <p:spPr>
          <a:xfrm flipV="1">
            <a:off x="499900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2059A8-16E8-915F-1C63-2E0E7843E92A}"/>
              </a:ext>
            </a:extLst>
          </p:cNvPr>
          <p:cNvCxnSpPr>
            <a:cxnSpLocks/>
          </p:cNvCxnSpPr>
          <p:nvPr/>
        </p:nvCxnSpPr>
        <p:spPr>
          <a:xfrm flipV="1">
            <a:off x="719890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DAA35D-639D-E006-9784-6DBFD26ACF13}"/>
              </a:ext>
            </a:extLst>
          </p:cNvPr>
          <p:cNvCxnSpPr>
            <a:cxnSpLocks/>
          </p:cNvCxnSpPr>
          <p:nvPr/>
        </p:nvCxnSpPr>
        <p:spPr>
          <a:xfrm flipV="1">
            <a:off x="939881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7FF09A-05D7-828C-EC65-853C0DFA2600}"/>
              </a:ext>
            </a:extLst>
          </p:cNvPr>
          <p:cNvSpPr txBox="1"/>
          <p:nvPr/>
        </p:nvSpPr>
        <p:spPr>
          <a:xfrm>
            <a:off x="1066985"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1</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1-3 Weeks</a:t>
            </a:r>
          </a:p>
        </p:txBody>
      </p:sp>
      <p:sp>
        <p:nvSpPr>
          <p:cNvPr id="11" name="TextBox 10">
            <a:extLst>
              <a:ext uri="{FF2B5EF4-FFF2-40B4-BE49-F238E27FC236}">
                <a16:creationId xmlns:a16="http://schemas.microsoft.com/office/drawing/2014/main" id="{C09D71E4-DABF-F3EB-E23F-8F83177859F6}"/>
              </a:ext>
            </a:extLst>
          </p:cNvPr>
          <p:cNvSpPr txBox="1"/>
          <p:nvPr/>
        </p:nvSpPr>
        <p:spPr>
          <a:xfrm>
            <a:off x="3263935"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2</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3-5 Weeks</a:t>
            </a:r>
          </a:p>
        </p:txBody>
      </p:sp>
      <p:sp>
        <p:nvSpPr>
          <p:cNvPr id="12" name="TextBox 11">
            <a:extLst>
              <a:ext uri="{FF2B5EF4-FFF2-40B4-BE49-F238E27FC236}">
                <a16:creationId xmlns:a16="http://schemas.microsoft.com/office/drawing/2014/main" id="{3E794132-E275-9482-F09F-9C1A79FA9897}"/>
              </a:ext>
            </a:extLst>
          </p:cNvPr>
          <p:cNvSpPr txBox="1"/>
          <p:nvPr/>
        </p:nvSpPr>
        <p:spPr>
          <a:xfrm>
            <a:off x="5460886"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3</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5-7 Weeks</a:t>
            </a:r>
          </a:p>
        </p:txBody>
      </p:sp>
      <p:sp>
        <p:nvSpPr>
          <p:cNvPr id="13" name="TextBox 12">
            <a:extLst>
              <a:ext uri="{FF2B5EF4-FFF2-40B4-BE49-F238E27FC236}">
                <a16:creationId xmlns:a16="http://schemas.microsoft.com/office/drawing/2014/main" id="{6616BC69-EF9B-3FC1-DDD2-80F1E4C63ACA}"/>
              </a:ext>
            </a:extLst>
          </p:cNvPr>
          <p:cNvSpPr txBox="1"/>
          <p:nvPr/>
        </p:nvSpPr>
        <p:spPr>
          <a:xfrm>
            <a:off x="7672930"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4</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7-8 Weeks</a:t>
            </a:r>
          </a:p>
        </p:txBody>
      </p:sp>
      <p:sp>
        <p:nvSpPr>
          <p:cNvPr id="14" name="TextBox 13">
            <a:extLst>
              <a:ext uri="{FF2B5EF4-FFF2-40B4-BE49-F238E27FC236}">
                <a16:creationId xmlns:a16="http://schemas.microsoft.com/office/drawing/2014/main" id="{8BC6152B-35B1-C90C-6896-426DB4B1E9E8}"/>
              </a:ext>
            </a:extLst>
          </p:cNvPr>
          <p:cNvSpPr txBox="1"/>
          <p:nvPr/>
        </p:nvSpPr>
        <p:spPr>
          <a:xfrm>
            <a:off x="9867254"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5</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8-9 Weeks</a:t>
            </a:r>
          </a:p>
        </p:txBody>
      </p:sp>
      <p:sp>
        <p:nvSpPr>
          <p:cNvPr id="17" name="Rectangle 16">
            <a:extLst>
              <a:ext uri="{FF2B5EF4-FFF2-40B4-BE49-F238E27FC236}">
                <a16:creationId xmlns:a16="http://schemas.microsoft.com/office/drawing/2014/main" id="{B7BCEC23-E977-BC0D-E594-B580699218C5}"/>
              </a:ext>
            </a:extLst>
          </p:cNvPr>
          <p:cNvSpPr/>
          <p:nvPr/>
        </p:nvSpPr>
        <p:spPr>
          <a:xfrm>
            <a:off x="599190" y="1569068"/>
            <a:ext cx="2205813" cy="374032"/>
          </a:xfrm>
          <a:prstGeom prst="rect">
            <a:avLst/>
          </a:prstGeom>
          <a:solidFill>
            <a:srgbClr val="A89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cxnSp>
        <p:nvCxnSpPr>
          <p:cNvPr id="32" name="Straight Connector 31">
            <a:extLst>
              <a:ext uri="{FF2B5EF4-FFF2-40B4-BE49-F238E27FC236}">
                <a16:creationId xmlns:a16="http://schemas.microsoft.com/office/drawing/2014/main" id="{154A0AFE-A545-31A4-2E87-9110D9DD5EFA}"/>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064CF6F-6CA0-F126-6F89-86AA1519B626}"/>
              </a:ext>
            </a:extLst>
          </p:cNvPr>
          <p:cNvSpPr/>
          <p:nvPr/>
        </p:nvSpPr>
        <p:spPr>
          <a:xfrm>
            <a:off x="599190" y="2024249"/>
            <a:ext cx="2205813" cy="374032"/>
          </a:xfrm>
          <a:prstGeom prst="rect">
            <a:avLst/>
          </a:prstGeom>
          <a:solidFill>
            <a:srgbClr val="A89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6" name="Rectangle 35">
            <a:extLst>
              <a:ext uri="{FF2B5EF4-FFF2-40B4-BE49-F238E27FC236}">
                <a16:creationId xmlns:a16="http://schemas.microsoft.com/office/drawing/2014/main" id="{6EFAD1F8-5CD7-4068-5253-4BE6A13719F2}"/>
              </a:ext>
            </a:extLst>
          </p:cNvPr>
          <p:cNvSpPr/>
          <p:nvPr/>
        </p:nvSpPr>
        <p:spPr>
          <a:xfrm>
            <a:off x="599514" y="2485375"/>
            <a:ext cx="2205813" cy="374032"/>
          </a:xfrm>
          <a:prstGeom prst="rect">
            <a:avLst/>
          </a:prstGeom>
          <a:solidFill>
            <a:srgbClr val="A89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7" name="Rectangle 36">
            <a:extLst>
              <a:ext uri="{FF2B5EF4-FFF2-40B4-BE49-F238E27FC236}">
                <a16:creationId xmlns:a16="http://schemas.microsoft.com/office/drawing/2014/main" id="{CECF1437-DF98-8418-DE84-36D9FF75572C}"/>
              </a:ext>
            </a:extLst>
          </p:cNvPr>
          <p:cNvSpPr/>
          <p:nvPr/>
        </p:nvSpPr>
        <p:spPr>
          <a:xfrm>
            <a:off x="2799094" y="2268431"/>
            <a:ext cx="2205813" cy="374032"/>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8" name="Rectangle 37">
            <a:extLst>
              <a:ext uri="{FF2B5EF4-FFF2-40B4-BE49-F238E27FC236}">
                <a16:creationId xmlns:a16="http://schemas.microsoft.com/office/drawing/2014/main" id="{0524674F-7079-125D-3153-330646DF7C44}"/>
              </a:ext>
            </a:extLst>
          </p:cNvPr>
          <p:cNvSpPr/>
          <p:nvPr/>
        </p:nvSpPr>
        <p:spPr>
          <a:xfrm>
            <a:off x="2799094" y="2723612"/>
            <a:ext cx="2205813" cy="374032"/>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9" name="Rectangle 38">
            <a:extLst>
              <a:ext uri="{FF2B5EF4-FFF2-40B4-BE49-F238E27FC236}">
                <a16:creationId xmlns:a16="http://schemas.microsoft.com/office/drawing/2014/main" id="{B80D789A-F6D0-32CC-F343-B037FFA00E9B}"/>
              </a:ext>
            </a:extLst>
          </p:cNvPr>
          <p:cNvSpPr/>
          <p:nvPr/>
        </p:nvSpPr>
        <p:spPr>
          <a:xfrm>
            <a:off x="2799418" y="3184738"/>
            <a:ext cx="2205813" cy="374032"/>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0" name="Rectangle 39">
            <a:extLst>
              <a:ext uri="{FF2B5EF4-FFF2-40B4-BE49-F238E27FC236}">
                <a16:creationId xmlns:a16="http://schemas.microsoft.com/office/drawing/2014/main" id="{55B42F5B-5CD8-7BA7-D0C9-822D8564E1BE}"/>
              </a:ext>
            </a:extLst>
          </p:cNvPr>
          <p:cNvSpPr/>
          <p:nvPr/>
        </p:nvSpPr>
        <p:spPr>
          <a:xfrm>
            <a:off x="4999324" y="2968681"/>
            <a:ext cx="2205813" cy="3740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1" name="Rectangle 40">
            <a:extLst>
              <a:ext uri="{FF2B5EF4-FFF2-40B4-BE49-F238E27FC236}">
                <a16:creationId xmlns:a16="http://schemas.microsoft.com/office/drawing/2014/main" id="{017AA033-9D6C-218E-38D8-3A80D85C8CEC}"/>
              </a:ext>
            </a:extLst>
          </p:cNvPr>
          <p:cNvSpPr/>
          <p:nvPr/>
        </p:nvSpPr>
        <p:spPr>
          <a:xfrm>
            <a:off x="4999324" y="3423862"/>
            <a:ext cx="2205813" cy="3740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2" name="Rectangle 41">
            <a:extLst>
              <a:ext uri="{FF2B5EF4-FFF2-40B4-BE49-F238E27FC236}">
                <a16:creationId xmlns:a16="http://schemas.microsoft.com/office/drawing/2014/main" id="{65203E81-29A7-CED6-D846-1E282B6CFC34}"/>
              </a:ext>
            </a:extLst>
          </p:cNvPr>
          <p:cNvSpPr/>
          <p:nvPr/>
        </p:nvSpPr>
        <p:spPr>
          <a:xfrm>
            <a:off x="4999648" y="3884988"/>
            <a:ext cx="2205813" cy="3740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3" name="Rectangle 42">
            <a:extLst>
              <a:ext uri="{FF2B5EF4-FFF2-40B4-BE49-F238E27FC236}">
                <a16:creationId xmlns:a16="http://schemas.microsoft.com/office/drawing/2014/main" id="{2961256E-9CE1-A131-6D73-37D8B5C05C79}"/>
              </a:ext>
            </a:extLst>
          </p:cNvPr>
          <p:cNvSpPr/>
          <p:nvPr/>
        </p:nvSpPr>
        <p:spPr>
          <a:xfrm>
            <a:off x="7205135" y="3645761"/>
            <a:ext cx="2205813" cy="374032"/>
          </a:xfrm>
          <a:prstGeom prst="rect">
            <a:avLst/>
          </a:prstGeom>
          <a:solidFill>
            <a:srgbClr val="8A7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4" name="Rectangle 43">
            <a:extLst>
              <a:ext uri="{FF2B5EF4-FFF2-40B4-BE49-F238E27FC236}">
                <a16:creationId xmlns:a16="http://schemas.microsoft.com/office/drawing/2014/main" id="{D1F7FDAD-9EE5-A4C9-62B9-DEEE82CF810D}"/>
              </a:ext>
            </a:extLst>
          </p:cNvPr>
          <p:cNvSpPr/>
          <p:nvPr/>
        </p:nvSpPr>
        <p:spPr>
          <a:xfrm>
            <a:off x="7205135" y="4100942"/>
            <a:ext cx="2205813" cy="374032"/>
          </a:xfrm>
          <a:prstGeom prst="rect">
            <a:avLst/>
          </a:prstGeom>
          <a:solidFill>
            <a:srgbClr val="8A7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5" name="Rectangle 44">
            <a:extLst>
              <a:ext uri="{FF2B5EF4-FFF2-40B4-BE49-F238E27FC236}">
                <a16:creationId xmlns:a16="http://schemas.microsoft.com/office/drawing/2014/main" id="{ABA8A898-DA30-EA1F-F8D3-0CC13EA45137}"/>
              </a:ext>
            </a:extLst>
          </p:cNvPr>
          <p:cNvSpPr/>
          <p:nvPr/>
        </p:nvSpPr>
        <p:spPr>
          <a:xfrm>
            <a:off x="7205459" y="4562068"/>
            <a:ext cx="2205813" cy="374032"/>
          </a:xfrm>
          <a:prstGeom prst="rect">
            <a:avLst/>
          </a:prstGeom>
          <a:solidFill>
            <a:srgbClr val="8A7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6" name="Rectangle 45">
            <a:extLst>
              <a:ext uri="{FF2B5EF4-FFF2-40B4-BE49-F238E27FC236}">
                <a16:creationId xmlns:a16="http://schemas.microsoft.com/office/drawing/2014/main" id="{7512A05E-86E6-B0AC-7975-944C961186FC}"/>
              </a:ext>
            </a:extLst>
          </p:cNvPr>
          <p:cNvSpPr/>
          <p:nvPr/>
        </p:nvSpPr>
        <p:spPr>
          <a:xfrm>
            <a:off x="9399459" y="4368154"/>
            <a:ext cx="2205813" cy="374032"/>
          </a:xfrm>
          <a:prstGeom prst="rect">
            <a:avLst/>
          </a:prstGeom>
          <a:solidFill>
            <a:srgbClr val="EE7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7" name="Rectangle 46">
            <a:extLst>
              <a:ext uri="{FF2B5EF4-FFF2-40B4-BE49-F238E27FC236}">
                <a16:creationId xmlns:a16="http://schemas.microsoft.com/office/drawing/2014/main" id="{6989900D-3ACA-EF35-C6AC-F21963E592B5}"/>
              </a:ext>
            </a:extLst>
          </p:cNvPr>
          <p:cNvSpPr/>
          <p:nvPr/>
        </p:nvSpPr>
        <p:spPr>
          <a:xfrm>
            <a:off x="9399459" y="4823335"/>
            <a:ext cx="2205813" cy="374032"/>
          </a:xfrm>
          <a:prstGeom prst="rect">
            <a:avLst/>
          </a:prstGeom>
          <a:solidFill>
            <a:srgbClr val="EE7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8" name="Rectangle 47">
            <a:extLst>
              <a:ext uri="{FF2B5EF4-FFF2-40B4-BE49-F238E27FC236}">
                <a16:creationId xmlns:a16="http://schemas.microsoft.com/office/drawing/2014/main" id="{52E6558D-7944-9785-9EC4-ACFE972BB9BD}"/>
              </a:ext>
            </a:extLst>
          </p:cNvPr>
          <p:cNvSpPr/>
          <p:nvPr/>
        </p:nvSpPr>
        <p:spPr>
          <a:xfrm>
            <a:off x="9399783" y="5284461"/>
            <a:ext cx="2205813" cy="374032"/>
          </a:xfrm>
          <a:prstGeom prst="rect">
            <a:avLst/>
          </a:prstGeom>
          <a:solidFill>
            <a:srgbClr val="EE7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Tree>
    <p:extLst>
      <p:ext uri="{BB962C8B-B14F-4D97-AF65-F5344CB8AC3E}">
        <p14:creationId xmlns:p14="http://schemas.microsoft.com/office/powerpoint/2010/main" val="249938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21E1-8249-F6CF-B50D-F385ECBDAA5B}"/>
            </a:ext>
          </a:extLst>
        </p:cNvPr>
        <p:cNvGrpSpPr/>
        <p:nvPr/>
      </p:nvGrpSpPr>
      <p:grpSpPr>
        <a:xfrm>
          <a:off x="0" y="0"/>
          <a:ext cx="0" cy="0"/>
          <a:chOff x="0" y="0"/>
          <a:chExt cx="0" cy="0"/>
        </a:xfrm>
      </p:grpSpPr>
      <p:sp>
        <p:nvSpPr>
          <p:cNvPr id="2" name="Block Arc 1">
            <a:extLst>
              <a:ext uri="{FF2B5EF4-FFF2-40B4-BE49-F238E27FC236}">
                <a16:creationId xmlns:a16="http://schemas.microsoft.com/office/drawing/2014/main" id="{DAB0CE25-9F43-F1AD-28B5-26D8F40802BC}"/>
              </a:ext>
            </a:extLst>
          </p:cNvPr>
          <p:cNvSpPr/>
          <p:nvPr/>
        </p:nvSpPr>
        <p:spPr>
          <a:xfrm rot="5400000">
            <a:off x="-1227706" y="3749748"/>
            <a:ext cx="2455411" cy="2455411"/>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Block Arc 2">
            <a:extLst>
              <a:ext uri="{FF2B5EF4-FFF2-40B4-BE49-F238E27FC236}">
                <a16:creationId xmlns:a16="http://schemas.microsoft.com/office/drawing/2014/main" id="{739A1482-7EA3-4ABB-CF2D-B1DD32EFD8CD}"/>
              </a:ext>
            </a:extLst>
          </p:cNvPr>
          <p:cNvSpPr/>
          <p:nvPr/>
        </p:nvSpPr>
        <p:spPr>
          <a:xfrm rot="16200000">
            <a:off x="11300048" y="427793"/>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2E552139-D1A3-95C1-1432-F180788782FA}"/>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sp>
        <p:nvSpPr>
          <p:cNvPr id="5" name="Rectangle 4">
            <a:extLst>
              <a:ext uri="{FF2B5EF4-FFF2-40B4-BE49-F238E27FC236}">
                <a16:creationId xmlns:a16="http://schemas.microsoft.com/office/drawing/2014/main" id="{53B2ED75-A9D8-3207-83A3-7607F561E206}"/>
              </a:ext>
            </a:extLst>
          </p:cNvPr>
          <p:cNvSpPr/>
          <p:nvPr/>
        </p:nvSpPr>
        <p:spPr>
          <a:xfrm>
            <a:off x="8000717" y="1568406"/>
            <a:ext cx="2676381" cy="3721187"/>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Option 3</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in this package. </a:t>
            </a:r>
          </a:p>
        </p:txBody>
      </p:sp>
      <p:sp>
        <p:nvSpPr>
          <p:cNvPr id="6" name="Rectangle 5">
            <a:extLst>
              <a:ext uri="{FF2B5EF4-FFF2-40B4-BE49-F238E27FC236}">
                <a16:creationId xmlns:a16="http://schemas.microsoft.com/office/drawing/2014/main" id="{91687351-0DC9-1314-2A94-E20B1C1528A0}"/>
              </a:ext>
            </a:extLst>
          </p:cNvPr>
          <p:cNvSpPr/>
          <p:nvPr/>
        </p:nvSpPr>
        <p:spPr>
          <a:xfrm>
            <a:off x="1514856" y="1568406"/>
            <a:ext cx="2676381" cy="3721187"/>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Option 1</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in this package. </a:t>
            </a: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8" name="Rectangle 7">
            <a:extLst>
              <a:ext uri="{FF2B5EF4-FFF2-40B4-BE49-F238E27FC236}">
                <a16:creationId xmlns:a16="http://schemas.microsoft.com/office/drawing/2014/main" id="{660DEEC9-7438-760E-66CE-3D9AF8AA53C4}"/>
              </a:ext>
            </a:extLst>
          </p:cNvPr>
          <p:cNvSpPr/>
          <p:nvPr/>
        </p:nvSpPr>
        <p:spPr>
          <a:xfrm>
            <a:off x="8000717" y="1810567"/>
            <a:ext cx="2676381" cy="898347"/>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9" name="Rectangle 8">
            <a:extLst>
              <a:ext uri="{FF2B5EF4-FFF2-40B4-BE49-F238E27FC236}">
                <a16:creationId xmlns:a16="http://schemas.microsoft.com/office/drawing/2014/main" id="{544C6E95-7629-5598-3485-AECF93393908}"/>
              </a:ext>
            </a:extLst>
          </p:cNvPr>
          <p:cNvSpPr/>
          <p:nvPr/>
        </p:nvSpPr>
        <p:spPr>
          <a:xfrm>
            <a:off x="1514855" y="1810567"/>
            <a:ext cx="2676381" cy="898347"/>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0" name="Rectangle 9">
            <a:extLst>
              <a:ext uri="{FF2B5EF4-FFF2-40B4-BE49-F238E27FC236}">
                <a16:creationId xmlns:a16="http://schemas.microsoft.com/office/drawing/2014/main" id="{C601E630-B81F-CE27-70D8-F484505C4734}"/>
              </a:ext>
            </a:extLst>
          </p:cNvPr>
          <p:cNvSpPr/>
          <p:nvPr/>
        </p:nvSpPr>
        <p:spPr>
          <a:xfrm>
            <a:off x="4561898" y="1379712"/>
            <a:ext cx="3068203" cy="4265968"/>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Option 2</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in this package. </a:t>
            </a:r>
          </a:p>
        </p:txBody>
      </p:sp>
      <p:sp>
        <p:nvSpPr>
          <p:cNvPr id="11" name="Rectangle 10">
            <a:extLst>
              <a:ext uri="{FF2B5EF4-FFF2-40B4-BE49-F238E27FC236}">
                <a16:creationId xmlns:a16="http://schemas.microsoft.com/office/drawing/2014/main" id="{60465FD1-3B3D-555B-E7F0-8ECA17E7D6E1}"/>
              </a:ext>
            </a:extLst>
          </p:cNvPr>
          <p:cNvSpPr/>
          <p:nvPr/>
        </p:nvSpPr>
        <p:spPr>
          <a:xfrm>
            <a:off x="4561854" y="1647534"/>
            <a:ext cx="3068248" cy="898347"/>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2" name="Rectangle 11">
            <a:extLst>
              <a:ext uri="{FF2B5EF4-FFF2-40B4-BE49-F238E27FC236}">
                <a16:creationId xmlns:a16="http://schemas.microsoft.com/office/drawing/2014/main" id="{006F1469-177F-945F-F575-BBDF8A3F4CD7}"/>
              </a:ext>
            </a:extLst>
          </p:cNvPr>
          <p:cNvSpPr/>
          <p:nvPr/>
        </p:nvSpPr>
        <p:spPr>
          <a:xfrm rot="5400000">
            <a:off x="5867399" y="533400"/>
            <a:ext cx="457200" cy="12192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26741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09BB4-7D27-6AC6-C0C7-2D883ACEC4E8}"/>
            </a:ext>
          </a:extLst>
        </p:cNvPr>
        <p:cNvGrpSpPr/>
        <p:nvPr/>
      </p:nvGrpSpPr>
      <p:grpSpPr>
        <a:xfrm>
          <a:off x="0" y="0"/>
          <a:ext cx="0" cy="0"/>
          <a:chOff x="0" y="0"/>
          <a:chExt cx="0" cy="0"/>
        </a:xfrm>
      </p:grpSpPr>
      <p:sp>
        <p:nvSpPr>
          <p:cNvPr id="3" name="Block Arc 2">
            <a:extLst>
              <a:ext uri="{FF2B5EF4-FFF2-40B4-BE49-F238E27FC236}">
                <a16:creationId xmlns:a16="http://schemas.microsoft.com/office/drawing/2014/main" id="{0A1099CA-10E1-5C6B-3781-515876684089}"/>
              </a:ext>
            </a:extLst>
          </p:cNvPr>
          <p:cNvSpPr/>
          <p:nvPr/>
        </p:nvSpPr>
        <p:spPr>
          <a:xfrm>
            <a:off x="9475332" y="5258548"/>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7A641DF3-3458-4BC8-ECA4-2C5AA9A27F2C}"/>
              </a:ext>
            </a:extLst>
          </p:cNvPr>
          <p:cNvSpPr/>
          <p:nvPr/>
        </p:nvSpPr>
        <p:spPr>
          <a:xfrm>
            <a:off x="7833339" y="5619490"/>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31214C64-677A-E932-395D-3ADD6988E2DF}"/>
              </a:ext>
            </a:extLst>
          </p:cNvPr>
          <p:cNvSpPr txBox="1"/>
          <p:nvPr/>
        </p:nvSpPr>
        <p:spPr>
          <a:xfrm>
            <a:off x="5187462" y="362918"/>
            <a:ext cx="63582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sp>
        <p:nvSpPr>
          <p:cNvPr id="5" name="Google Shape;90;p1">
            <a:extLst>
              <a:ext uri="{FF2B5EF4-FFF2-40B4-BE49-F238E27FC236}">
                <a16:creationId xmlns:a16="http://schemas.microsoft.com/office/drawing/2014/main" id="{B48A4440-BFFC-BD05-757C-C6F9B0C903FC}"/>
              </a:ext>
            </a:extLst>
          </p:cNvPr>
          <p:cNvSpPr txBox="1"/>
          <p:nvPr/>
        </p:nvSpPr>
        <p:spPr>
          <a:xfrm>
            <a:off x="5187462" y="1372127"/>
            <a:ext cx="6358210"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Company Background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background.</a:t>
            </a:r>
          </a:p>
        </p:txBody>
      </p:sp>
      <p:pic>
        <p:nvPicPr>
          <p:cNvPr id="7" name="Picture 6" descr="Colleagues huddle">
            <a:extLst>
              <a:ext uri="{FF2B5EF4-FFF2-40B4-BE49-F238E27FC236}">
                <a16:creationId xmlns:a16="http://schemas.microsoft.com/office/drawing/2014/main" id="{9DCA7146-BD8E-D56E-2EAA-B14BBAD1D682}"/>
              </a:ext>
            </a:extLst>
          </p:cNvPr>
          <p:cNvPicPr>
            <a:picLocks noChangeAspect="1"/>
          </p:cNvPicPr>
          <p:nvPr/>
        </p:nvPicPr>
        <p:blipFill>
          <a:blip r:embed="rId3" cstate="email">
            <a:extLst>
              <a:ext uri="{28A0092B-C50C-407E-A947-70E740481C1C}">
                <a14:useLocalDpi xmlns:a14="http://schemas.microsoft.com/office/drawing/2010/main"/>
              </a:ext>
            </a:extLst>
          </a:blip>
          <a:srcRect l="27521" r="28010"/>
          <a:stretch/>
        </p:blipFill>
        <p:spPr>
          <a:xfrm>
            <a:off x="0" y="0"/>
            <a:ext cx="4574541" cy="6858000"/>
          </a:xfrm>
          <a:prstGeom prst="rect">
            <a:avLst/>
          </a:prstGeom>
        </p:spPr>
      </p:pic>
      <p:sp>
        <p:nvSpPr>
          <p:cNvPr id="9" name="Google Shape;90;p1">
            <a:extLst>
              <a:ext uri="{FF2B5EF4-FFF2-40B4-BE49-F238E27FC236}">
                <a16:creationId xmlns:a16="http://schemas.microsoft.com/office/drawing/2014/main" id="{838CF104-607B-F861-517C-31FED1CAACCA}"/>
              </a:ext>
            </a:extLst>
          </p:cNvPr>
          <p:cNvSpPr txBox="1"/>
          <p:nvPr/>
        </p:nvSpPr>
        <p:spPr>
          <a:xfrm>
            <a:off x="5081954" y="3064484"/>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Vision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vision.</a:t>
            </a:r>
          </a:p>
        </p:txBody>
      </p:sp>
      <p:sp>
        <p:nvSpPr>
          <p:cNvPr id="10" name="Google Shape;90;p1">
            <a:extLst>
              <a:ext uri="{FF2B5EF4-FFF2-40B4-BE49-F238E27FC236}">
                <a16:creationId xmlns:a16="http://schemas.microsoft.com/office/drawing/2014/main" id="{48747CF8-6466-2908-FC37-4653C52E864A}"/>
              </a:ext>
            </a:extLst>
          </p:cNvPr>
          <p:cNvSpPr txBox="1"/>
          <p:nvPr/>
        </p:nvSpPr>
        <p:spPr>
          <a:xfrm>
            <a:off x="8733917" y="3043683"/>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Values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values.</a:t>
            </a:r>
          </a:p>
        </p:txBody>
      </p:sp>
      <p:cxnSp>
        <p:nvCxnSpPr>
          <p:cNvPr id="12" name="Straight Connector 11">
            <a:extLst>
              <a:ext uri="{FF2B5EF4-FFF2-40B4-BE49-F238E27FC236}">
                <a16:creationId xmlns:a16="http://schemas.microsoft.com/office/drawing/2014/main" id="{E9768B06-6DBC-E901-E5F5-3D6786D675BB}"/>
              </a:ext>
            </a:extLst>
          </p:cNvPr>
          <p:cNvCxnSpPr>
            <a:cxnSpLocks/>
          </p:cNvCxnSpPr>
          <p:nvPr/>
        </p:nvCxnSpPr>
        <p:spPr>
          <a:xfrm>
            <a:off x="8377909" y="2655277"/>
            <a:ext cx="0" cy="2486784"/>
          </a:xfrm>
          <a:prstGeom prst="line">
            <a:avLst/>
          </a:prstGeom>
          <a:ln w="19050">
            <a:solidFill>
              <a:srgbClr val="A48CF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B3596B-5C2A-8259-598A-FBF0E57E00ED}"/>
              </a:ext>
            </a:extLst>
          </p:cNvPr>
          <p:cNvSpPr/>
          <p:nvPr/>
        </p:nvSpPr>
        <p:spPr>
          <a:xfrm rot="5400000">
            <a:off x="5867399" y="533400"/>
            <a:ext cx="457200" cy="12192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44743283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13669</TotalTime>
  <Words>439</Words>
  <Application>Microsoft Macintosh PowerPoint</Application>
  <PresentationFormat>Widescreen</PresentationFormat>
  <Paragraphs>137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202</cp:revision>
  <dcterms:created xsi:type="dcterms:W3CDTF">2022-05-22T18:55:25Z</dcterms:created>
  <dcterms:modified xsi:type="dcterms:W3CDTF">2024-12-30T13:08:56Z</dcterms:modified>
</cp:coreProperties>
</file>