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54" r:id="rId3"/>
    <p:sldId id="367" r:id="rId4"/>
    <p:sldId id="386" r:id="rId5"/>
    <p:sldId id="387" r:id="rId6"/>
    <p:sldId id="389" r:id="rId7"/>
    <p:sldId id="388" r:id="rId8"/>
    <p:sldId id="390" r:id="rId9"/>
    <p:sldId id="391" r:id="rId10"/>
    <p:sldId id="392" r:id="rId11"/>
    <p:sldId id="393" r:id="rId12"/>
    <p:sldId id="394"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A1"/>
    <a:srgbClr val="451911"/>
    <a:srgbClr val="E35336"/>
    <a:srgbClr val="9E3A26"/>
    <a:srgbClr val="D49C51"/>
    <a:srgbClr val="C67663"/>
    <a:srgbClr val="B06958"/>
    <a:srgbClr val="D7826A"/>
    <a:srgbClr val="BF8C4B"/>
    <a:srgbClr val="D1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3" autoAdjust="0"/>
    <p:restoredTop sz="96743"/>
  </p:normalViewPr>
  <p:slideViewPr>
    <p:cSldViewPr snapToGrid="0" snapToObjects="1">
      <p:cViewPr varScale="1">
        <p:scale>
          <a:sx n="81" d="100"/>
          <a:sy n="81" d="100"/>
        </p:scale>
        <p:origin x="2268"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69E0-6323-8081-26C7-9223464B5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3BEE1-A448-E1F7-D391-EB6D082B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15C83-9C4C-5B83-03FC-F970EE735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DD36FC-3F17-069F-48E2-193D0C05AA6B}"/>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74683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98D0-7633-6AF8-BD29-AF2016CAE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71B6A-B005-E338-2C42-B64F0D8DC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A2655-5F89-B583-0566-A07B664E54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7E1C9-AF7B-3B84-898E-2B684B2BAFDC}"/>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02431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5388-DA7D-F526-75A1-E8F9363BF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1BA35-C233-22B9-6242-36B62239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38CF-47C1-602E-9D9E-ECE012DD69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F05E00-29FE-F619-BA56-9213B0EB568E}"/>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59393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E008-083E-BFE3-DF76-87690CEC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D51D9-00A8-C366-BA24-9CD405851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E3917-D8C9-5EC4-DD86-7282A8B9B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6C4F2-EFAB-B810-73FE-5932C2A85A93}"/>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64969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667F-D533-9823-73B5-322C70543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8185C-AA8D-9189-C41C-12F06990B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8DD85-BC2D-7CD1-CB5B-1E818AA2C3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CB1BF-6536-B6A7-60D4-631BA074080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5273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1762-1DC8-3D3B-57D9-5C1530870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8E862-FE58-4041-ECCA-A66714E01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C042A-046C-9725-58D9-D0F2D7DBC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AD5DC-BFD2-5369-437E-6E2507CFE80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70855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C6B9-5339-8532-2EA9-278A2C07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5B515-818F-8E50-83DC-095E68F70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DE583-9BA0-0172-EFD8-695A29B8EF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18124E-4159-0966-CD0A-3570F05E5792}"/>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85001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5336">
            <a:alpha val="803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0&amp;utm_source=template-powerpoint&amp;utm_medium=content&amp;utm_campaign=Sample+Digital+Marketing+Strategy+Proposal+Presentation+Template-powerpoint-12280&amp;lpa=Sample+Digital+Marketing+Strategy+Proposal+Presentation+Template+powerpoint+12280"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Digital </a:t>
            </a:r>
            <a:r>
              <a:rPr lang="en-US" sz="3200" b="1" i="0" u="none" strike="noStrike" cap="none" dirty="0">
                <a:solidFill>
                  <a:srgbClr val="595959"/>
                </a:solidFill>
                <a:latin typeface="Century Gothic"/>
                <a:ea typeface="Century Gothic"/>
                <a:cs typeface="Century Gothic"/>
                <a:sym typeface="Century Gothic"/>
              </a:rPr>
              <a:t>Marketing Strategy Proposal Presentation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7982" y="1404850"/>
            <a:ext cx="5716718"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502381" y="3080897"/>
            <a:ext cx="5824976" cy="328368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34841" y="1812590"/>
            <a:ext cx="5708748" cy="3213503"/>
          </a:xfrm>
          <a:prstGeom prst="rect">
            <a:avLst/>
          </a:prstGeom>
          <a:noFill/>
          <a:ln w="28575">
            <a:noFill/>
          </a:ln>
          <a:effectLst>
            <a:outerShdw blurRad="50800" dist="38100" dir="5400000" algn="t" rotWithShape="0">
              <a:prstClr val="black">
                <a:alpha val="40000"/>
              </a:prstClr>
            </a:outerShdw>
          </a:effectLst>
        </p:spPr>
      </p:pic>
      <p:pic>
        <p:nvPicPr>
          <p:cNvPr id="5" name="Picture 4" descr="A white maze with black text&#10;&#10;Description automatically generated">
            <a:extLst>
              <a:ext uri="{FF2B5EF4-FFF2-40B4-BE49-F238E27FC236}">
                <a16:creationId xmlns:a16="http://schemas.microsoft.com/office/drawing/2014/main" id="{0A16309A-E6F3-E4DA-6870-A4C3FC8205D0}"/>
              </a:ext>
            </a:extLst>
          </p:cNvPr>
          <p:cNvPicPr>
            <a:picLocks noChangeAspect="1"/>
          </p:cNvPicPr>
          <p:nvPr/>
        </p:nvPicPr>
        <p:blipFill>
          <a:blip r:embed="rId7"/>
          <a:stretch>
            <a:fillRect/>
          </a:stretch>
        </p:blipFill>
        <p:spPr>
          <a:xfrm>
            <a:off x="696572" y="3290875"/>
            <a:ext cx="5898382" cy="331265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2133C-9F2B-1FCD-685F-6CAE7088756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5F4D017-2899-B5E6-5F19-6A8307E43B89}"/>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E7B78963-F8FD-4BAA-A1F5-522A4195E10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302A504B-4CA9-B8E7-6211-07F3EE265A9B}"/>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$40,000 </a:t>
            </a:r>
          </a:p>
          <a:p>
            <a:pPr marL="0" marR="0" lvl="0" indent="0" algn="ctr" rtl="0">
              <a:spcBef>
                <a:spcPts val="0"/>
              </a:spcBef>
              <a:spcAft>
                <a:spcPts val="0"/>
              </a:spcAft>
              <a:buNone/>
            </a:pPr>
            <a:r>
              <a:rPr lang="en-US" sz="1600" dirty="0">
                <a:solidFill>
                  <a:schemeClr val="bg1"/>
                </a:solidFill>
                <a:latin typeface="Century Gothic"/>
                <a:sym typeface="Century Gothic"/>
              </a:rPr>
              <a:t>(16%)</a:t>
            </a:r>
          </a:p>
        </p:txBody>
      </p:sp>
      <p:sp>
        <p:nvSpPr>
          <p:cNvPr id="11" name="Rounded Rectangle 10">
            <a:extLst>
              <a:ext uri="{FF2B5EF4-FFF2-40B4-BE49-F238E27FC236}">
                <a16:creationId xmlns:a16="http://schemas.microsoft.com/office/drawing/2014/main" id="{C16CE1BF-632F-A3D5-46A5-29B3A4397F12}"/>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33FE121-9834-3AF3-D64E-64DF63670C72}"/>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0DF3526A-3015-C0C7-4DB5-90749FDE2403}"/>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CB023332-3089-BF81-FB92-5365870BC29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E10A3AF0-5B2D-147F-B162-E0F1BD64A181}"/>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$80,000</a:t>
            </a:r>
          </a:p>
          <a:p>
            <a:pPr marL="0" marR="0" lvl="0" indent="0" algn="ctr" rtl="0">
              <a:spcBef>
                <a:spcPts val="0"/>
              </a:spcBef>
              <a:spcAft>
                <a:spcPts val="0"/>
              </a:spcAft>
              <a:buNone/>
            </a:pPr>
            <a:r>
              <a:rPr lang="en-US" sz="1600" dirty="0">
                <a:solidFill>
                  <a:schemeClr val="bg1"/>
                </a:solidFill>
                <a:latin typeface="Century Gothic"/>
                <a:sym typeface="Century Gothic"/>
              </a:rPr>
              <a:t>(32%)</a:t>
            </a:r>
          </a:p>
        </p:txBody>
      </p:sp>
      <p:sp>
        <p:nvSpPr>
          <p:cNvPr id="21" name="Google Shape;90;p1">
            <a:extLst>
              <a:ext uri="{FF2B5EF4-FFF2-40B4-BE49-F238E27FC236}">
                <a16:creationId xmlns:a16="http://schemas.microsoft.com/office/drawing/2014/main" id="{F9D69A91-2A94-4AB9-C9AB-0DAA92AEBD08}"/>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$20,000 </a:t>
            </a:r>
          </a:p>
          <a:p>
            <a:pPr marL="0" marR="0" lvl="0" indent="0" algn="ctr" rtl="0">
              <a:spcBef>
                <a:spcPts val="0"/>
              </a:spcBef>
              <a:spcAft>
                <a:spcPts val="0"/>
              </a:spcAft>
              <a:buNone/>
            </a:pPr>
            <a:r>
              <a:rPr lang="en-US" sz="1600" dirty="0">
                <a:solidFill>
                  <a:schemeClr val="bg1"/>
                </a:solidFill>
                <a:latin typeface="Century Gothic"/>
                <a:sym typeface="Century Gothic"/>
              </a:rPr>
              <a:t>(8%)</a:t>
            </a:r>
          </a:p>
        </p:txBody>
      </p:sp>
      <p:sp>
        <p:nvSpPr>
          <p:cNvPr id="22" name="Google Shape;90;p1">
            <a:extLst>
              <a:ext uri="{FF2B5EF4-FFF2-40B4-BE49-F238E27FC236}">
                <a16:creationId xmlns:a16="http://schemas.microsoft.com/office/drawing/2014/main" id="{4013B9AD-4859-C5E2-B118-2CFCD3B49F5D}"/>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$50,000</a:t>
            </a:r>
          </a:p>
          <a:p>
            <a:pPr marL="0" marR="0" lvl="0" indent="0" algn="ctr" rtl="0">
              <a:spcBef>
                <a:spcPts val="0"/>
              </a:spcBef>
              <a:spcAft>
                <a:spcPts val="0"/>
              </a:spcAft>
              <a:buNone/>
            </a:pPr>
            <a:r>
              <a:rPr lang="en-US" sz="1600" dirty="0">
                <a:solidFill>
                  <a:schemeClr val="bg1"/>
                </a:solidFill>
                <a:latin typeface="Century Gothic"/>
                <a:sym typeface="Century Gothic"/>
              </a:rPr>
              <a:t>(20%)</a:t>
            </a:r>
          </a:p>
        </p:txBody>
      </p:sp>
      <p:sp>
        <p:nvSpPr>
          <p:cNvPr id="23" name="Google Shape;90;p1">
            <a:extLst>
              <a:ext uri="{FF2B5EF4-FFF2-40B4-BE49-F238E27FC236}">
                <a16:creationId xmlns:a16="http://schemas.microsoft.com/office/drawing/2014/main" id="{750296B4-8022-37D9-EB6C-3F21189C987B}"/>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$30,000</a:t>
            </a:r>
          </a:p>
          <a:p>
            <a:pPr algn="ctr"/>
            <a:r>
              <a:rPr lang="en-US" sz="1600" dirty="0">
                <a:solidFill>
                  <a:schemeClr val="bg1"/>
                </a:solidFill>
                <a:latin typeface="Century Gothic"/>
                <a:sym typeface="Century Gothic"/>
              </a:rPr>
              <a:t>(12%)</a:t>
            </a:r>
          </a:p>
        </p:txBody>
      </p:sp>
      <p:sp>
        <p:nvSpPr>
          <p:cNvPr id="24" name="Rounded Rectangle 23">
            <a:extLst>
              <a:ext uri="{FF2B5EF4-FFF2-40B4-BE49-F238E27FC236}">
                <a16:creationId xmlns:a16="http://schemas.microsoft.com/office/drawing/2014/main" id="{8E218C77-5882-7B33-A293-25475CC1E236}"/>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6199D4E1-741C-BF84-11CF-42F6DBD9FDEB}"/>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D41B7536-055C-E24B-39A1-EA4093017DA7}"/>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A0C3265-D44A-9378-E1F6-58CFB1242252}"/>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1E970AFF-883B-A8A8-A01D-D7D8BC34A7FC}"/>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851B81D-A549-B611-DE09-2F0FE492B483}"/>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$30,000 </a:t>
            </a:r>
          </a:p>
          <a:p>
            <a:pPr marL="0" marR="0" lvl="0" indent="0" algn="ctr" rtl="0">
              <a:spcBef>
                <a:spcPts val="0"/>
              </a:spcBef>
              <a:spcAft>
                <a:spcPts val="0"/>
              </a:spcAft>
              <a:buNone/>
            </a:pPr>
            <a:r>
              <a:rPr lang="en-US" sz="1600" dirty="0">
                <a:solidFill>
                  <a:schemeClr val="bg1"/>
                </a:solidFill>
                <a:latin typeface="Century Gothic"/>
                <a:sym typeface="Century Gothic"/>
              </a:rPr>
              <a:t>(12%)</a:t>
            </a:r>
          </a:p>
        </p:txBody>
      </p:sp>
      <p:sp>
        <p:nvSpPr>
          <p:cNvPr id="32" name="Rounded Rectangle 31">
            <a:extLst>
              <a:ext uri="{FF2B5EF4-FFF2-40B4-BE49-F238E27FC236}">
                <a16:creationId xmlns:a16="http://schemas.microsoft.com/office/drawing/2014/main" id="{0401578D-25C2-5675-1ED3-31C76C580084}"/>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5509EDBD-BF32-85D0-1E8A-A2A41F2B68A8}"/>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7929A22C-7E04-EAD8-98F6-5F52037E8EDA}"/>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$250,000</a:t>
            </a:r>
          </a:p>
        </p:txBody>
      </p:sp>
      <p:sp>
        <p:nvSpPr>
          <p:cNvPr id="35" name="Rounded Rectangle 34">
            <a:extLst>
              <a:ext uri="{FF2B5EF4-FFF2-40B4-BE49-F238E27FC236}">
                <a16:creationId xmlns:a16="http://schemas.microsoft.com/office/drawing/2014/main" id="{8269F8AC-E756-E70F-F813-2652AA825B6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AF7A3D05-C8D2-1CA8-A610-7F6F8704F7A4}"/>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1A7F17B5-3FFD-DB0E-760C-8DD8D8281E24}"/>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181096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D4734-2BC1-AF14-1E59-4565BCD3CD7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CBD7B23-5D99-D07E-ED61-D7A11B2119C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DA42EE0D-8A57-5BE0-0CAB-F7BF6BA97E9D}"/>
              </a:ext>
            </a:extLst>
          </p:cNvPr>
          <p:cNvSpPr txBox="1"/>
          <p:nvPr/>
        </p:nvSpPr>
        <p:spPr>
          <a:xfrm>
            <a:off x="723899" y="1364279"/>
            <a:ext cx="8398835" cy="437038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 clear opportunity exists to expand our market share from 8% to 12% through targeted marketing efforts.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The timeline outlines a phased approach over the next 12 months with specific milestones to ensure we stay on track.</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With a $250,000 marketing budget, we will allocate resources across channels to maximize ROI.</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Teams will review the proposal and provide feedback by [specific date].</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Upon approval, we will schedule the kickoff meeting to finalize details and assign key tasks.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43C341B4-1D63-11F6-3920-28A3D34D923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831723B1-5526-567C-0692-CFF28A6D0B4B}"/>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147222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F90B-D6F5-1823-4A2E-BAED77761F5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2EF6C30-AA62-AF25-1B1A-4D31BC82617C}"/>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2FDC7190-C471-1481-E945-C5DC825AE5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182093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528A955A-1C9A-4C80-049B-E37CAC135D67}"/>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4823209" y="6388178"/>
            <a:ext cx="7368791"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EXAMPLE: Digital Marketing Strategy Proposal Presentation</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988239" y="928202"/>
            <a:ext cx="9281176" cy="212361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Digital Marketing Strategy Proposal</a:t>
            </a:r>
          </a:p>
        </p:txBody>
      </p:sp>
      <p:sp>
        <p:nvSpPr>
          <p:cNvPr id="7" name="Rounded Rectangle 6">
            <a:extLst>
              <a:ext uri="{FF2B5EF4-FFF2-40B4-BE49-F238E27FC236}">
                <a16:creationId xmlns:a16="http://schemas.microsoft.com/office/drawing/2014/main" id="{DAAF9ACD-4DD0-E42A-5BD4-A2CBFF540CA8}"/>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6134100" cy="292383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purpose of this proposal is to outline the marketing strategy for [Product/Service Name] over the next 12 months. Our primary goal is to increase brand awareness and market share in [Industry] by leveraging a combination of digital and traditional marketing channels.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The marketing strategy will focus on digital expansion (SEO, PPC, social media) and customer retention through email marketing and loyalty programs.</a:t>
            </a:r>
          </a:p>
        </p:txBody>
      </p:sp>
      <p:pic>
        <p:nvPicPr>
          <p:cNvPr id="14" name="Picture 13" descr="Close-up of chess pieces on a chessboard">
            <a:extLst>
              <a:ext uri="{FF2B5EF4-FFF2-40B4-BE49-F238E27FC236}">
                <a16:creationId xmlns:a16="http://schemas.microsoft.com/office/drawing/2014/main" id="{2352B2C3-17FB-2CC3-03EC-7B7D42E50D1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F9C3D7F-9CE0-8C95-50E7-E85E423A4CC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723900" y="1369528"/>
            <a:ext cx="843026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 approximately </a:t>
            </a:r>
            <a:r>
              <a:rPr lang="en-US" sz="1600" b="1" dirty="0">
                <a:solidFill>
                  <a:schemeClr val="tx1">
                    <a:lumMod val="65000"/>
                    <a:lumOff val="35000"/>
                  </a:schemeClr>
                </a:solidFill>
                <a:latin typeface="Century Gothic"/>
                <a:ea typeface="Century Gothic"/>
                <a:cs typeface="Century Gothic"/>
                <a:sym typeface="Century Gothic"/>
              </a:rPr>
              <a:t>8%</a:t>
            </a:r>
            <a:r>
              <a:rPr lang="en-US" sz="1600" dirty="0">
                <a:solidFill>
                  <a:schemeClr val="tx1">
                    <a:lumMod val="65000"/>
                    <a:lumOff val="35000"/>
                  </a:schemeClr>
                </a:solidFill>
                <a:latin typeface="Century Gothic"/>
                <a:ea typeface="Century Gothic"/>
                <a:cs typeface="Century Gothic"/>
                <a:sym typeface="Century Gothic"/>
              </a:rPr>
              <a:t>. The goal is to increase this to </a:t>
            </a:r>
            <a:r>
              <a:rPr lang="en-US" sz="1600" b="1" dirty="0">
                <a:solidFill>
                  <a:schemeClr val="tx1">
                    <a:lumMod val="65000"/>
                    <a:lumOff val="35000"/>
                  </a:schemeClr>
                </a:solidFill>
                <a:latin typeface="Century Gothic"/>
                <a:ea typeface="Century Gothic"/>
                <a:cs typeface="Century Gothic"/>
                <a:sym typeface="Century Gothic"/>
              </a:rPr>
              <a:t>12%</a:t>
            </a:r>
            <a:r>
              <a:rPr lang="en-US" sz="1600" dirty="0">
                <a:solidFill>
                  <a:schemeClr val="tx1">
                    <a:lumMod val="65000"/>
                    <a:lumOff val="35000"/>
                  </a:schemeClr>
                </a:solidFill>
                <a:latin typeface="Century Gothic"/>
                <a:ea typeface="Century Gothic"/>
                <a:cs typeface="Century Gothic"/>
                <a:sym typeface="Century Gothic"/>
              </a:rPr>
              <a:t> by the end of the year. Market growth in this sector is projected at </a:t>
            </a:r>
            <a:r>
              <a:rPr lang="en-US" sz="1600" b="1" dirty="0">
                <a:solidFill>
                  <a:schemeClr val="tx1">
                    <a:lumMod val="65000"/>
                    <a:lumOff val="35000"/>
                  </a:schemeClr>
                </a:solidFill>
                <a:latin typeface="Century Gothic"/>
                <a:ea typeface="Century Gothic"/>
                <a:cs typeface="Century Gothic"/>
                <a:sym typeface="Century Gothic"/>
              </a:rPr>
              <a:t>10%</a:t>
            </a:r>
            <a:r>
              <a:rPr lang="en-US" sz="1600" dirty="0">
                <a:solidFill>
                  <a:schemeClr val="tx1">
                    <a:lumMod val="65000"/>
                    <a:lumOff val="35000"/>
                  </a:schemeClr>
                </a:solidFill>
                <a:latin typeface="Century Gothic"/>
                <a:ea typeface="Century Gothic"/>
                <a:cs typeface="Century Gothic"/>
                <a:sym typeface="Century Gothic"/>
              </a:rPr>
              <a:t> annually.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93E2BF55-C144-8D31-05E2-A16C6A26891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D1333160-7B9F-DF3A-4D39-8712C2C60138}"/>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1EBBE13-24C5-EDF2-2095-475DE86AE51C}"/>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49607537-6101-558D-06C7-3B396DD8A98D}"/>
              </a:ext>
            </a:extLst>
          </p:cNvPr>
          <p:cNvSpPr txBox="1"/>
          <p:nvPr/>
        </p:nvSpPr>
        <p:spPr>
          <a:xfrm>
            <a:off x="906140" y="2908961"/>
            <a:ext cx="3757299" cy="1469593"/>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Dominant in digital advertising with a strong social media presence.</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Limited focus on customer service and loyalty.</a:t>
            </a:r>
          </a:p>
        </p:txBody>
      </p:sp>
      <p:sp>
        <p:nvSpPr>
          <p:cNvPr id="12" name="Google Shape;90;p1">
            <a:extLst>
              <a:ext uri="{FF2B5EF4-FFF2-40B4-BE49-F238E27FC236}">
                <a16:creationId xmlns:a16="http://schemas.microsoft.com/office/drawing/2014/main" id="{2C5951AF-6EE1-28FD-3FDC-A46007019F8E}"/>
              </a:ext>
            </a:extLst>
          </p:cNvPr>
          <p:cNvSpPr txBox="1"/>
          <p:nvPr/>
        </p:nvSpPr>
        <p:spPr>
          <a:xfrm>
            <a:off x="5228586" y="2894745"/>
            <a:ext cx="3763014" cy="172350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9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Well-established brand with high customer retention.</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Lack of innovation in digital channels and limited content marketing efforts.</a:t>
            </a:r>
          </a:p>
        </p:txBody>
      </p:sp>
      <p:sp>
        <p:nvSpPr>
          <p:cNvPr id="13" name="Google Shape;90;p1">
            <a:extLst>
              <a:ext uri="{FF2B5EF4-FFF2-40B4-BE49-F238E27FC236}">
                <a16:creationId xmlns:a16="http://schemas.microsoft.com/office/drawing/2014/main" id="{86133FF7-9C61-0C79-FCD8-30E7BF72AACB}"/>
              </a:ext>
            </a:extLst>
          </p:cNvPr>
          <p:cNvSpPr txBox="1"/>
          <p:nvPr/>
        </p:nvSpPr>
        <p:spPr>
          <a:xfrm>
            <a:off x="723900" y="5017165"/>
            <a:ext cx="8430260" cy="12926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Increasing demand for [Product Category] in untapped regional markets.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Competitors’ slow adoption of newer marketing technologies presents an opportunity for us to lead in digital innovation.</a:t>
            </a:r>
          </a:p>
        </p:txBody>
      </p:sp>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63296CE-A41B-9706-3906-2A746AD09C74}"/>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7D36F3C5-0630-1BDB-83CB-64EEDDED03C6}"/>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311037B-A820-63FB-D4F7-C5C355DF5975}"/>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DCED9872-D3A3-E68A-1D00-2963E0C1C765}"/>
              </a:ext>
            </a:extLst>
          </p:cNvPr>
          <p:cNvSpPr txBox="1"/>
          <p:nvPr/>
        </p:nvSpPr>
        <p:spPr>
          <a:xfrm>
            <a:off x="906140" y="1517041"/>
            <a:ext cx="3757299" cy="2269812"/>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25-45</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55% male, 45% female</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Primarily urban areas in the US and UK</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$50,000-$100,000 annually</a:t>
            </a:r>
          </a:p>
        </p:txBody>
      </p:sp>
      <p:sp>
        <p:nvSpPr>
          <p:cNvPr id="11" name="Google Shape;90;p1">
            <a:extLst>
              <a:ext uri="{FF2B5EF4-FFF2-40B4-BE49-F238E27FC236}">
                <a16:creationId xmlns:a16="http://schemas.microsoft.com/office/drawing/2014/main" id="{26E94F9D-E6E5-E384-78EA-BD0AE9494CA0}"/>
              </a:ext>
            </a:extLst>
          </p:cNvPr>
          <p:cNvSpPr txBox="1"/>
          <p:nvPr/>
        </p:nvSpPr>
        <p:spPr>
          <a:xfrm>
            <a:off x="5228586" y="1502825"/>
            <a:ext cx="3763014" cy="264683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Convenience, innovation, sustainability</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Tech gadgets, fitness, travel</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Frequent online shoppers, active on social media (especially Instagram and YouTube)</a:t>
            </a:r>
          </a:p>
        </p:txBody>
      </p:sp>
      <p:pic>
        <p:nvPicPr>
          <p:cNvPr id="16" name="Picture 15" descr="Maze">
            <a:extLst>
              <a:ext uri="{FF2B5EF4-FFF2-40B4-BE49-F238E27FC236}">
                <a16:creationId xmlns:a16="http://schemas.microsoft.com/office/drawing/2014/main" id="{DC0FDC26-441B-1691-5434-D88C0307E645}"/>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6D22-43FC-9F10-29A8-95DC723173F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18ABC18-E99B-771D-D35F-B0ECE173FE10}"/>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3B5D2787-2B9F-9D87-FA13-803542ED2859}"/>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2192AE57-2810-1238-59A3-CA53ED79B001}"/>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9818B60E-260C-5AE9-AEFE-2C6F99EB9295}"/>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25%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6A15F917-5B95-6382-7D11-0C35C4E95DA6}"/>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15%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648D4135-923B-EA96-E633-EF59865052D6}"/>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7852E58-68FA-A48B-18B5-87BA2C276E47}"/>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543FC241-1B96-2762-0E62-1D8B4918CACA}"/>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20%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80318832-7587-21D5-CDDA-1CB2ED6B3EEB}"/>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$500,000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51221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E6A38-3C51-8297-37B6-BE6F3987D4A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082BD709-5390-7B55-8134-AFE6E8A079F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FC0AEE6-C34D-E9EA-E242-793EFFD7D402}"/>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1F4A9A-2D04-725F-AAE2-532B7A1CDDEF}"/>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73BE3C-3E94-04AD-7E16-405AD25EF283}"/>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EDCEAB-6423-9983-136A-8EF0FC890FD0}"/>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1142A6-4994-48FB-95BB-837049C2AD28}"/>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D20F5259-3218-AE9B-1E0F-BA093C1CBDCE}"/>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AC4B4B73-2117-C9EF-63B5-0B05BBB7A651}"/>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B2182FB-4D9B-A46A-D12D-0556259CDC2D}"/>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060A6D8C-7E63-ABAC-B695-9E9F998A21E7}"/>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updated website with enhanced user experience.</a:t>
            </a:r>
          </a:p>
        </p:txBody>
      </p:sp>
      <p:sp>
        <p:nvSpPr>
          <p:cNvPr id="18" name="Rectangle 17">
            <a:extLst>
              <a:ext uri="{FF2B5EF4-FFF2-40B4-BE49-F238E27FC236}">
                <a16:creationId xmlns:a16="http://schemas.microsoft.com/office/drawing/2014/main" id="{6709D894-D1F5-A64F-8442-8C1EA06F949B}"/>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Initiate SEO campaigns and content marketing (weekly blogs).</a:t>
            </a:r>
          </a:p>
        </p:txBody>
      </p:sp>
      <p:sp>
        <p:nvSpPr>
          <p:cNvPr id="19" name="Rectangle 18">
            <a:extLst>
              <a:ext uri="{FF2B5EF4-FFF2-40B4-BE49-F238E27FC236}">
                <a16:creationId xmlns:a16="http://schemas.microsoft.com/office/drawing/2014/main" id="{6F473BE7-1786-29DF-E719-0C6EEC510C4B}"/>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Kick off paid social media ads on Facebook and Instagram.</a:t>
            </a:r>
          </a:p>
        </p:txBody>
      </p:sp>
      <p:sp>
        <p:nvSpPr>
          <p:cNvPr id="20" name="Rectangle 19">
            <a:extLst>
              <a:ext uri="{FF2B5EF4-FFF2-40B4-BE49-F238E27FC236}">
                <a16:creationId xmlns:a16="http://schemas.microsoft.com/office/drawing/2014/main" id="{7B2748E3-5ACC-297A-4C77-F6B800B8102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existing customers.</a:t>
            </a:r>
          </a:p>
        </p:txBody>
      </p:sp>
      <p:cxnSp>
        <p:nvCxnSpPr>
          <p:cNvPr id="21" name="Straight Connector 20">
            <a:extLst>
              <a:ext uri="{FF2B5EF4-FFF2-40B4-BE49-F238E27FC236}">
                <a16:creationId xmlns:a16="http://schemas.microsoft.com/office/drawing/2014/main" id="{1A3687BA-D8CB-1781-DC2D-5556CFD55EBE}"/>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2865DCC-6668-F897-39C4-100DD84535DB}"/>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Implement a customer loyalty program.</a:t>
            </a:r>
          </a:p>
        </p:txBody>
      </p:sp>
      <p:sp>
        <p:nvSpPr>
          <p:cNvPr id="23" name="Rectangle 22">
            <a:extLst>
              <a:ext uri="{FF2B5EF4-FFF2-40B4-BE49-F238E27FC236}">
                <a16:creationId xmlns:a16="http://schemas.microsoft.com/office/drawing/2014/main" id="{45F77913-C2A6-79AD-85BB-717CAE56912A}"/>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Expand paid ad campaigns to include LinkedIn and Google Ads.</a:t>
            </a:r>
          </a:p>
        </p:txBody>
      </p:sp>
      <p:sp>
        <p:nvSpPr>
          <p:cNvPr id="40" name="Rectangle 39">
            <a:extLst>
              <a:ext uri="{FF2B5EF4-FFF2-40B4-BE49-F238E27FC236}">
                <a16:creationId xmlns:a16="http://schemas.microsoft.com/office/drawing/2014/main" id="{D10592F0-A90F-DC5B-8C1C-EF0ACF0A6951}"/>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Begin influencer outreach for brand collaboration.</a:t>
            </a:r>
          </a:p>
        </p:txBody>
      </p:sp>
      <p:sp>
        <p:nvSpPr>
          <p:cNvPr id="41" name="Rectangle 40">
            <a:extLst>
              <a:ext uri="{FF2B5EF4-FFF2-40B4-BE49-F238E27FC236}">
                <a16:creationId xmlns:a16="http://schemas.microsoft.com/office/drawing/2014/main" id="{87D20DC7-F39C-9B7A-B508-DDE4BE292B89}"/>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new customers.</a:t>
            </a:r>
          </a:p>
        </p:txBody>
      </p:sp>
      <p:sp>
        <p:nvSpPr>
          <p:cNvPr id="42" name="Rectangle 41">
            <a:extLst>
              <a:ext uri="{FF2B5EF4-FFF2-40B4-BE49-F238E27FC236}">
                <a16:creationId xmlns:a16="http://schemas.microsoft.com/office/drawing/2014/main" id="{E3B10A1D-8C87-176B-6F4D-7DFBB32CE19D}"/>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Review performance, adjust campaigns as needed.</a:t>
            </a:r>
          </a:p>
        </p:txBody>
      </p:sp>
      <p:sp>
        <p:nvSpPr>
          <p:cNvPr id="43" name="Rectangle 42">
            <a:extLst>
              <a:ext uri="{FF2B5EF4-FFF2-40B4-BE49-F238E27FC236}">
                <a16:creationId xmlns:a16="http://schemas.microsoft.com/office/drawing/2014/main" id="{5CB2D0E4-5BA8-CB46-1F8D-AF7F58B7E574}"/>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end-of-year promotional campaigns for customer retention.</a:t>
            </a:r>
          </a:p>
        </p:txBody>
      </p:sp>
    </p:spTree>
    <p:extLst>
      <p:ext uri="{BB962C8B-B14F-4D97-AF65-F5344CB8AC3E}">
        <p14:creationId xmlns:p14="http://schemas.microsoft.com/office/powerpoint/2010/main" val="119002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9523-3A81-FD58-B776-B9BBF7D6584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AB9139C-1021-1E0E-BA8A-58B0F59F439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2B3691F6-0112-846C-92CA-E2C1C61EFE47}"/>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20DA48B-7F80-9618-DA9F-50059BD7C40B}"/>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33D123AD-C0F0-DAF3-8E42-18C54E2314B6}"/>
              </a:ext>
            </a:extLst>
          </p:cNvPr>
          <p:cNvSpPr txBox="1"/>
          <p:nvPr/>
        </p:nvSpPr>
        <p:spPr>
          <a:xfrm>
            <a:off x="905510" y="1464756"/>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Complete website redesign and SEO audit.</a:t>
            </a:r>
          </a:p>
        </p:txBody>
      </p:sp>
      <p:sp>
        <p:nvSpPr>
          <p:cNvPr id="17" name="Oval 16">
            <a:extLst>
              <a:ext uri="{FF2B5EF4-FFF2-40B4-BE49-F238E27FC236}">
                <a16:creationId xmlns:a16="http://schemas.microsoft.com/office/drawing/2014/main" id="{2461BA72-4E29-9AF3-05F3-23034766A307}"/>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05EC4DC7-A61C-908D-952E-B7CB279642AB}"/>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74988644-169C-AA76-1B27-0BA33E10CF7D}"/>
              </a:ext>
            </a:extLst>
          </p:cNvPr>
          <p:cNvSpPr txBox="1"/>
          <p:nvPr/>
        </p:nvSpPr>
        <p:spPr>
          <a:xfrm>
            <a:off x="2804951" y="4526745"/>
            <a:ext cx="2680969"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marR="0" lvl="0" indent="0" algn="ctr">
              <a:spcAft>
                <a:spcPts val="0"/>
              </a:spcAft>
              <a:buNone/>
            </a:pPr>
            <a:r>
              <a:rPr lang="en-US" sz="1600" dirty="0">
                <a:solidFill>
                  <a:schemeClr val="bg1"/>
                </a:solidFill>
                <a:latin typeface="Century Gothic"/>
                <a:sym typeface="Century Gothic"/>
              </a:rPr>
              <a:t>Launch of influencer partnerships with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 of influencers].</a:t>
            </a:r>
          </a:p>
        </p:txBody>
      </p:sp>
      <p:sp>
        <p:nvSpPr>
          <p:cNvPr id="26" name="Oval 25">
            <a:extLst>
              <a:ext uri="{FF2B5EF4-FFF2-40B4-BE49-F238E27FC236}">
                <a16:creationId xmlns:a16="http://schemas.microsoft.com/office/drawing/2014/main" id="{6E0C2AE0-870D-5EEB-32EC-930610B04020}"/>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102DADC5-DEF9-4722-6CDB-0338D1F29DF9}"/>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1CBDD1D2-726D-1151-9DF1-CCE67F7BDB56}"/>
              </a:ext>
            </a:extLst>
          </p:cNvPr>
          <p:cNvSpPr txBox="1"/>
          <p:nvPr/>
        </p:nvSpPr>
        <p:spPr>
          <a:xfrm>
            <a:off x="4710416" y="1474878"/>
            <a:ext cx="2765450"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marL="0" marR="0" lvl="0" indent="0" algn="ctr" rtl="0">
              <a:spcAft>
                <a:spcPts val="0"/>
              </a:spcAft>
              <a:buNone/>
            </a:pPr>
            <a:r>
              <a:rPr lang="en-US" sz="1600" dirty="0">
                <a:solidFill>
                  <a:schemeClr val="bg1"/>
                </a:solidFill>
                <a:latin typeface="Century Gothic"/>
                <a:sym typeface="Century Gothic"/>
              </a:rPr>
              <a:t>Achieve a 15% increase in website traffic and begin loyalty program.</a:t>
            </a:r>
          </a:p>
        </p:txBody>
      </p:sp>
      <p:sp>
        <p:nvSpPr>
          <p:cNvPr id="29" name="Oval 28">
            <a:extLst>
              <a:ext uri="{FF2B5EF4-FFF2-40B4-BE49-F238E27FC236}">
                <a16:creationId xmlns:a16="http://schemas.microsoft.com/office/drawing/2014/main" id="{EE9CEA0F-3796-821C-2CBD-C333BBBCCBAD}"/>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8466E05C-6ACD-4A47-CA3D-B7336FB190F2}"/>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3EE0A673-42C0-8717-4A4E-D0CB675B9194}"/>
              </a:ext>
            </a:extLst>
          </p:cNvPr>
          <p:cNvSpPr txBox="1"/>
          <p:nvPr/>
        </p:nvSpPr>
        <p:spPr>
          <a:xfrm>
            <a:off x="6634326" y="4526745"/>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Expand advertising to international markets.</a:t>
            </a:r>
          </a:p>
        </p:txBody>
      </p:sp>
      <p:sp>
        <p:nvSpPr>
          <p:cNvPr id="32" name="Rounded Rectangle 31">
            <a:extLst>
              <a:ext uri="{FF2B5EF4-FFF2-40B4-BE49-F238E27FC236}">
                <a16:creationId xmlns:a16="http://schemas.microsoft.com/office/drawing/2014/main" id="{C7B7CD7B-EB31-55CE-D4DA-3069C9678054}"/>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6942E7CD-190A-C628-5E8E-CD0EB99D5C1C}"/>
              </a:ext>
            </a:extLst>
          </p:cNvPr>
          <p:cNvSpPr txBox="1"/>
          <p:nvPr/>
        </p:nvSpPr>
        <p:spPr>
          <a:xfrm>
            <a:off x="8482965" y="1464756"/>
            <a:ext cx="2877458" cy="16696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marL="0" marR="0" lvl="0" indent="0" algn="ctr" rtl="0">
              <a:spcAft>
                <a:spcPts val="0"/>
              </a:spcAft>
              <a:buNone/>
            </a:pPr>
            <a:r>
              <a:rPr lang="en-US" dirty="0">
                <a:solidFill>
                  <a:schemeClr val="bg1"/>
                </a:solidFill>
                <a:latin typeface="Century Gothic"/>
                <a:sym typeface="Century Gothic"/>
              </a:rPr>
              <a:t> </a:t>
            </a:r>
            <a:r>
              <a:rPr lang="en-US" sz="1600" dirty="0">
                <a:solidFill>
                  <a:schemeClr val="bg1"/>
                </a:solidFill>
                <a:latin typeface="Century Gothic"/>
                <a:sym typeface="Century Gothic"/>
              </a:rPr>
              <a:t>Reach target market share of 12% and review overall campaign performance.</a:t>
            </a:r>
          </a:p>
        </p:txBody>
      </p:sp>
      <p:sp>
        <p:nvSpPr>
          <p:cNvPr id="34" name="Oval 33">
            <a:extLst>
              <a:ext uri="{FF2B5EF4-FFF2-40B4-BE49-F238E27FC236}">
                <a16:creationId xmlns:a16="http://schemas.microsoft.com/office/drawing/2014/main" id="{FCE0DCB0-7C28-11B5-B776-66A7A3657112}"/>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9CA84E1-758E-FDCB-0B85-DEF76F99DD71}"/>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545D5A-62E9-BCB8-033C-C5A1BE80FC85}"/>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244F244-3126-4ABB-C55C-B9F388E4CAAD}"/>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17C2C32-DA0B-8B48-9E40-25982E2B5369}"/>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2334202-2738-4FF8-6550-7047F29CB77C}"/>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C8B537-67BB-F207-BE23-B7D13C777AB0}"/>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FDA428A-B03D-2611-612D-EC9F41B26FC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BCF0A7-2503-F826-A4E2-363238AA407F}"/>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ED27C652-A70D-6A53-CA45-CC3EA94AB100}"/>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414F55-D31A-7935-94BE-E1221DD6C7F3}"/>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049DD4-0E72-7606-C1BE-52E7F815EE0D}"/>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06450F-A074-2E8B-4C83-C6032CD72CC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0A57D7-9C8B-2773-5763-4CBC9FA8C78A}"/>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2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0079-FCCA-5821-DF93-79A45FBA3C4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3939FB8E-0849-A32A-1489-479BD4CC3BC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856B0383-B1DF-7B9F-11A5-7F1BA367033C}"/>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87D5DB92-ADA0-21D7-3022-480ACCDCEA46}"/>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5C20A9A-B872-16F5-2AF0-17A27C25859D}"/>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3071E9EF-2434-866B-DA1A-81E14B87008E}"/>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5C6A39-BF88-5CF4-0393-155EACB28CE9}"/>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640658-ECBD-92DA-BBB5-E52B7A33FC72}"/>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FAAB3470-64C2-3452-CC44-0EA18D99F2D4}"/>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41346269-5C11-51B6-21E7-D23D37CF4283}"/>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C716780C-1F88-0CB4-778F-D385FD37C439}"/>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8F2E2D-E8E9-06C5-2614-6FC56AF68B64}"/>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B3C8DEB1-A939-171D-190B-1DB78A0B0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B54AB2DD-F2CE-A1E4-1C46-F8AE69BCE8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669D018E-C8E7-4D6D-9CC5-513A50136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B5472F8C-E383-773A-FA97-FD04D05C14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8615339D-5924-9CA4-3657-8B477BF1DF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367079248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14240</TotalTime>
  <Words>870</Words>
  <Application>Microsoft Office PowerPoint</Application>
  <PresentationFormat>Widescreen</PresentationFormat>
  <Paragraphs>136</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172</cp:revision>
  <dcterms:created xsi:type="dcterms:W3CDTF">2022-05-22T18:55:25Z</dcterms:created>
  <dcterms:modified xsi:type="dcterms:W3CDTF">2024-12-18T23:38:27Z</dcterms:modified>
</cp:coreProperties>
</file>