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9" r:id="rId3"/>
    <p:sldId id="36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3A"/>
    <a:srgbClr val="007BFF"/>
    <a:srgbClr val="FFD700"/>
    <a:srgbClr val="5A5A5A"/>
    <a:srgbClr val="28A745"/>
    <a:srgbClr val="DCF8EB"/>
    <a:srgbClr val="EBD9B6"/>
    <a:srgbClr val="CBD6B5"/>
    <a:srgbClr val="9CA58C"/>
    <a:srgbClr val="009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6C2B41-64E0-4EAA-9B96-8FDA8028050E}" v="23" dt="2024-11-20T23:20:02.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3" autoAdjust="0"/>
    <p:restoredTop sz="86447"/>
  </p:normalViewPr>
  <p:slideViewPr>
    <p:cSldViewPr snapToGrid="0" snapToObjects="1">
      <p:cViewPr varScale="1">
        <p:scale>
          <a:sx n="124" d="100"/>
          <a:sy n="124" d="100"/>
        </p:scale>
        <p:origin x="520" y="168"/>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86C2B41-64E0-4EAA-9B96-8FDA8028050E}"/>
    <pc:docChg chg="undo custSel modSld">
      <pc:chgData name="Bess Dunlevy" userId="dd4b9a8537dbe9d0" providerId="LiveId" clId="{E86C2B41-64E0-4EAA-9B96-8FDA8028050E}" dt="2024-11-20T23:20:12.665" v="20" actId="14100"/>
      <pc:docMkLst>
        <pc:docMk/>
      </pc:docMkLst>
      <pc:sldChg chg="addSp delSp modSp mod">
        <pc:chgData name="Bess Dunlevy" userId="dd4b9a8537dbe9d0" providerId="LiveId" clId="{E86C2B41-64E0-4EAA-9B96-8FDA8028050E}" dt="2024-11-20T23:20:12.665" v="20" actId="14100"/>
        <pc:sldMkLst>
          <pc:docMk/>
          <pc:sldMk cId="1508588292" sldId="342"/>
        </pc:sldMkLst>
        <pc:spChg chg="del">
          <ac:chgData name="Bess Dunlevy" userId="dd4b9a8537dbe9d0" providerId="LiveId" clId="{E86C2B41-64E0-4EAA-9B96-8FDA8028050E}" dt="2024-11-20T23:18:13.834" v="0" actId="478"/>
          <ac:spMkLst>
            <pc:docMk/>
            <pc:sldMk cId="1508588292" sldId="342"/>
            <ac:spMk id="2" creationId="{A164F5D9-EBAD-2C97-CBCD-71E4A0A7FBD8}"/>
          </ac:spMkLst>
        </pc:spChg>
        <pc:spChg chg="add del mod">
          <ac:chgData name="Bess Dunlevy" userId="dd4b9a8537dbe9d0" providerId="LiveId" clId="{E86C2B41-64E0-4EAA-9B96-8FDA8028050E}" dt="2024-11-20T23:19:30.414" v="9" actId="478"/>
          <ac:spMkLst>
            <pc:docMk/>
            <pc:sldMk cId="1508588292" sldId="342"/>
            <ac:spMk id="9" creationId="{02FBA8B9-A351-0CBC-C9C9-BCB619133A3E}"/>
          </ac:spMkLst>
        </pc:spChg>
        <pc:spChg chg="add mod">
          <ac:chgData name="Bess Dunlevy" userId="dd4b9a8537dbe9d0" providerId="LiveId" clId="{E86C2B41-64E0-4EAA-9B96-8FDA8028050E}" dt="2024-11-20T23:19:58.504" v="15" actId="1076"/>
          <ac:spMkLst>
            <pc:docMk/>
            <pc:sldMk cId="1508588292" sldId="342"/>
            <ac:spMk id="10" creationId="{50BEC92D-F71F-9160-9879-76E244E4A137}"/>
          </ac:spMkLst>
        </pc:spChg>
        <pc:spChg chg="add mod">
          <ac:chgData name="Bess Dunlevy" userId="dd4b9a8537dbe9d0" providerId="LiveId" clId="{E86C2B41-64E0-4EAA-9B96-8FDA8028050E}" dt="2024-11-20T23:20:12.665" v="20" actId="14100"/>
          <ac:spMkLst>
            <pc:docMk/>
            <pc:sldMk cId="1508588292" sldId="342"/>
            <ac:spMk id="11" creationId="{A5BA3F93-9E2B-9385-467C-B410F0152D3F}"/>
          </ac:spMkLst>
        </pc:spChg>
        <pc:picChg chg="add mod">
          <ac:chgData name="Bess Dunlevy" userId="dd4b9a8537dbe9d0" providerId="LiveId" clId="{E86C2B41-64E0-4EAA-9B96-8FDA8028050E}" dt="2024-11-20T23:19:58.504" v="15" actId="1076"/>
          <ac:picMkLst>
            <pc:docMk/>
            <pc:sldMk cId="1508588292" sldId="342"/>
            <ac:picMk id="3" creationId="{341CC05F-FF04-4B94-0CD9-B4D5DC910E17}"/>
          </ac:picMkLst>
        </pc:picChg>
        <pc:picChg chg="add mod">
          <ac:chgData name="Bess Dunlevy" userId="dd4b9a8537dbe9d0" providerId="LiveId" clId="{E86C2B41-64E0-4EAA-9B96-8FDA8028050E}" dt="2024-11-20T23:19:58.504" v="15" actId="1076"/>
          <ac:picMkLst>
            <pc:docMk/>
            <pc:sldMk cId="1508588292" sldId="342"/>
            <ac:picMk id="5" creationId="{CEDA6C39-B166-000D-0524-8A532F0E7481}"/>
          </ac:picMkLst>
        </pc:picChg>
        <pc:picChg chg="add mod">
          <ac:chgData name="Bess Dunlevy" userId="dd4b9a8537dbe9d0" providerId="LiveId" clId="{E86C2B41-64E0-4EAA-9B96-8FDA8028050E}" dt="2024-11-20T23:19:58.504" v="15" actId="1076"/>
          <ac:picMkLst>
            <pc:docMk/>
            <pc:sldMk cId="1508588292" sldId="342"/>
            <ac:picMk id="6" creationId="{87A6FB3B-7FC9-3A63-528C-897B357F010D}"/>
          </ac:picMkLst>
        </pc:picChg>
        <pc:picChg chg="add mod">
          <ac:chgData name="Bess Dunlevy" userId="dd4b9a8537dbe9d0" providerId="LiveId" clId="{E86C2B41-64E0-4EAA-9B96-8FDA8028050E}" dt="2024-11-20T23:19:58.504" v="15" actId="1076"/>
          <ac:picMkLst>
            <pc:docMk/>
            <pc:sldMk cId="1508588292" sldId="342"/>
            <ac:picMk id="7" creationId="{71F6F5FF-FDC1-11B8-38F7-B09303E90D6C}"/>
          </ac:picMkLst>
        </pc:picChg>
        <pc:picChg chg="add mod">
          <ac:chgData name="Bess Dunlevy" userId="dd4b9a8537dbe9d0" providerId="LiveId" clId="{E86C2B41-64E0-4EAA-9B96-8FDA8028050E}" dt="2024-11-20T23:19:58.504" v="15" actId="1076"/>
          <ac:picMkLst>
            <pc:docMk/>
            <pc:sldMk cId="1508588292" sldId="342"/>
            <ac:picMk id="8" creationId="{4E080373-1C57-55BB-BFEA-FD62383958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3D8EF-76A1-051B-20BE-CC08FB672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CF8CC-437F-71A8-0AFC-AE325F663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09273-6A04-325F-4902-5D4463F547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B50101-3F28-9DAF-FFF1-41C26C3D1412}"/>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1741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A933C-C238-2906-5661-633BE2CE5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17AF9-6724-B47E-9E80-EAA4B3D4E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9993A-64D0-9AFC-5FED-4BDB7E09B6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EFA54A-3F94-37DF-33DE-38AB06CB45F0}"/>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96428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hyperlink" Target="https://www.smartsheet.com/try-it?trp=11294&amp;utm_source=template-powerpoint&amp;utm_medium=content&amp;utm_campaign=Brand+Values+Pillars-powerpoint-11294&amp;lpa=Brand+Values+Pillars+powerpoint+11294" TargetMode="Externa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034088" y="317165"/>
            <a:ext cx="3002763" cy="59723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Brand Values Pillars Template</a:t>
            </a:r>
          </a:p>
        </p:txBody>
      </p:sp>
      <p:pic>
        <p:nvPicPr>
          <p:cNvPr id="3" name="Graphic 2" descr="Head with gears with solid fill">
            <a:extLst>
              <a:ext uri="{FF2B5EF4-FFF2-40B4-BE49-F238E27FC236}">
                <a16:creationId xmlns:a16="http://schemas.microsoft.com/office/drawing/2014/main" id="{341CC05F-FF04-4B94-0CD9-B4D5DC910E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6324" y="3640930"/>
            <a:ext cx="914400" cy="914400"/>
          </a:xfrm>
          <a:prstGeom prst="rect">
            <a:avLst/>
          </a:prstGeom>
        </p:spPr>
      </p:pic>
      <p:pic>
        <p:nvPicPr>
          <p:cNvPr id="5" name="Graphic 4" descr="Open hand with plant with solid fill">
            <a:extLst>
              <a:ext uri="{FF2B5EF4-FFF2-40B4-BE49-F238E27FC236}">
                <a16:creationId xmlns:a16="http://schemas.microsoft.com/office/drawing/2014/main" id="{CEDA6C39-B166-000D-0524-8A532F0E74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48586" y="3640930"/>
            <a:ext cx="914400" cy="914400"/>
          </a:xfrm>
          <a:prstGeom prst="rect">
            <a:avLst/>
          </a:prstGeom>
        </p:spPr>
      </p:pic>
      <p:pic>
        <p:nvPicPr>
          <p:cNvPr id="6" name="Graphic 5" descr="Group of people with solid fill">
            <a:extLst>
              <a:ext uri="{FF2B5EF4-FFF2-40B4-BE49-F238E27FC236}">
                <a16:creationId xmlns:a16="http://schemas.microsoft.com/office/drawing/2014/main" id="{87A6FB3B-7FC9-3A63-528C-897B357F01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09636" y="3534503"/>
            <a:ext cx="914400" cy="914400"/>
          </a:xfrm>
          <a:prstGeom prst="rect">
            <a:avLst/>
          </a:prstGeom>
        </p:spPr>
      </p:pic>
      <p:pic>
        <p:nvPicPr>
          <p:cNvPr id="7" name="Graphic 6" descr="Badge Tick with solid fill">
            <a:extLst>
              <a:ext uri="{FF2B5EF4-FFF2-40B4-BE49-F238E27FC236}">
                <a16:creationId xmlns:a16="http://schemas.microsoft.com/office/drawing/2014/main" id="{71F6F5FF-FDC1-11B8-38F7-B09303E90D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89828" y="3534503"/>
            <a:ext cx="914400" cy="914400"/>
          </a:xfrm>
          <a:prstGeom prst="rect">
            <a:avLst/>
          </a:prstGeom>
        </p:spPr>
      </p:pic>
      <p:pic>
        <p:nvPicPr>
          <p:cNvPr id="8" name="Graphic 7" descr="Diploma with solid fill">
            <a:extLst>
              <a:ext uri="{FF2B5EF4-FFF2-40B4-BE49-F238E27FC236}">
                <a16:creationId xmlns:a16="http://schemas.microsoft.com/office/drawing/2014/main" id="{4E080373-1C57-55BB-BFEA-FD62383958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70615" y="3534503"/>
            <a:ext cx="914400" cy="914400"/>
          </a:xfrm>
          <a:prstGeom prst="rect">
            <a:avLst/>
          </a:prstGeom>
        </p:spPr>
      </p:pic>
      <p:sp>
        <p:nvSpPr>
          <p:cNvPr id="10" name="Isosceles Triangle 9">
            <a:extLst>
              <a:ext uri="{FF2B5EF4-FFF2-40B4-BE49-F238E27FC236}">
                <a16:creationId xmlns:a16="http://schemas.microsoft.com/office/drawing/2014/main" id="{50BEC92D-F71F-9160-9879-76E244E4A137}"/>
              </a:ext>
            </a:extLst>
          </p:cNvPr>
          <p:cNvSpPr/>
          <p:nvPr/>
        </p:nvSpPr>
        <p:spPr>
          <a:xfrm>
            <a:off x="1197160" y="2383168"/>
            <a:ext cx="9732176" cy="914400"/>
          </a:xfrm>
          <a:prstGeom prst="triangle">
            <a:avLst>
              <a:gd name="adj" fmla="val 50337"/>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BA3F93-9E2B-9385-467C-B410F0152D3F}"/>
              </a:ext>
            </a:extLst>
          </p:cNvPr>
          <p:cNvSpPr/>
          <p:nvPr/>
        </p:nvSpPr>
        <p:spPr>
          <a:xfrm>
            <a:off x="1126324" y="4792265"/>
            <a:ext cx="9958691" cy="179785"/>
          </a:xfrm>
          <a:prstGeom prst="rect">
            <a:avLst/>
          </a:prstGeom>
          <a:solidFill>
            <a:schemeClr val="accent5"/>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50371-C671-B947-558D-70969D76A837}"/>
            </a:ext>
          </a:extLst>
        </p:cNvPr>
        <p:cNvGrpSpPr/>
        <p:nvPr/>
      </p:nvGrpSpPr>
      <p:grpSpPr>
        <a:xfrm>
          <a:off x="0" y="0"/>
          <a:ext cx="0" cy="0"/>
          <a:chOff x="0" y="0"/>
          <a:chExt cx="0" cy="0"/>
        </a:xfrm>
      </p:grpSpPr>
      <p:sp>
        <p:nvSpPr>
          <p:cNvPr id="81" name="Rectangle 80">
            <a:extLst>
              <a:ext uri="{FF2B5EF4-FFF2-40B4-BE49-F238E27FC236}">
                <a16:creationId xmlns:a16="http://schemas.microsoft.com/office/drawing/2014/main" id="{A13D9AC3-60DB-585A-F680-F9143CA17A93}"/>
              </a:ext>
            </a:extLst>
          </p:cNvPr>
          <p:cNvSpPr/>
          <p:nvPr/>
        </p:nvSpPr>
        <p:spPr>
          <a:xfrm>
            <a:off x="118334" y="928556"/>
            <a:ext cx="11955332" cy="5864894"/>
          </a:xfrm>
          <a:prstGeom prst="rect">
            <a:avLst/>
          </a:prstGeom>
          <a:solidFill>
            <a:schemeClr val="accent5"/>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F77BB68-1334-A97A-5BFD-2164505E4474}"/>
              </a:ext>
            </a:extLst>
          </p:cNvPr>
          <p:cNvSpPr/>
          <p:nvPr/>
        </p:nvSpPr>
        <p:spPr>
          <a:xfrm>
            <a:off x="532545" y="1942491"/>
            <a:ext cx="2132410" cy="468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454F8E3E-FF9C-08C5-6504-2E90CA27C1C8}"/>
              </a:ext>
            </a:extLst>
          </p:cNvPr>
          <p:cNvSpPr/>
          <p:nvPr/>
        </p:nvSpPr>
        <p:spPr>
          <a:xfrm>
            <a:off x="9435805" y="1942491"/>
            <a:ext cx="2132410" cy="4678574"/>
          </a:xfrm>
          <a:prstGeom prst="rect">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BAC2D0D-B44C-22F3-D987-63A36EFA65A5}"/>
              </a:ext>
            </a:extLst>
          </p:cNvPr>
          <p:cNvSpPr/>
          <p:nvPr/>
        </p:nvSpPr>
        <p:spPr>
          <a:xfrm>
            <a:off x="532545" y="1528564"/>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AA505822-BBDE-2F95-0E66-933913ABD24D}"/>
              </a:ext>
            </a:extLst>
          </p:cNvPr>
          <p:cNvSpPr txBox="1"/>
          <p:nvPr/>
        </p:nvSpPr>
        <p:spPr>
          <a:xfrm>
            <a:off x="532544" y="160248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Innovation</a:t>
            </a:r>
          </a:p>
        </p:txBody>
      </p:sp>
      <p:sp>
        <p:nvSpPr>
          <p:cNvPr id="8" name="Rectangle 7">
            <a:extLst>
              <a:ext uri="{FF2B5EF4-FFF2-40B4-BE49-F238E27FC236}">
                <a16:creationId xmlns:a16="http://schemas.microsoft.com/office/drawing/2014/main" id="{97731F4C-3F3E-D816-7B13-480B088F4A45}"/>
              </a:ext>
            </a:extLst>
          </p:cNvPr>
          <p:cNvSpPr/>
          <p:nvPr/>
        </p:nvSpPr>
        <p:spPr>
          <a:xfrm>
            <a:off x="7209997" y="1942491"/>
            <a:ext cx="2132410" cy="467857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10A8ED-7781-1DC0-AB21-C242EA2F73A8}"/>
              </a:ext>
            </a:extLst>
          </p:cNvPr>
          <p:cNvSpPr/>
          <p:nvPr/>
        </p:nvSpPr>
        <p:spPr>
          <a:xfrm>
            <a:off x="2757987" y="1942491"/>
            <a:ext cx="2132411" cy="468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CDAE437-47A0-F6F3-A5A8-DC456A4FA836}"/>
              </a:ext>
            </a:extLst>
          </p:cNvPr>
          <p:cNvSpPr/>
          <p:nvPr/>
        </p:nvSpPr>
        <p:spPr>
          <a:xfrm>
            <a:off x="4984168" y="1934511"/>
            <a:ext cx="2132411" cy="469730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385A4F8D-D546-998B-E7DD-16892B6B74B6}"/>
              </a:ext>
            </a:extLst>
          </p:cNvPr>
          <p:cNvSpPr txBox="1"/>
          <p:nvPr/>
        </p:nvSpPr>
        <p:spPr>
          <a:xfrm>
            <a:off x="584375" y="2936622"/>
            <a:ext cx="2062992" cy="1077218"/>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Pushing boundaries to be leaders in electric vehicle solutions.</a:t>
            </a:r>
          </a:p>
        </p:txBody>
      </p:sp>
      <p:sp>
        <p:nvSpPr>
          <p:cNvPr id="79" name="Isosceles Triangle 78">
            <a:extLst>
              <a:ext uri="{FF2B5EF4-FFF2-40B4-BE49-F238E27FC236}">
                <a16:creationId xmlns:a16="http://schemas.microsoft.com/office/drawing/2014/main" id="{13326F75-7DC8-7A64-AE75-0DBCACE68A17}"/>
              </a:ext>
            </a:extLst>
          </p:cNvPr>
          <p:cNvSpPr/>
          <p:nvPr/>
        </p:nvSpPr>
        <p:spPr>
          <a:xfrm>
            <a:off x="118334" y="64550"/>
            <a:ext cx="11955332" cy="864007"/>
          </a:xfrm>
          <a:prstGeom prst="triangle">
            <a:avLst>
              <a:gd name="adj" fmla="val 50337"/>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0E673FA0-898F-C8A7-43D3-94572BF8EA2E}"/>
              </a:ext>
            </a:extLst>
          </p:cNvPr>
          <p:cNvSpPr/>
          <p:nvPr/>
        </p:nvSpPr>
        <p:spPr>
          <a:xfrm>
            <a:off x="2758360" y="1528564"/>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4829ECF0-AC7E-22EF-FA4B-F549B457711C}"/>
              </a:ext>
            </a:extLst>
          </p:cNvPr>
          <p:cNvSpPr txBox="1"/>
          <p:nvPr/>
        </p:nvSpPr>
        <p:spPr>
          <a:xfrm>
            <a:off x="2758359" y="160248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Sustainability</a:t>
            </a:r>
          </a:p>
        </p:txBody>
      </p:sp>
      <p:sp>
        <p:nvSpPr>
          <p:cNvPr id="92" name="Rectangle 91">
            <a:extLst>
              <a:ext uri="{FF2B5EF4-FFF2-40B4-BE49-F238E27FC236}">
                <a16:creationId xmlns:a16="http://schemas.microsoft.com/office/drawing/2014/main" id="{9B35F7AA-C671-3CBD-8E7D-74E2AEEC6853}"/>
              </a:ext>
            </a:extLst>
          </p:cNvPr>
          <p:cNvSpPr/>
          <p:nvPr/>
        </p:nvSpPr>
        <p:spPr>
          <a:xfrm>
            <a:off x="4984179" y="1539316"/>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9F3DD7DB-35F6-176C-F473-B7CC23EBCCC3}"/>
              </a:ext>
            </a:extLst>
          </p:cNvPr>
          <p:cNvSpPr txBox="1"/>
          <p:nvPr/>
        </p:nvSpPr>
        <p:spPr>
          <a:xfrm>
            <a:off x="4984178" y="1613237"/>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Customer Centricity</a:t>
            </a:r>
          </a:p>
        </p:txBody>
      </p:sp>
      <p:sp>
        <p:nvSpPr>
          <p:cNvPr id="96" name="Rectangle 95">
            <a:extLst>
              <a:ext uri="{FF2B5EF4-FFF2-40B4-BE49-F238E27FC236}">
                <a16:creationId xmlns:a16="http://schemas.microsoft.com/office/drawing/2014/main" id="{382447FE-3098-DD3E-6981-377964E1D641}"/>
              </a:ext>
            </a:extLst>
          </p:cNvPr>
          <p:cNvSpPr/>
          <p:nvPr/>
        </p:nvSpPr>
        <p:spPr>
          <a:xfrm>
            <a:off x="7209993" y="1539316"/>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F8D36968-BF68-4835-B4A4-57CE313A7AAB}"/>
              </a:ext>
            </a:extLst>
          </p:cNvPr>
          <p:cNvSpPr txBox="1"/>
          <p:nvPr/>
        </p:nvSpPr>
        <p:spPr>
          <a:xfrm>
            <a:off x="7209992" y="1613237"/>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Integrity</a:t>
            </a:r>
          </a:p>
        </p:txBody>
      </p:sp>
      <p:sp>
        <p:nvSpPr>
          <p:cNvPr id="100" name="Rectangle 99">
            <a:extLst>
              <a:ext uri="{FF2B5EF4-FFF2-40B4-BE49-F238E27FC236}">
                <a16:creationId xmlns:a16="http://schemas.microsoft.com/office/drawing/2014/main" id="{024ECE7F-9534-5043-A240-6A9281AC2590}"/>
              </a:ext>
            </a:extLst>
          </p:cNvPr>
          <p:cNvSpPr/>
          <p:nvPr/>
        </p:nvSpPr>
        <p:spPr>
          <a:xfrm>
            <a:off x="9435804" y="1539316"/>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399FE99D-6DE9-FC46-19DF-FE92E1069544}"/>
              </a:ext>
            </a:extLst>
          </p:cNvPr>
          <p:cNvSpPr txBox="1"/>
          <p:nvPr/>
        </p:nvSpPr>
        <p:spPr>
          <a:xfrm>
            <a:off x="2768745" y="2936622"/>
            <a:ext cx="2062992" cy="1323439"/>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Promising dedication to greener choices for a healthier planet.</a:t>
            </a:r>
          </a:p>
        </p:txBody>
      </p:sp>
      <p:sp>
        <p:nvSpPr>
          <p:cNvPr id="114" name="TextBox 113">
            <a:extLst>
              <a:ext uri="{FF2B5EF4-FFF2-40B4-BE49-F238E27FC236}">
                <a16:creationId xmlns:a16="http://schemas.microsoft.com/office/drawing/2014/main" id="{9AC327FB-496E-0F6E-581E-3E906F8C29D6}"/>
              </a:ext>
            </a:extLst>
          </p:cNvPr>
          <p:cNvSpPr txBox="1"/>
          <p:nvPr/>
        </p:nvSpPr>
        <p:spPr>
          <a:xfrm>
            <a:off x="5053598" y="2936622"/>
            <a:ext cx="2062992" cy="830997"/>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Putting people at the heart of every charge.</a:t>
            </a:r>
          </a:p>
        </p:txBody>
      </p:sp>
      <p:sp>
        <p:nvSpPr>
          <p:cNvPr id="115" name="TextBox 114">
            <a:extLst>
              <a:ext uri="{FF2B5EF4-FFF2-40B4-BE49-F238E27FC236}">
                <a16:creationId xmlns:a16="http://schemas.microsoft.com/office/drawing/2014/main" id="{D15BB51D-F048-2E72-0E6C-FBDFE6907DA2}"/>
              </a:ext>
            </a:extLst>
          </p:cNvPr>
          <p:cNvSpPr txBox="1"/>
          <p:nvPr/>
        </p:nvSpPr>
        <p:spPr>
          <a:xfrm>
            <a:off x="7244700" y="2936622"/>
            <a:ext cx="2062992" cy="1077218"/>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Building trust through transparent and ethical practices.</a:t>
            </a:r>
          </a:p>
        </p:txBody>
      </p:sp>
      <p:sp>
        <p:nvSpPr>
          <p:cNvPr id="116" name="TextBox 115">
            <a:extLst>
              <a:ext uri="{FF2B5EF4-FFF2-40B4-BE49-F238E27FC236}">
                <a16:creationId xmlns:a16="http://schemas.microsoft.com/office/drawing/2014/main" id="{6B3BD882-C911-D68C-0083-F787C29664AC}"/>
              </a:ext>
            </a:extLst>
          </p:cNvPr>
          <p:cNvSpPr txBox="1"/>
          <p:nvPr/>
        </p:nvSpPr>
        <p:spPr>
          <a:xfrm>
            <a:off x="9525483" y="3016272"/>
            <a:ext cx="2062992" cy="830997"/>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Powering progress with dependability in every detail.</a:t>
            </a:r>
          </a:p>
        </p:txBody>
      </p:sp>
      <p:sp>
        <p:nvSpPr>
          <p:cNvPr id="6" name="TextBox 5">
            <a:extLst>
              <a:ext uri="{FF2B5EF4-FFF2-40B4-BE49-F238E27FC236}">
                <a16:creationId xmlns:a16="http://schemas.microsoft.com/office/drawing/2014/main" id="{27B180EE-3590-2F4F-0883-B3AAD35936D6}"/>
              </a:ext>
            </a:extLst>
          </p:cNvPr>
          <p:cNvSpPr txBox="1"/>
          <p:nvPr/>
        </p:nvSpPr>
        <p:spPr>
          <a:xfrm>
            <a:off x="9433640" y="160406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Reliability</a:t>
            </a:r>
          </a:p>
        </p:txBody>
      </p:sp>
      <p:sp>
        <p:nvSpPr>
          <p:cNvPr id="4" name="TextBox 3">
            <a:extLst>
              <a:ext uri="{FF2B5EF4-FFF2-40B4-BE49-F238E27FC236}">
                <a16:creationId xmlns:a16="http://schemas.microsoft.com/office/drawing/2014/main" id="{17675E5D-FB5B-F369-9669-0A6C16BE0AED}"/>
              </a:ext>
            </a:extLst>
          </p:cNvPr>
          <p:cNvSpPr txBox="1"/>
          <p:nvPr/>
        </p:nvSpPr>
        <p:spPr>
          <a:xfrm>
            <a:off x="163158" y="985459"/>
            <a:ext cx="11865684" cy="477054"/>
          </a:xfrm>
          <a:prstGeom prst="rect">
            <a:avLst/>
          </a:prstGeom>
          <a:noFill/>
        </p:spPr>
        <p:txBody>
          <a:bodyPr wrap="square" rtlCol="0">
            <a:spAutoFit/>
          </a:bodyPr>
          <a:lstStyle/>
          <a:p>
            <a:pPr algn="ctr"/>
            <a:r>
              <a:rPr lang="en-US" sz="2500" spc="400" dirty="0">
                <a:solidFill>
                  <a:schemeClr val="bg1"/>
                </a:solidFill>
                <a:latin typeface="Century Gothic" panose="020B0502020202020204" pitchFamily="34" charset="0"/>
              </a:rPr>
              <a:t>Company Brand Values</a:t>
            </a:r>
          </a:p>
        </p:txBody>
      </p:sp>
      <p:pic>
        <p:nvPicPr>
          <p:cNvPr id="9" name="Graphic 8" descr="Head with gears with solid fill">
            <a:extLst>
              <a:ext uri="{FF2B5EF4-FFF2-40B4-BE49-F238E27FC236}">
                <a16:creationId xmlns:a16="http://schemas.microsoft.com/office/drawing/2014/main" id="{6B521774-9F4F-5C2B-B124-9ADCC520BC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488" y="5706665"/>
            <a:ext cx="914400" cy="914400"/>
          </a:xfrm>
          <a:prstGeom prst="rect">
            <a:avLst/>
          </a:prstGeom>
        </p:spPr>
      </p:pic>
      <p:pic>
        <p:nvPicPr>
          <p:cNvPr id="13" name="Graphic 12" descr="Open hand with plant with solid fill">
            <a:extLst>
              <a:ext uri="{FF2B5EF4-FFF2-40B4-BE49-F238E27FC236}">
                <a16:creationId xmlns:a16="http://schemas.microsoft.com/office/drawing/2014/main" id="{94F8CA8C-E962-684E-D652-E05454B10D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7750" y="5706665"/>
            <a:ext cx="914400" cy="914400"/>
          </a:xfrm>
          <a:prstGeom prst="rect">
            <a:avLst/>
          </a:prstGeom>
        </p:spPr>
      </p:pic>
      <p:pic>
        <p:nvPicPr>
          <p:cNvPr id="15" name="Graphic 14" descr="Group of people with solid fill">
            <a:extLst>
              <a:ext uri="{FF2B5EF4-FFF2-40B4-BE49-F238E27FC236}">
                <a16:creationId xmlns:a16="http://schemas.microsoft.com/office/drawing/2014/main" id="{93C018FF-3C69-518F-DAD2-B795D2499E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5600238"/>
            <a:ext cx="914400" cy="914400"/>
          </a:xfrm>
          <a:prstGeom prst="rect">
            <a:avLst/>
          </a:prstGeom>
        </p:spPr>
      </p:pic>
      <p:pic>
        <p:nvPicPr>
          <p:cNvPr id="17" name="Graphic 16" descr="Badge Tick with solid fill">
            <a:extLst>
              <a:ext uri="{FF2B5EF4-FFF2-40B4-BE49-F238E27FC236}">
                <a16:creationId xmlns:a16="http://schemas.microsoft.com/office/drawing/2014/main" id="{AE2F1939-D6F2-F934-8AC0-D5752949AD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18992" y="5600238"/>
            <a:ext cx="914400" cy="914400"/>
          </a:xfrm>
          <a:prstGeom prst="rect">
            <a:avLst/>
          </a:prstGeom>
        </p:spPr>
      </p:pic>
      <p:pic>
        <p:nvPicPr>
          <p:cNvPr id="19" name="Graphic 18" descr="Diploma with solid fill">
            <a:extLst>
              <a:ext uri="{FF2B5EF4-FFF2-40B4-BE49-F238E27FC236}">
                <a16:creationId xmlns:a16="http://schemas.microsoft.com/office/drawing/2014/main" id="{7F838244-91B6-9050-EC29-408F6D191F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99779" y="5600238"/>
            <a:ext cx="914400" cy="914400"/>
          </a:xfrm>
          <a:prstGeom prst="rect">
            <a:avLst/>
          </a:prstGeom>
        </p:spPr>
      </p:pic>
      <p:sp>
        <p:nvSpPr>
          <p:cNvPr id="3" name="TextBox 2">
            <a:extLst>
              <a:ext uri="{FF2B5EF4-FFF2-40B4-BE49-F238E27FC236}">
                <a16:creationId xmlns:a16="http://schemas.microsoft.com/office/drawing/2014/main" id="{289CD740-5AC6-97A7-F0ED-F063748EF812}"/>
              </a:ext>
            </a:extLst>
          </p:cNvPr>
          <p:cNvSpPr txBox="1"/>
          <p:nvPr/>
        </p:nvSpPr>
        <p:spPr>
          <a:xfrm>
            <a:off x="3824564" y="290856"/>
            <a:ext cx="4496695"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Company Vision</a:t>
            </a:r>
          </a:p>
        </p:txBody>
      </p:sp>
    </p:spTree>
    <p:extLst>
      <p:ext uri="{BB962C8B-B14F-4D97-AF65-F5344CB8AC3E}">
        <p14:creationId xmlns:p14="http://schemas.microsoft.com/office/powerpoint/2010/main" val="357620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587F9-3213-2EE7-3E9C-B3F3052FA391}"/>
            </a:ext>
          </a:extLst>
        </p:cNvPr>
        <p:cNvGrpSpPr/>
        <p:nvPr/>
      </p:nvGrpSpPr>
      <p:grpSpPr>
        <a:xfrm>
          <a:off x="0" y="0"/>
          <a:ext cx="0" cy="0"/>
          <a:chOff x="0" y="0"/>
          <a:chExt cx="0" cy="0"/>
        </a:xfrm>
      </p:grpSpPr>
      <p:sp>
        <p:nvSpPr>
          <p:cNvPr id="81" name="Rectangle 80">
            <a:extLst>
              <a:ext uri="{FF2B5EF4-FFF2-40B4-BE49-F238E27FC236}">
                <a16:creationId xmlns:a16="http://schemas.microsoft.com/office/drawing/2014/main" id="{E51A12F0-1240-2BE8-612C-644A22B371C3}"/>
              </a:ext>
            </a:extLst>
          </p:cNvPr>
          <p:cNvSpPr/>
          <p:nvPr/>
        </p:nvSpPr>
        <p:spPr>
          <a:xfrm>
            <a:off x="118334" y="928556"/>
            <a:ext cx="11955332" cy="5864894"/>
          </a:xfrm>
          <a:prstGeom prst="rect">
            <a:avLst/>
          </a:prstGeom>
          <a:solidFill>
            <a:schemeClr val="accent5"/>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7D141ED-1D63-5076-BA62-ABE04390EA90}"/>
              </a:ext>
            </a:extLst>
          </p:cNvPr>
          <p:cNvSpPr/>
          <p:nvPr/>
        </p:nvSpPr>
        <p:spPr>
          <a:xfrm>
            <a:off x="532545" y="1942491"/>
            <a:ext cx="2132410" cy="468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1C9A07A7-6630-371C-E1A9-21B5EB36855B}"/>
              </a:ext>
            </a:extLst>
          </p:cNvPr>
          <p:cNvSpPr/>
          <p:nvPr/>
        </p:nvSpPr>
        <p:spPr>
          <a:xfrm>
            <a:off x="9435805" y="1942491"/>
            <a:ext cx="2132410" cy="4678574"/>
          </a:xfrm>
          <a:prstGeom prst="rect">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EF7612C-B019-939D-5F49-309960FE06AA}"/>
              </a:ext>
            </a:extLst>
          </p:cNvPr>
          <p:cNvSpPr/>
          <p:nvPr/>
        </p:nvSpPr>
        <p:spPr>
          <a:xfrm>
            <a:off x="532545" y="1528564"/>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36344630-00EF-37B2-A0E4-35884BA67AFF}"/>
              </a:ext>
            </a:extLst>
          </p:cNvPr>
          <p:cNvSpPr txBox="1"/>
          <p:nvPr/>
        </p:nvSpPr>
        <p:spPr>
          <a:xfrm>
            <a:off x="532544" y="160248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Innovation</a:t>
            </a:r>
          </a:p>
        </p:txBody>
      </p:sp>
      <p:sp>
        <p:nvSpPr>
          <p:cNvPr id="8" name="Rectangle 7">
            <a:extLst>
              <a:ext uri="{FF2B5EF4-FFF2-40B4-BE49-F238E27FC236}">
                <a16:creationId xmlns:a16="http://schemas.microsoft.com/office/drawing/2014/main" id="{7CE11C35-E402-1F15-1BE1-26D11EBB33B9}"/>
              </a:ext>
            </a:extLst>
          </p:cNvPr>
          <p:cNvSpPr/>
          <p:nvPr/>
        </p:nvSpPr>
        <p:spPr>
          <a:xfrm>
            <a:off x="7209997" y="1942491"/>
            <a:ext cx="2132410" cy="467857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9224992-F35A-3A07-AB20-0642CA9FBE94}"/>
              </a:ext>
            </a:extLst>
          </p:cNvPr>
          <p:cNvSpPr/>
          <p:nvPr/>
        </p:nvSpPr>
        <p:spPr>
          <a:xfrm>
            <a:off x="2757987" y="1942491"/>
            <a:ext cx="2132411" cy="468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8736A53-5519-CBE3-1246-1D4E8C1E61A2}"/>
              </a:ext>
            </a:extLst>
          </p:cNvPr>
          <p:cNvSpPr/>
          <p:nvPr/>
        </p:nvSpPr>
        <p:spPr>
          <a:xfrm>
            <a:off x="4984168" y="1934511"/>
            <a:ext cx="2132411" cy="4697306"/>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B326C421-370D-E3A8-88FA-41EDCD7CB63A}"/>
              </a:ext>
            </a:extLst>
          </p:cNvPr>
          <p:cNvSpPr txBox="1"/>
          <p:nvPr/>
        </p:nvSpPr>
        <p:spPr>
          <a:xfrm>
            <a:off x="584375" y="2119340"/>
            <a:ext cx="2062992" cy="4370427"/>
          </a:xfrm>
          <a:prstGeom prst="rect">
            <a:avLst/>
          </a:prstGeom>
          <a:noFill/>
        </p:spPr>
        <p:txBody>
          <a:bodyPr wrap="square" rtlCol="0">
            <a:spAutoFit/>
          </a:bodyPr>
          <a:lstStyle/>
          <a:p>
            <a:pPr>
              <a:spcAft>
                <a:spcPts val="1500"/>
              </a:spcAft>
            </a:pPr>
            <a:r>
              <a:rPr lang="en-US" sz="1200" dirty="0">
                <a:solidFill>
                  <a:schemeClr val="tx1">
                    <a:lumMod val="65000"/>
                    <a:lumOff val="35000"/>
                  </a:schemeClr>
                </a:solidFill>
                <a:latin typeface="Century Gothic" panose="020B0502020202020204" pitchFamily="34" charset="0"/>
              </a:rPr>
              <a:t>How are we continuously improving our technology and services?</a:t>
            </a:r>
          </a:p>
          <a:p>
            <a:pPr>
              <a:spcAft>
                <a:spcPts val="1500"/>
              </a:spcAft>
            </a:pPr>
            <a:r>
              <a:rPr lang="en-US" sz="1200" dirty="0">
                <a:solidFill>
                  <a:schemeClr val="tx1">
                    <a:lumMod val="65000"/>
                    <a:lumOff val="35000"/>
                  </a:schemeClr>
                </a:solidFill>
                <a:latin typeface="Century Gothic" panose="020B0502020202020204" pitchFamily="34" charset="0"/>
              </a:rPr>
              <a:t>What new solutions can we develop to meet changing customer needs?  </a:t>
            </a:r>
          </a:p>
          <a:p>
            <a:pPr>
              <a:spcAft>
                <a:spcPts val="1500"/>
              </a:spcAft>
            </a:pPr>
            <a:r>
              <a:rPr lang="en-US" sz="1200" dirty="0">
                <a:solidFill>
                  <a:schemeClr val="tx1">
                    <a:lumMod val="65000"/>
                    <a:lumOff val="35000"/>
                  </a:schemeClr>
                </a:solidFill>
                <a:latin typeface="Century Gothic" panose="020B0502020202020204" pitchFamily="34" charset="0"/>
              </a:rPr>
              <a:t>How do we encourage a culture of creativity and forward-thinking in our team?  </a:t>
            </a:r>
          </a:p>
          <a:p>
            <a:pPr>
              <a:spcAft>
                <a:spcPts val="1500"/>
              </a:spcAft>
            </a:pPr>
            <a:r>
              <a:rPr lang="en-US" sz="1200" dirty="0">
                <a:solidFill>
                  <a:schemeClr val="tx1">
                    <a:lumMod val="65000"/>
                    <a:lumOff val="35000"/>
                  </a:schemeClr>
                </a:solidFill>
                <a:latin typeface="Century Gothic" panose="020B0502020202020204" pitchFamily="34" charset="0"/>
              </a:rPr>
              <a:t>What trends or advancements are we tracking to stay ahead in the EV industry?  </a:t>
            </a:r>
          </a:p>
          <a:p>
            <a:pPr>
              <a:spcAft>
                <a:spcPts val="1500"/>
              </a:spcAft>
            </a:pPr>
            <a:r>
              <a:rPr lang="en-US" sz="1200" dirty="0">
                <a:solidFill>
                  <a:schemeClr val="tx1">
                    <a:lumMod val="65000"/>
                    <a:lumOff val="35000"/>
                  </a:schemeClr>
                </a:solidFill>
                <a:latin typeface="Century Gothic" panose="020B0502020202020204" pitchFamily="34" charset="0"/>
              </a:rPr>
              <a:t>How can we take calculated risks to drive meaningful innovation?</a:t>
            </a:r>
          </a:p>
        </p:txBody>
      </p:sp>
      <p:sp>
        <p:nvSpPr>
          <p:cNvPr id="79" name="Isosceles Triangle 78">
            <a:extLst>
              <a:ext uri="{FF2B5EF4-FFF2-40B4-BE49-F238E27FC236}">
                <a16:creationId xmlns:a16="http://schemas.microsoft.com/office/drawing/2014/main" id="{3C747D90-BCF2-371C-3475-9BD13D786094}"/>
              </a:ext>
            </a:extLst>
          </p:cNvPr>
          <p:cNvSpPr/>
          <p:nvPr/>
        </p:nvSpPr>
        <p:spPr>
          <a:xfrm>
            <a:off x="118334" y="64550"/>
            <a:ext cx="11955332" cy="864007"/>
          </a:xfrm>
          <a:prstGeom prst="triangle">
            <a:avLst>
              <a:gd name="adj" fmla="val 50337"/>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3CDC16C9-7D13-5F72-AA96-5E63B498B272}"/>
              </a:ext>
            </a:extLst>
          </p:cNvPr>
          <p:cNvSpPr/>
          <p:nvPr/>
        </p:nvSpPr>
        <p:spPr>
          <a:xfrm>
            <a:off x="2758360" y="1528564"/>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DFA9243A-F13F-73F4-4BB7-CD8EF0904AE3}"/>
              </a:ext>
            </a:extLst>
          </p:cNvPr>
          <p:cNvSpPr txBox="1"/>
          <p:nvPr/>
        </p:nvSpPr>
        <p:spPr>
          <a:xfrm>
            <a:off x="2758359" y="160248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Sustainability</a:t>
            </a:r>
          </a:p>
        </p:txBody>
      </p:sp>
      <p:sp>
        <p:nvSpPr>
          <p:cNvPr id="92" name="Rectangle 91">
            <a:extLst>
              <a:ext uri="{FF2B5EF4-FFF2-40B4-BE49-F238E27FC236}">
                <a16:creationId xmlns:a16="http://schemas.microsoft.com/office/drawing/2014/main" id="{573283D2-07A7-A1C3-8ACE-59419E101B40}"/>
              </a:ext>
            </a:extLst>
          </p:cNvPr>
          <p:cNvSpPr/>
          <p:nvPr/>
        </p:nvSpPr>
        <p:spPr>
          <a:xfrm>
            <a:off x="4984179" y="1539316"/>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EE374816-1F86-2D7B-D6B3-65D483C07C66}"/>
              </a:ext>
            </a:extLst>
          </p:cNvPr>
          <p:cNvSpPr txBox="1"/>
          <p:nvPr/>
        </p:nvSpPr>
        <p:spPr>
          <a:xfrm>
            <a:off x="4984178" y="1613237"/>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Customer Centricity</a:t>
            </a:r>
          </a:p>
        </p:txBody>
      </p:sp>
      <p:sp>
        <p:nvSpPr>
          <p:cNvPr id="96" name="Rectangle 95">
            <a:extLst>
              <a:ext uri="{FF2B5EF4-FFF2-40B4-BE49-F238E27FC236}">
                <a16:creationId xmlns:a16="http://schemas.microsoft.com/office/drawing/2014/main" id="{1ED4EC3A-34ED-7170-3ACD-1237729B11A8}"/>
              </a:ext>
            </a:extLst>
          </p:cNvPr>
          <p:cNvSpPr/>
          <p:nvPr/>
        </p:nvSpPr>
        <p:spPr>
          <a:xfrm>
            <a:off x="7209993" y="1539316"/>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62E17649-3FCB-408F-048C-38F6A8A0B4CD}"/>
              </a:ext>
            </a:extLst>
          </p:cNvPr>
          <p:cNvSpPr txBox="1"/>
          <p:nvPr/>
        </p:nvSpPr>
        <p:spPr>
          <a:xfrm>
            <a:off x="7209992" y="1613237"/>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Integrity</a:t>
            </a:r>
          </a:p>
        </p:txBody>
      </p:sp>
      <p:sp>
        <p:nvSpPr>
          <p:cNvPr id="100" name="Rectangle 99">
            <a:extLst>
              <a:ext uri="{FF2B5EF4-FFF2-40B4-BE49-F238E27FC236}">
                <a16:creationId xmlns:a16="http://schemas.microsoft.com/office/drawing/2014/main" id="{0109637A-EF7D-1ECE-FDFB-45E6EA2F6B8D}"/>
              </a:ext>
            </a:extLst>
          </p:cNvPr>
          <p:cNvSpPr/>
          <p:nvPr/>
        </p:nvSpPr>
        <p:spPr>
          <a:xfrm>
            <a:off x="9435804" y="1539316"/>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85956AD-B594-E2DF-72B5-C3C856F9DD5B}"/>
              </a:ext>
            </a:extLst>
          </p:cNvPr>
          <p:cNvSpPr txBox="1"/>
          <p:nvPr/>
        </p:nvSpPr>
        <p:spPr>
          <a:xfrm>
            <a:off x="9433640" y="160406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Reliability</a:t>
            </a:r>
          </a:p>
        </p:txBody>
      </p:sp>
      <p:sp>
        <p:nvSpPr>
          <p:cNvPr id="3" name="TextBox 2">
            <a:extLst>
              <a:ext uri="{FF2B5EF4-FFF2-40B4-BE49-F238E27FC236}">
                <a16:creationId xmlns:a16="http://schemas.microsoft.com/office/drawing/2014/main" id="{B9A87D09-7CD6-6CAB-83EE-46E70D516184}"/>
              </a:ext>
            </a:extLst>
          </p:cNvPr>
          <p:cNvSpPr txBox="1"/>
          <p:nvPr/>
        </p:nvSpPr>
        <p:spPr>
          <a:xfrm>
            <a:off x="2803454" y="2131217"/>
            <a:ext cx="2062992" cy="4185761"/>
          </a:xfrm>
          <a:prstGeom prst="rect">
            <a:avLst/>
          </a:prstGeom>
          <a:noFill/>
        </p:spPr>
        <p:txBody>
          <a:bodyPr wrap="square" rtlCol="0">
            <a:spAutoFit/>
          </a:bodyPr>
          <a:lstStyle/>
          <a:p>
            <a:pPr>
              <a:spcAft>
                <a:spcPts val="1500"/>
              </a:spcAft>
            </a:pPr>
            <a:r>
              <a:rPr lang="en-US" sz="1200" dirty="0">
                <a:solidFill>
                  <a:schemeClr val="tx1">
                    <a:lumMod val="65000"/>
                    <a:lumOff val="35000"/>
                  </a:schemeClr>
                </a:solidFill>
                <a:latin typeface="Century Gothic" panose="020B0502020202020204" pitchFamily="34" charset="0"/>
              </a:rPr>
              <a:t>How do our products and practices minimize environmental impact?  </a:t>
            </a:r>
          </a:p>
          <a:p>
            <a:pPr>
              <a:spcAft>
                <a:spcPts val="1500"/>
              </a:spcAft>
            </a:pPr>
            <a:r>
              <a:rPr lang="en-US" sz="1200" dirty="0">
                <a:solidFill>
                  <a:schemeClr val="tx1">
                    <a:lumMod val="65000"/>
                    <a:lumOff val="35000"/>
                  </a:schemeClr>
                </a:solidFill>
                <a:latin typeface="Century Gothic" panose="020B0502020202020204" pitchFamily="34" charset="0"/>
              </a:rPr>
              <a:t>What initiatives can we implement to promote eco-friendly practices across the company?  </a:t>
            </a:r>
          </a:p>
          <a:p>
            <a:pPr>
              <a:spcAft>
                <a:spcPts val="1500"/>
              </a:spcAft>
            </a:pPr>
            <a:r>
              <a:rPr lang="en-US" sz="1200" dirty="0">
                <a:solidFill>
                  <a:schemeClr val="tx1">
                    <a:lumMod val="65000"/>
                    <a:lumOff val="35000"/>
                  </a:schemeClr>
                </a:solidFill>
                <a:latin typeface="Century Gothic" panose="020B0502020202020204" pitchFamily="34" charset="0"/>
              </a:rPr>
              <a:t>How do we communicate our commitment to sustainability to our customers?  </a:t>
            </a:r>
          </a:p>
          <a:p>
            <a:pPr>
              <a:spcAft>
                <a:spcPts val="1500"/>
              </a:spcAft>
            </a:pPr>
            <a:r>
              <a:rPr lang="en-US" sz="1200" dirty="0">
                <a:solidFill>
                  <a:schemeClr val="tx1">
                    <a:lumMod val="65000"/>
                    <a:lumOff val="35000"/>
                  </a:schemeClr>
                </a:solidFill>
                <a:latin typeface="Century Gothic" panose="020B0502020202020204" pitchFamily="34" charset="0"/>
              </a:rPr>
              <a:t>What partnerships can we form to enhance our environmental efforts?  </a:t>
            </a:r>
          </a:p>
          <a:p>
            <a:pPr>
              <a:spcAft>
                <a:spcPts val="1500"/>
              </a:spcAft>
            </a:pPr>
            <a:r>
              <a:rPr lang="en-US" sz="1200" dirty="0">
                <a:solidFill>
                  <a:schemeClr val="tx1">
                    <a:lumMod val="65000"/>
                    <a:lumOff val="35000"/>
                  </a:schemeClr>
                </a:solidFill>
                <a:latin typeface="Century Gothic" panose="020B0502020202020204" pitchFamily="34" charset="0"/>
              </a:rPr>
              <a:t>Are we meeting our sustainability goals? How can we improve?</a:t>
            </a:r>
          </a:p>
        </p:txBody>
      </p:sp>
      <p:sp>
        <p:nvSpPr>
          <p:cNvPr id="7" name="TextBox 6">
            <a:extLst>
              <a:ext uri="{FF2B5EF4-FFF2-40B4-BE49-F238E27FC236}">
                <a16:creationId xmlns:a16="http://schemas.microsoft.com/office/drawing/2014/main" id="{295233E4-9ADD-BBB5-A7F2-2EAC0050CB4F}"/>
              </a:ext>
            </a:extLst>
          </p:cNvPr>
          <p:cNvSpPr txBox="1"/>
          <p:nvPr/>
        </p:nvSpPr>
        <p:spPr>
          <a:xfrm>
            <a:off x="5037532" y="2131217"/>
            <a:ext cx="2062992" cy="4370427"/>
          </a:xfrm>
          <a:prstGeom prst="rect">
            <a:avLst/>
          </a:prstGeom>
          <a:noFill/>
        </p:spPr>
        <p:txBody>
          <a:bodyPr wrap="square" rtlCol="0">
            <a:spAutoFit/>
          </a:bodyPr>
          <a:lstStyle/>
          <a:p>
            <a:pPr>
              <a:spcAft>
                <a:spcPts val="1500"/>
              </a:spcAft>
            </a:pPr>
            <a:r>
              <a:rPr lang="en-US" sz="1200" dirty="0">
                <a:solidFill>
                  <a:schemeClr val="tx1">
                    <a:lumMod val="65000"/>
                    <a:lumOff val="35000"/>
                  </a:schemeClr>
                </a:solidFill>
                <a:latin typeface="Century Gothic" panose="020B0502020202020204" pitchFamily="34" charset="0"/>
              </a:rPr>
              <a:t>How do we ensure that our services truly address customer needs and pain points?  </a:t>
            </a:r>
          </a:p>
          <a:p>
            <a:pPr>
              <a:spcAft>
                <a:spcPts val="1500"/>
              </a:spcAft>
            </a:pPr>
            <a:r>
              <a:rPr lang="en-US" sz="1200" dirty="0">
                <a:solidFill>
                  <a:schemeClr val="tx1">
                    <a:lumMod val="65000"/>
                    <a:lumOff val="35000"/>
                  </a:schemeClr>
                </a:solidFill>
                <a:latin typeface="Century Gothic" panose="020B0502020202020204" pitchFamily="34" charset="0"/>
              </a:rPr>
              <a:t>What feedback mechanisms are in place to keep us connected to our customers?  </a:t>
            </a:r>
          </a:p>
          <a:p>
            <a:pPr>
              <a:spcAft>
                <a:spcPts val="1500"/>
              </a:spcAft>
            </a:pPr>
            <a:r>
              <a:rPr lang="en-US" sz="1200" dirty="0">
                <a:solidFill>
                  <a:schemeClr val="tx1">
                    <a:lumMod val="65000"/>
                    <a:lumOff val="35000"/>
                  </a:schemeClr>
                </a:solidFill>
                <a:latin typeface="Century Gothic" panose="020B0502020202020204" pitchFamily="34" charset="0"/>
              </a:rPr>
              <a:t>How do we personalize experiences to enhance customer satisfaction?  </a:t>
            </a:r>
          </a:p>
          <a:p>
            <a:pPr>
              <a:spcAft>
                <a:spcPts val="1500"/>
              </a:spcAft>
            </a:pPr>
            <a:r>
              <a:rPr lang="en-US" sz="1200" dirty="0">
                <a:solidFill>
                  <a:schemeClr val="tx1">
                    <a:lumMod val="65000"/>
                    <a:lumOff val="35000"/>
                  </a:schemeClr>
                </a:solidFill>
                <a:latin typeface="Century Gothic" panose="020B0502020202020204" pitchFamily="34" charset="0"/>
              </a:rPr>
              <a:t>How can we build stronger, longer-lasting relationships with our customers?  </a:t>
            </a:r>
          </a:p>
          <a:p>
            <a:pPr>
              <a:spcAft>
                <a:spcPts val="1500"/>
              </a:spcAft>
            </a:pPr>
            <a:r>
              <a:rPr lang="en-US" sz="1200" dirty="0">
                <a:solidFill>
                  <a:schemeClr val="tx1">
                    <a:lumMod val="65000"/>
                    <a:lumOff val="35000"/>
                  </a:schemeClr>
                </a:solidFill>
                <a:latin typeface="Century Gothic" panose="020B0502020202020204" pitchFamily="34" charset="0"/>
              </a:rPr>
              <a:t>What steps can we take to go above and beyond in customer service?</a:t>
            </a:r>
          </a:p>
        </p:txBody>
      </p:sp>
      <p:sp>
        <p:nvSpPr>
          <p:cNvPr id="12" name="TextBox 11">
            <a:extLst>
              <a:ext uri="{FF2B5EF4-FFF2-40B4-BE49-F238E27FC236}">
                <a16:creationId xmlns:a16="http://schemas.microsoft.com/office/drawing/2014/main" id="{B283C12B-ECED-86B8-1147-86DF6024F151}"/>
              </a:ext>
            </a:extLst>
          </p:cNvPr>
          <p:cNvSpPr txBox="1"/>
          <p:nvPr/>
        </p:nvSpPr>
        <p:spPr>
          <a:xfrm>
            <a:off x="7252924" y="2179712"/>
            <a:ext cx="2062992" cy="4185761"/>
          </a:xfrm>
          <a:prstGeom prst="rect">
            <a:avLst/>
          </a:prstGeom>
          <a:noFill/>
        </p:spPr>
        <p:txBody>
          <a:bodyPr wrap="square" rtlCol="0">
            <a:spAutoFit/>
          </a:bodyPr>
          <a:lstStyle/>
          <a:p>
            <a:pPr>
              <a:spcAft>
                <a:spcPts val="1500"/>
              </a:spcAft>
            </a:pPr>
            <a:r>
              <a:rPr lang="en-US" sz="1200" dirty="0">
                <a:solidFill>
                  <a:schemeClr val="tx1">
                    <a:lumMod val="65000"/>
                    <a:lumOff val="35000"/>
                  </a:schemeClr>
                </a:solidFill>
                <a:latin typeface="Century Gothic" panose="020B0502020202020204" pitchFamily="34" charset="0"/>
              </a:rPr>
              <a:t>How do we ensure transparency in our communications and business practices?  </a:t>
            </a:r>
          </a:p>
          <a:p>
            <a:pPr>
              <a:spcAft>
                <a:spcPts val="1500"/>
              </a:spcAft>
            </a:pPr>
            <a:r>
              <a:rPr lang="en-US" sz="1200" dirty="0">
                <a:solidFill>
                  <a:schemeClr val="tx1">
                    <a:lumMod val="65000"/>
                    <a:lumOff val="35000"/>
                  </a:schemeClr>
                </a:solidFill>
                <a:latin typeface="Century Gothic" panose="020B0502020202020204" pitchFamily="34" charset="0"/>
              </a:rPr>
              <a:t>What actions demonstrate our commitment to ethical standards?  </a:t>
            </a:r>
          </a:p>
          <a:p>
            <a:pPr>
              <a:spcAft>
                <a:spcPts val="1500"/>
              </a:spcAft>
            </a:pPr>
            <a:r>
              <a:rPr lang="en-US" sz="1200" dirty="0">
                <a:solidFill>
                  <a:schemeClr val="tx1">
                    <a:lumMod val="65000"/>
                    <a:lumOff val="35000"/>
                  </a:schemeClr>
                </a:solidFill>
                <a:latin typeface="Century Gothic" panose="020B0502020202020204" pitchFamily="34" charset="0"/>
              </a:rPr>
              <a:t>How can we hold ourselves accountable to our stakeholders?  </a:t>
            </a:r>
          </a:p>
          <a:p>
            <a:pPr>
              <a:spcAft>
                <a:spcPts val="1500"/>
              </a:spcAft>
            </a:pPr>
            <a:r>
              <a:rPr lang="en-US" sz="1200" dirty="0">
                <a:solidFill>
                  <a:schemeClr val="tx1">
                    <a:lumMod val="65000"/>
                    <a:lumOff val="35000"/>
                  </a:schemeClr>
                </a:solidFill>
                <a:latin typeface="Century Gothic" panose="020B0502020202020204" pitchFamily="34" charset="0"/>
              </a:rPr>
              <a:t>How do we respond to challenges in a way that builds trust?  </a:t>
            </a:r>
          </a:p>
          <a:p>
            <a:pPr>
              <a:spcAft>
                <a:spcPts val="1500"/>
              </a:spcAft>
            </a:pPr>
            <a:r>
              <a:rPr lang="en-US" sz="1200" dirty="0">
                <a:solidFill>
                  <a:schemeClr val="tx1">
                    <a:lumMod val="65000"/>
                    <a:lumOff val="35000"/>
                  </a:schemeClr>
                </a:solidFill>
                <a:latin typeface="Century Gothic" panose="020B0502020202020204" pitchFamily="34" charset="0"/>
              </a:rPr>
              <a:t>What policies do we have in place to ensure fair and honest interactions?</a:t>
            </a:r>
          </a:p>
        </p:txBody>
      </p:sp>
      <p:sp>
        <p:nvSpPr>
          <p:cNvPr id="14" name="TextBox 13">
            <a:extLst>
              <a:ext uri="{FF2B5EF4-FFF2-40B4-BE49-F238E27FC236}">
                <a16:creationId xmlns:a16="http://schemas.microsoft.com/office/drawing/2014/main" id="{B58B7BCA-5B3D-26C6-E5FF-86C4594E72A8}"/>
              </a:ext>
            </a:extLst>
          </p:cNvPr>
          <p:cNvSpPr txBox="1"/>
          <p:nvPr/>
        </p:nvSpPr>
        <p:spPr>
          <a:xfrm>
            <a:off x="9503059" y="2197196"/>
            <a:ext cx="2062992" cy="4370427"/>
          </a:xfrm>
          <a:prstGeom prst="rect">
            <a:avLst/>
          </a:prstGeom>
          <a:noFill/>
        </p:spPr>
        <p:txBody>
          <a:bodyPr wrap="square" rtlCol="0">
            <a:spAutoFit/>
          </a:bodyPr>
          <a:lstStyle/>
          <a:p>
            <a:pPr>
              <a:spcAft>
                <a:spcPts val="1500"/>
              </a:spcAft>
            </a:pPr>
            <a:r>
              <a:rPr lang="en-US" sz="1200" dirty="0">
                <a:solidFill>
                  <a:schemeClr val="tx1">
                    <a:lumMod val="65000"/>
                    <a:lumOff val="35000"/>
                  </a:schemeClr>
                </a:solidFill>
                <a:latin typeface="Century Gothic" panose="020B0502020202020204" pitchFamily="34" charset="0"/>
              </a:rPr>
              <a:t>What systems are in place to ensure consistency in our products and services?  </a:t>
            </a:r>
          </a:p>
          <a:p>
            <a:pPr>
              <a:spcAft>
                <a:spcPts val="1500"/>
              </a:spcAft>
            </a:pPr>
            <a:r>
              <a:rPr lang="en-US" sz="1200" dirty="0">
                <a:solidFill>
                  <a:schemeClr val="tx1">
                    <a:lumMod val="65000"/>
                    <a:lumOff val="35000"/>
                  </a:schemeClr>
                </a:solidFill>
                <a:latin typeface="Century Gothic" panose="020B0502020202020204" pitchFamily="34" charset="0"/>
              </a:rPr>
              <a:t>How can we improve the dependability of our solutions for our customers?  </a:t>
            </a:r>
          </a:p>
          <a:p>
            <a:pPr>
              <a:spcAft>
                <a:spcPts val="1500"/>
              </a:spcAft>
            </a:pPr>
            <a:r>
              <a:rPr lang="en-US" sz="1200" dirty="0">
                <a:solidFill>
                  <a:schemeClr val="tx1">
                    <a:lumMod val="65000"/>
                    <a:lumOff val="35000"/>
                  </a:schemeClr>
                </a:solidFill>
                <a:latin typeface="Century Gothic" panose="020B0502020202020204" pitchFamily="34" charset="0"/>
              </a:rPr>
              <a:t>How do we handle unexpected issues or setbacks to maintain customer trust?  </a:t>
            </a:r>
          </a:p>
          <a:p>
            <a:pPr>
              <a:spcAft>
                <a:spcPts val="1500"/>
              </a:spcAft>
            </a:pPr>
            <a:r>
              <a:rPr lang="en-US" sz="1200" dirty="0">
                <a:solidFill>
                  <a:schemeClr val="tx1">
                    <a:lumMod val="65000"/>
                    <a:lumOff val="35000"/>
                  </a:schemeClr>
                </a:solidFill>
                <a:latin typeface="Century Gothic" panose="020B0502020202020204" pitchFamily="34" charset="0"/>
              </a:rPr>
              <a:t>What steps do we take to ensure that our team is dependable and proactive?  </a:t>
            </a:r>
          </a:p>
          <a:p>
            <a:pPr>
              <a:spcAft>
                <a:spcPts val="1500"/>
              </a:spcAft>
            </a:pPr>
            <a:r>
              <a:rPr lang="en-US" sz="1200" dirty="0">
                <a:solidFill>
                  <a:schemeClr val="tx1">
                    <a:lumMod val="65000"/>
                    <a:lumOff val="35000"/>
                  </a:schemeClr>
                </a:solidFill>
                <a:latin typeface="Century Gothic" panose="020B0502020202020204" pitchFamily="34" charset="0"/>
              </a:rPr>
              <a:t>How do we measure and maintain high standards in our work?</a:t>
            </a:r>
          </a:p>
        </p:txBody>
      </p:sp>
      <p:sp>
        <p:nvSpPr>
          <p:cNvPr id="16" name="TextBox 15">
            <a:extLst>
              <a:ext uri="{FF2B5EF4-FFF2-40B4-BE49-F238E27FC236}">
                <a16:creationId xmlns:a16="http://schemas.microsoft.com/office/drawing/2014/main" id="{575826B9-4FDD-76A5-F755-1DDC5D1EE279}"/>
              </a:ext>
            </a:extLst>
          </p:cNvPr>
          <p:cNvSpPr txBox="1"/>
          <p:nvPr/>
        </p:nvSpPr>
        <p:spPr>
          <a:xfrm>
            <a:off x="3824564" y="290856"/>
            <a:ext cx="4496695"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Company Vision</a:t>
            </a:r>
          </a:p>
        </p:txBody>
      </p:sp>
      <p:sp>
        <p:nvSpPr>
          <p:cNvPr id="18" name="TextBox 17">
            <a:extLst>
              <a:ext uri="{FF2B5EF4-FFF2-40B4-BE49-F238E27FC236}">
                <a16:creationId xmlns:a16="http://schemas.microsoft.com/office/drawing/2014/main" id="{F2395069-E586-EAE8-336B-6F51F808E34E}"/>
              </a:ext>
            </a:extLst>
          </p:cNvPr>
          <p:cNvSpPr txBox="1"/>
          <p:nvPr/>
        </p:nvSpPr>
        <p:spPr>
          <a:xfrm>
            <a:off x="163158" y="985459"/>
            <a:ext cx="11865684" cy="477054"/>
          </a:xfrm>
          <a:prstGeom prst="rect">
            <a:avLst/>
          </a:prstGeom>
          <a:noFill/>
        </p:spPr>
        <p:txBody>
          <a:bodyPr wrap="square" rtlCol="0">
            <a:spAutoFit/>
          </a:bodyPr>
          <a:lstStyle/>
          <a:p>
            <a:pPr algn="ctr"/>
            <a:r>
              <a:rPr lang="en-US" sz="2500" spc="400" dirty="0">
                <a:solidFill>
                  <a:schemeClr val="bg1"/>
                </a:solidFill>
                <a:latin typeface="Century Gothic" panose="020B0502020202020204" pitchFamily="34" charset="0"/>
              </a:rPr>
              <a:t>Company Brand Values</a:t>
            </a:r>
          </a:p>
        </p:txBody>
      </p:sp>
    </p:spTree>
    <p:extLst>
      <p:ext uri="{BB962C8B-B14F-4D97-AF65-F5344CB8AC3E}">
        <p14:creationId xmlns:p14="http://schemas.microsoft.com/office/powerpoint/2010/main" val="187550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1158</TotalTime>
  <Words>479</Words>
  <Application>Microsoft Macintosh PowerPoint</Application>
  <PresentationFormat>Widescreen</PresentationFormat>
  <Paragraphs>51</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46</cp:revision>
  <dcterms:created xsi:type="dcterms:W3CDTF">2022-05-22T18:55:25Z</dcterms:created>
  <dcterms:modified xsi:type="dcterms:W3CDTF">2024-11-28T17:58:51Z</dcterms:modified>
</cp:coreProperties>
</file>