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2"/>
  </p:notesMasterIdLst>
  <p:sldIdLst>
    <p:sldId id="353" r:id="rId2"/>
    <p:sldId id="355" r:id="rId3"/>
    <p:sldId id="363" r:id="rId4"/>
    <p:sldId id="357" r:id="rId5"/>
    <p:sldId id="358" r:id="rId6"/>
    <p:sldId id="359" r:id="rId7"/>
    <p:sldId id="360" r:id="rId8"/>
    <p:sldId id="361" r:id="rId9"/>
    <p:sldId id="362" r:id="rId10"/>
    <p:sldId id="29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EAE9"/>
    <a:srgbClr val="AACCCB"/>
    <a:srgbClr val="8CE4DF"/>
    <a:srgbClr val="003E41"/>
    <a:srgbClr val="308283"/>
    <a:srgbClr val="3CA0A1"/>
    <a:srgbClr val="1F5556"/>
    <a:srgbClr val="FA73EB"/>
    <a:srgbClr val="6FB8D7"/>
    <a:srgbClr val="85D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369" autoAdjust="0"/>
    <p:restoredTop sz="96058"/>
  </p:normalViewPr>
  <p:slideViewPr>
    <p:cSldViewPr snapToGrid="0" snapToObjects="1">
      <p:cViewPr varScale="1">
        <p:scale>
          <a:sx n="111" d="100"/>
          <a:sy n="111" d="100"/>
        </p:scale>
        <p:origin x="248" y="224"/>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11/7/24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1</a:t>
            </a:fld>
            <a:endParaRPr lang="en-US" dirty="0"/>
          </a:p>
        </p:txBody>
      </p:sp>
    </p:spTree>
    <p:extLst>
      <p:ext uri="{BB962C8B-B14F-4D97-AF65-F5344CB8AC3E}">
        <p14:creationId xmlns:p14="http://schemas.microsoft.com/office/powerpoint/2010/main" val="3298858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3647009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337EC-C754-C879-CA74-D1F2203A8C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B724B1-4156-82F5-B124-A4543F377F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2D3DE8-CF2E-228E-EFCD-F06AAC1AF0F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FDCBEEA-BED0-9DB6-4467-50FAEF2E3794}"/>
              </a:ext>
            </a:extLst>
          </p:cNvPr>
          <p:cNvSpPr>
            <a:spLocks noGrp="1"/>
          </p:cNvSpPr>
          <p:nvPr>
            <p:ph type="sldNum" sz="quarter" idx="5"/>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3114914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7A778E-0B7E-55AF-8FC2-CA4FC94E18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4E709C-AB99-383D-F6EF-70C625B2BA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93CA25-BF30-2E1E-6ABE-228B62CE775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DF0276B-1016-7A6B-2AB5-BF1BF1DC2CBC}"/>
              </a:ext>
            </a:extLst>
          </p:cNvPr>
          <p:cNvSpPr>
            <a:spLocks noGrp="1"/>
          </p:cNvSpPr>
          <p:nvPr>
            <p:ph type="sldNum" sz="quarter" idx="5"/>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778199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8D8E0-8840-7A46-594D-515EC0C193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E02E80-F09F-DE71-0D73-55C3854293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C98117-6044-5705-8D67-759694ACC7B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E9AC88D-0995-C5D4-75B9-03084C2787A1}"/>
              </a:ext>
            </a:extLst>
          </p:cNvPr>
          <p:cNvSpPr>
            <a:spLocks noGrp="1"/>
          </p:cNvSpPr>
          <p:nvPr>
            <p:ph type="sldNum" sz="quarter" idx="5"/>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4091795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A2B4FF-9687-F6EE-E357-BF04740384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08B42D-E386-3A66-E4CD-319D5982B2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DF6970-5926-7330-48BA-A580A3D5201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460492A-1A69-F2F2-D9A8-82094FDECED2}"/>
              </a:ext>
            </a:extLst>
          </p:cNvPr>
          <p:cNvSpPr>
            <a:spLocks noGrp="1"/>
          </p:cNvSpPr>
          <p:nvPr>
            <p:ph type="sldNum" sz="quarter" idx="5"/>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3920674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54C24-303D-1839-CE3C-63AFF202DA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2E7D74-BC30-C396-DF49-4843700211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24E3CE-5043-1545-4FC4-18C23108AFB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13C4B0-D03E-E3ED-330D-A04F7115AA54}"/>
              </a:ext>
            </a:extLst>
          </p:cNvPr>
          <p:cNvSpPr>
            <a:spLocks noGrp="1"/>
          </p:cNvSpPr>
          <p:nvPr>
            <p:ph type="sldNum" sz="quarter" idx="5"/>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583076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A42C96-8660-F42E-44FD-DA439B47A5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883DCB-F1E5-7137-A3D9-E7A5EA654B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0CE85A-753F-7884-7B01-E5A7CF1AA0F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7B72B36-D540-E9A0-2387-3E2CEE839E9A}"/>
              </a:ext>
            </a:extLst>
          </p:cNvPr>
          <p:cNvSpPr>
            <a:spLocks noGrp="1"/>
          </p:cNvSpPr>
          <p:nvPr>
            <p:ph type="sldNum" sz="quarter" idx="5"/>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441244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2B89C0-B567-E188-7A4A-4E6102B802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EB8F7A-D7DB-5C30-3FF2-49657A6999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4A9264-5858-D71D-E000-E6AC5FDF6E3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CBAF7DC-6383-C437-3F32-CB33BF99470B}"/>
              </a:ext>
            </a:extLst>
          </p:cNvPr>
          <p:cNvSpPr>
            <a:spLocks noGrp="1"/>
          </p:cNvSpPr>
          <p:nvPr>
            <p:ph type="sldNum" sz="quarter" idx="5"/>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1265027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11/7/24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11/7/24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11/7/24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11/7/24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11/7/24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11/7/24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11/7/24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hyperlink" Target="https://www.smartsheet.com/try-it?trp=12221&amp;utm_source=template-powerpoint&amp;utm_medium=content&amp;utm_campaign=Operational+Project+Portfolio+Dashboard+Slide-powerpoint-12221&amp;lpa=Operational+Project+Portfolio+Dashboard+Slide+powerpoint+12221" TargetMode="Externa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microsoft.com/office/2007/relationships/hdphoto" Target="../media/hdphoto1.wdp"/><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Digital illustration of white on black background">
            <a:extLst>
              <a:ext uri="{FF2B5EF4-FFF2-40B4-BE49-F238E27FC236}">
                <a16:creationId xmlns:a16="http://schemas.microsoft.com/office/drawing/2014/main" id="{728DC084-E6CE-4553-03A1-237129556C6A}"/>
              </a:ext>
            </a:extLst>
          </p:cNvPr>
          <p:cNvPicPr>
            <a:picLocks noChangeAspect="1"/>
          </p:cNvPicPr>
          <p:nvPr/>
        </p:nvPicPr>
        <p:blipFill>
          <a:blip r:embed="rId3">
            <a:duotone>
              <a:schemeClr val="accent4">
                <a:shade val="45000"/>
                <a:satMod val="135000"/>
              </a:schemeClr>
              <a:prstClr val="white"/>
            </a:duotone>
            <a:alphaModFix amt="24000"/>
            <a:extLst>
              <a:ext uri="{BEBA8EAE-BF5A-486C-A8C5-ECC9F3942E4B}">
                <a14:imgProps xmlns:a14="http://schemas.microsoft.com/office/drawing/2010/main">
                  <a14:imgLayer r:embed="rId4">
                    <a14:imgEffect>
                      <a14:saturation sat="254000"/>
                    </a14:imgEffect>
                    <a14:imgEffect>
                      <a14:brightnessContrast bright="28000" contrast="-43000"/>
                    </a14:imgEffect>
                  </a14:imgLayer>
                </a14:imgProps>
              </a:ext>
            </a:extLst>
          </a:blip>
          <a:stretch>
            <a:fillRect/>
          </a:stretch>
        </p:blipFill>
        <p:spPr>
          <a:xfrm rot="10800000">
            <a:off x="0" y="0"/>
            <a:ext cx="12192000" cy="6867426"/>
          </a:xfrm>
          <a:prstGeom prst="rect">
            <a:avLst/>
          </a:prstGeom>
        </p:spPr>
      </p:pic>
      <p:sp>
        <p:nvSpPr>
          <p:cNvPr id="9" name="Rectangle 8">
            <a:extLst>
              <a:ext uri="{FF2B5EF4-FFF2-40B4-BE49-F238E27FC236}">
                <a16:creationId xmlns:a16="http://schemas.microsoft.com/office/drawing/2014/main" id="{7420DF28-5B8E-0B77-0179-E675CB82F14E}"/>
              </a:ext>
            </a:extLst>
          </p:cNvPr>
          <p:cNvSpPr/>
          <p:nvPr/>
        </p:nvSpPr>
        <p:spPr>
          <a:xfrm>
            <a:off x="323273" y="2678545"/>
            <a:ext cx="11352805" cy="3620655"/>
          </a:xfrm>
          <a:prstGeom prst="rect">
            <a:avLst/>
          </a:prstGeom>
          <a:solidFill>
            <a:schemeClr val="accent4">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hlinkClick r:id="rId5"/>
            <a:extLst>
              <a:ext uri="{FF2B5EF4-FFF2-40B4-BE49-F238E27FC236}">
                <a16:creationId xmlns:a16="http://schemas.microsoft.com/office/drawing/2014/main" id="{4A18805D-093D-9D7D-D8FB-8A0263548A91}"/>
              </a:ext>
            </a:extLst>
          </p:cNvPr>
          <p:cNvPicPr>
            <a:picLocks noChangeAspect="1"/>
          </p:cNvPicPr>
          <p:nvPr/>
        </p:nvPicPr>
        <p:blipFill>
          <a:blip r:embed="rId6"/>
          <a:srcRect/>
          <a:stretch/>
        </p:blipFill>
        <p:spPr>
          <a:xfrm>
            <a:off x="6564844" y="272203"/>
            <a:ext cx="5377509" cy="1069560"/>
          </a:xfrm>
          <a:prstGeom prst="rect">
            <a:avLst/>
          </a:prstGeom>
        </p:spPr>
      </p:pic>
      <p:sp>
        <p:nvSpPr>
          <p:cNvPr id="4" name="TextBox 3">
            <a:extLst>
              <a:ext uri="{FF2B5EF4-FFF2-40B4-BE49-F238E27FC236}">
                <a16:creationId xmlns:a16="http://schemas.microsoft.com/office/drawing/2014/main" id="{3893F1B0-D8E0-1318-EACD-C96140D00B6F}"/>
              </a:ext>
            </a:extLst>
          </p:cNvPr>
          <p:cNvSpPr txBox="1"/>
          <p:nvPr/>
        </p:nvSpPr>
        <p:spPr>
          <a:xfrm>
            <a:off x="249647" y="311649"/>
            <a:ext cx="5713831" cy="2123658"/>
          </a:xfrm>
          <a:prstGeom prst="rect">
            <a:avLst/>
          </a:prstGeom>
          <a:noFill/>
          <a:effectLst/>
        </p:spPr>
        <p:txBody>
          <a:bodyPr wrap="square" rtlCol="0">
            <a:spAutoFit/>
          </a:bodyPr>
          <a:lstStyle/>
          <a:p>
            <a:r>
              <a:rPr lang="en-US" sz="4400" b="1" dirty="0">
                <a:solidFill>
                  <a:srgbClr val="001033"/>
                </a:solidFill>
                <a:latin typeface="Century Gothic" panose="020B0502020202020204" pitchFamily="34" charset="0"/>
              </a:rPr>
              <a:t>Operational Project Portfolio Dashboard Slide Template</a:t>
            </a:r>
          </a:p>
        </p:txBody>
      </p:sp>
      <p:sp>
        <p:nvSpPr>
          <p:cNvPr id="5" name="TextBox 4">
            <a:extLst>
              <a:ext uri="{FF2B5EF4-FFF2-40B4-BE49-F238E27FC236}">
                <a16:creationId xmlns:a16="http://schemas.microsoft.com/office/drawing/2014/main" id="{5A0DA07D-56FB-E2C5-8EBA-6527057A6656}"/>
              </a:ext>
            </a:extLst>
          </p:cNvPr>
          <p:cNvSpPr txBox="1"/>
          <p:nvPr/>
        </p:nvSpPr>
        <p:spPr>
          <a:xfrm>
            <a:off x="515922" y="2883977"/>
            <a:ext cx="7685970" cy="3074881"/>
          </a:xfrm>
          <a:prstGeom prst="rect">
            <a:avLst/>
          </a:prstGeom>
          <a:noFill/>
          <a:effectLst/>
        </p:spPr>
        <p:txBody>
          <a:bodyPr wrap="square" rtlCol="0">
            <a:spAutoFit/>
          </a:bodyPr>
          <a:lstStyle/>
          <a:p>
            <a:pPr>
              <a:lnSpc>
                <a:spcPct val="150000"/>
              </a:lnSpc>
            </a:pPr>
            <a:r>
              <a:rPr lang="en-US" sz="2200" dirty="0">
                <a:solidFill>
                  <a:srgbClr val="001033"/>
                </a:solidFill>
                <a:latin typeface="Century Gothic" panose="020B0502020202020204" pitchFamily="34" charset="0"/>
              </a:rPr>
              <a:t>To create the charts and graphs for this presentation, use the Smartsheet </a:t>
            </a:r>
            <a:r>
              <a:rPr lang="en-US" sz="2200" b="1" dirty="0">
                <a:solidFill>
                  <a:srgbClr val="001033"/>
                </a:solidFill>
                <a:latin typeface="Century Gothic" panose="020B0502020202020204" pitchFamily="34" charset="0"/>
              </a:rPr>
              <a:t>Operational Project Portfolio Dashboard Template </a:t>
            </a:r>
            <a:r>
              <a:rPr lang="en-US" sz="2200" dirty="0">
                <a:solidFill>
                  <a:srgbClr val="001033"/>
                </a:solidFill>
                <a:latin typeface="Century Gothic" panose="020B0502020202020204" pitchFamily="34" charset="0"/>
              </a:rPr>
              <a:t>in Excel or Google Sheets format to enter your project portfolio data.  Capture screenshots of the populated charts and incorporate the images into the corresponding slides. </a:t>
            </a:r>
          </a:p>
        </p:txBody>
      </p:sp>
      <p:pic>
        <p:nvPicPr>
          <p:cNvPr id="8" name="Picture 7" descr="A close-up of a graph&#10;&#10;Description automatically generated">
            <a:extLst>
              <a:ext uri="{FF2B5EF4-FFF2-40B4-BE49-F238E27FC236}">
                <a16:creationId xmlns:a16="http://schemas.microsoft.com/office/drawing/2014/main" id="{6EE9E1AE-C744-AAB9-2CF1-049127F05C62}"/>
              </a:ext>
            </a:extLst>
          </p:cNvPr>
          <p:cNvPicPr>
            <a:picLocks noChangeAspect="1"/>
          </p:cNvPicPr>
          <p:nvPr/>
        </p:nvPicPr>
        <p:blipFill>
          <a:blip r:embed="rId7"/>
          <a:stretch>
            <a:fillRect/>
          </a:stretch>
        </p:blipFill>
        <p:spPr>
          <a:xfrm>
            <a:off x="8591382" y="1533497"/>
            <a:ext cx="2519963" cy="5116955"/>
          </a:xfrm>
          <a:prstGeom prst="rect">
            <a:avLst/>
          </a:prstGeom>
          <a:effectLst>
            <a:outerShdw blurRad="50800" dist="38100" dir="2700000" algn="tl" rotWithShape="0">
              <a:prstClr val="black">
                <a:alpha val="40000"/>
              </a:prstClr>
            </a:outerShdw>
          </a:effectLst>
        </p:spPr>
      </p:pic>
      <p:sp>
        <p:nvSpPr>
          <p:cNvPr id="10" name="Rectangle 9">
            <a:extLst>
              <a:ext uri="{FF2B5EF4-FFF2-40B4-BE49-F238E27FC236}">
                <a16:creationId xmlns:a16="http://schemas.microsoft.com/office/drawing/2014/main" id="{17CF4152-5BBA-06E3-2BFD-E8F8EDEAE9D1}"/>
              </a:ext>
            </a:extLst>
          </p:cNvPr>
          <p:cNvSpPr/>
          <p:nvPr/>
        </p:nvSpPr>
        <p:spPr>
          <a:xfrm>
            <a:off x="323272" y="2678545"/>
            <a:ext cx="45720" cy="3620655"/>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9737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Digital illustration of white on black background">
            <a:extLst>
              <a:ext uri="{FF2B5EF4-FFF2-40B4-BE49-F238E27FC236}">
                <a16:creationId xmlns:a16="http://schemas.microsoft.com/office/drawing/2014/main" id="{E63EE3DE-9AAF-4EB5-3059-6FB021618A27}"/>
              </a:ext>
            </a:extLst>
          </p:cNvPr>
          <p:cNvPicPr>
            <a:picLocks noChangeAspect="1"/>
          </p:cNvPicPr>
          <p:nvPr/>
        </p:nvPicPr>
        <p:blipFill>
          <a:blip r:embed="rId3">
            <a:lum bright="70000" contrast="-70000"/>
            <a:alphaModFix amt="59000"/>
            <a:extLst>
              <a:ext uri="{BEBA8EAE-BF5A-486C-A8C5-ECC9F3942E4B}">
                <a14:imgProps xmlns:a14="http://schemas.microsoft.com/office/drawing/2010/main">
                  <a14:imgLayer r:embed="rId4">
                    <a14:imgEffect>
                      <a14:colorTemperature colorTemp="5946"/>
                    </a14:imgEffect>
                    <a14:imgEffect>
                      <a14:saturation sat="254000"/>
                    </a14:imgEffect>
                    <a14:imgEffect>
                      <a14:brightnessContrast bright="28000" contrast="-43000"/>
                    </a14:imgEffect>
                  </a14:imgLayer>
                </a14:imgProps>
              </a:ext>
            </a:extLst>
          </a:blip>
          <a:stretch>
            <a:fillRect/>
          </a:stretch>
        </p:blipFill>
        <p:spPr>
          <a:xfrm rot="10800000">
            <a:off x="0" y="0"/>
            <a:ext cx="12192000" cy="6867426"/>
          </a:xfrm>
          <a:prstGeom prst="rect">
            <a:avLst/>
          </a:prstGeom>
        </p:spPr>
      </p:pic>
      <p:sp>
        <p:nvSpPr>
          <p:cNvPr id="13" name="Rectangle 12">
            <a:extLst>
              <a:ext uri="{FF2B5EF4-FFF2-40B4-BE49-F238E27FC236}">
                <a16:creationId xmlns:a16="http://schemas.microsoft.com/office/drawing/2014/main" id="{1AB49A94-B7EC-5959-D323-5CF5ABA56674}"/>
              </a:ext>
            </a:extLst>
          </p:cNvPr>
          <p:cNvSpPr/>
          <p:nvPr/>
        </p:nvSpPr>
        <p:spPr>
          <a:xfrm>
            <a:off x="1" y="-1"/>
            <a:ext cx="6435523" cy="6867427"/>
          </a:xfrm>
          <a:prstGeom prst="rect">
            <a:avLst/>
          </a:prstGeom>
          <a:solidFill>
            <a:srgbClr val="8CE4DF">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82A15A5-4795-D588-1C3F-8CDA8CF79F30}"/>
              </a:ext>
            </a:extLst>
          </p:cNvPr>
          <p:cNvSpPr txBox="1"/>
          <p:nvPr/>
        </p:nvSpPr>
        <p:spPr>
          <a:xfrm>
            <a:off x="249648" y="204772"/>
            <a:ext cx="4796914" cy="3785652"/>
          </a:xfrm>
          <a:prstGeom prst="rect">
            <a:avLst/>
          </a:prstGeom>
          <a:noFill/>
          <a:effectLst/>
        </p:spPr>
        <p:txBody>
          <a:bodyPr wrap="square" rtlCol="0">
            <a:spAutoFit/>
          </a:bodyPr>
          <a:lstStyle/>
          <a:p>
            <a:r>
              <a:rPr lang="en-US" sz="6000" dirty="0">
                <a:solidFill>
                  <a:srgbClr val="308283"/>
                </a:solidFill>
                <a:latin typeface="Century Gothic" panose="020B0502020202020204" pitchFamily="34" charset="0"/>
              </a:rPr>
              <a:t>Operational Project Portfolio Dashboard</a:t>
            </a:r>
          </a:p>
        </p:txBody>
      </p:sp>
      <p:sp>
        <p:nvSpPr>
          <p:cNvPr id="20" name="Rectangle 19">
            <a:extLst>
              <a:ext uri="{FF2B5EF4-FFF2-40B4-BE49-F238E27FC236}">
                <a16:creationId xmlns:a16="http://schemas.microsoft.com/office/drawing/2014/main" id="{DB8B6912-14E0-25E8-ECBB-F3106DCDD4E0}"/>
              </a:ext>
            </a:extLst>
          </p:cNvPr>
          <p:cNvSpPr/>
          <p:nvPr/>
        </p:nvSpPr>
        <p:spPr>
          <a:xfrm>
            <a:off x="0" y="0"/>
            <a:ext cx="45721" cy="6858000"/>
          </a:xfrm>
          <a:prstGeom prst="rect">
            <a:avLst/>
          </a:prstGeom>
          <a:solidFill>
            <a:srgbClr val="3CA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5560CEBA-DEE3-5EAF-2FB1-FA64BE414B02}"/>
              </a:ext>
            </a:extLst>
          </p:cNvPr>
          <p:cNvSpPr txBox="1"/>
          <p:nvPr/>
        </p:nvSpPr>
        <p:spPr>
          <a:xfrm>
            <a:off x="6639451" y="1609216"/>
            <a:ext cx="4238231" cy="1323439"/>
          </a:xfrm>
          <a:prstGeom prst="rect">
            <a:avLst/>
          </a:prstGeom>
          <a:noFill/>
          <a:effectLst/>
        </p:spPr>
        <p:txBody>
          <a:bodyPr wrap="square" rtlCol="0">
            <a:spAutoFit/>
          </a:bodyPr>
          <a:lstStyle/>
          <a:p>
            <a:pPr>
              <a:spcBef>
                <a:spcPts val="600"/>
              </a:spcBef>
              <a:spcAft>
                <a:spcPts val="1200"/>
              </a:spcAft>
              <a:buClr>
                <a:srgbClr val="2F8081"/>
              </a:buClr>
              <a:buSzPct val="105000"/>
            </a:pPr>
            <a:r>
              <a:rPr lang="en-US" sz="4000" dirty="0">
                <a:solidFill>
                  <a:srgbClr val="003E41"/>
                </a:solidFill>
                <a:latin typeface="Century Gothic" panose="020B0502020202020204" pitchFamily="34" charset="0"/>
              </a:rPr>
              <a:t>Company Name</a:t>
            </a:r>
          </a:p>
        </p:txBody>
      </p:sp>
      <p:sp>
        <p:nvSpPr>
          <p:cNvPr id="3" name="TextBox 2">
            <a:extLst>
              <a:ext uri="{FF2B5EF4-FFF2-40B4-BE49-F238E27FC236}">
                <a16:creationId xmlns:a16="http://schemas.microsoft.com/office/drawing/2014/main" id="{B2FA551C-A3CE-8D53-DB4C-65C32781A02B}"/>
              </a:ext>
            </a:extLst>
          </p:cNvPr>
          <p:cNvSpPr txBox="1"/>
          <p:nvPr/>
        </p:nvSpPr>
        <p:spPr>
          <a:xfrm>
            <a:off x="6610235" y="3075057"/>
            <a:ext cx="4238231" cy="707886"/>
          </a:xfrm>
          <a:prstGeom prst="rect">
            <a:avLst/>
          </a:prstGeom>
          <a:noFill/>
          <a:effectLst/>
        </p:spPr>
        <p:txBody>
          <a:bodyPr wrap="square" rtlCol="0">
            <a:spAutoFit/>
          </a:bodyPr>
          <a:lstStyle/>
          <a:p>
            <a:pPr>
              <a:buClr>
                <a:srgbClr val="2F8081"/>
              </a:buClr>
              <a:buSzPct val="105000"/>
            </a:pPr>
            <a:r>
              <a:rPr lang="en-US" sz="2000" dirty="0">
                <a:solidFill>
                  <a:srgbClr val="003E41"/>
                </a:solidFill>
                <a:latin typeface="Century Gothic" panose="020B0502020202020204" pitchFamily="34" charset="0"/>
              </a:rPr>
              <a:t>123 Avenue A</a:t>
            </a:r>
          </a:p>
          <a:p>
            <a:pPr>
              <a:buClr>
                <a:srgbClr val="2F8081"/>
              </a:buClr>
              <a:buSzPct val="105000"/>
            </a:pPr>
            <a:r>
              <a:rPr lang="en-US" sz="2000" dirty="0">
                <a:solidFill>
                  <a:srgbClr val="003E41"/>
                </a:solidFill>
                <a:latin typeface="Century Gothic" panose="020B0502020202020204" pitchFamily="34" charset="0"/>
              </a:rPr>
              <a:t>City, State  10001</a:t>
            </a:r>
          </a:p>
        </p:txBody>
      </p:sp>
      <p:sp>
        <p:nvSpPr>
          <p:cNvPr id="4" name="TextBox 3">
            <a:extLst>
              <a:ext uri="{FF2B5EF4-FFF2-40B4-BE49-F238E27FC236}">
                <a16:creationId xmlns:a16="http://schemas.microsoft.com/office/drawing/2014/main" id="{1AE62963-EE0F-B69F-5F73-BF8E517C5144}"/>
              </a:ext>
            </a:extLst>
          </p:cNvPr>
          <p:cNvSpPr txBox="1"/>
          <p:nvPr/>
        </p:nvSpPr>
        <p:spPr>
          <a:xfrm>
            <a:off x="6610234" y="3841265"/>
            <a:ext cx="4238231" cy="400110"/>
          </a:xfrm>
          <a:prstGeom prst="rect">
            <a:avLst/>
          </a:prstGeom>
          <a:noFill/>
          <a:effectLst/>
        </p:spPr>
        <p:txBody>
          <a:bodyPr wrap="square" rtlCol="0">
            <a:spAutoFit/>
          </a:bodyPr>
          <a:lstStyle/>
          <a:p>
            <a:pPr>
              <a:buClr>
                <a:srgbClr val="2F8081"/>
              </a:buClr>
              <a:buSzPct val="105000"/>
            </a:pPr>
            <a:r>
              <a:rPr lang="en-US" sz="2000" dirty="0">
                <a:solidFill>
                  <a:srgbClr val="003E41"/>
                </a:solidFill>
                <a:latin typeface="Century Gothic" panose="020B0502020202020204" pitchFamily="34" charset="0"/>
              </a:rPr>
              <a:t>000-000-0000</a:t>
            </a:r>
          </a:p>
        </p:txBody>
      </p:sp>
      <p:sp>
        <p:nvSpPr>
          <p:cNvPr id="5" name="TextBox 4">
            <a:extLst>
              <a:ext uri="{FF2B5EF4-FFF2-40B4-BE49-F238E27FC236}">
                <a16:creationId xmlns:a16="http://schemas.microsoft.com/office/drawing/2014/main" id="{D94312BF-3762-BF29-3FB2-9B4FF1D59AD5}"/>
              </a:ext>
            </a:extLst>
          </p:cNvPr>
          <p:cNvSpPr txBox="1"/>
          <p:nvPr/>
        </p:nvSpPr>
        <p:spPr>
          <a:xfrm>
            <a:off x="6610234" y="4299697"/>
            <a:ext cx="4238231" cy="400110"/>
          </a:xfrm>
          <a:prstGeom prst="rect">
            <a:avLst/>
          </a:prstGeom>
          <a:noFill/>
          <a:effectLst/>
        </p:spPr>
        <p:txBody>
          <a:bodyPr wrap="square" rtlCol="0">
            <a:spAutoFit/>
          </a:bodyPr>
          <a:lstStyle/>
          <a:p>
            <a:pPr>
              <a:buClr>
                <a:srgbClr val="2F8081"/>
              </a:buClr>
              <a:buSzPct val="105000"/>
            </a:pPr>
            <a:r>
              <a:rPr lang="en-US" sz="2000" dirty="0">
                <a:solidFill>
                  <a:srgbClr val="003E41"/>
                </a:solidFill>
                <a:latin typeface="Century Gothic" panose="020B0502020202020204" pitchFamily="34" charset="0"/>
              </a:rPr>
              <a:t>web address</a:t>
            </a:r>
          </a:p>
        </p:txBody>
      </p:sp>
      <p:sp>
        <p:nvSpPr>
          <p:cNvPr id="6" name="TextBox 5">
            <a:extLst>
              <a:ext uri="{FF2B5EF4-FFF2-40B4-BE49-F238E27FC236}">
                <a16:creationId xmlns:a16="http://schemas.microsoft.com/office/drawing/2014/main" id="{B9C7A6FF-276E-6DC6-6194-91DF9B5A4512}"/>
              </a:ext>
            </a:extLst>
          </p:cNvPr>
          <p:cNvSpPr txBox="1"/>
          <p:nvPr/>
        </p:nvSpPr>
        <p:spPr>
          <a:xfrm>
            <a:off x="6610234" y="5734037"/>
            <a:ext cx="2174952" cy="338554"/>
          </a:xfrm>
          <a:prstGeom prst="rect">
            <a:avLst/>
          </a:prstGeom>
          <a:noFill/>
          <a:effectLst/>
        </p:spPr>
        <p:txBody>
          <a:bodyPr wrap="square" rtlCol="0">
            <a:spAutoFit/>
          </a:bodyPr>
          <a:lstStyle/>
          <a:p>
            <a:pPr>
              <a:buClr>
                <a:srgbClr val="2F8081"/>
              </a:buClr>
              <a:buSzPct val="105000"/>
            </a:pPr>
            <a:r>
              <a:rPr lang="en-US" sz="1600" dirty="0">
                <a:solidFill>
                  <a:srgbClr val="3CA0A1"/>
                </a:solidFill>
                <a:latin typeface="Century Gothic" panose="020B0502020202020204" pitchFamily="34" charset="0"/>
              </a:rPr>
              <a:t>Prepared By</a:t>
            </a:r>
          </a:p>
        </p:txBody>
      </p:sp>
      <p:sp>
        <p:nvSpPr>
          <p:cNvPr id="7" name="TextBox 6">
            <a:extLst>
              <a:ext uri="{FF2B5EF4-FFF2-40B4-BE49-F238E27FC236}">
                <a16:creationId xmlns:a16="http://schemas.microsoft.com/office/drawing/2014/main" id="{89EF3C02-C721-EB54-E836-E0E3D9FBC5E4}"/>
              </a:ext>
            </a:extLst>
          </p:cNvPr>
          <p:cNvSpPr txBox="1"/>
          <p:nvPr/>
        </p:nvSpPr>
        <p:spPr>
          <a:xfrm>
            <a:off x="6610234" y="6171967"/>
            <a:ext cx="2174952" cy="369332"/>
          </a:xfrm>
          <a:prstGeom prst="rect">
            <a:avLst/>
          </a:prstGeom>
          <a:noFill/>
          <a:effectLst/>
        </p:spPr>
        <p:txBody>
          <a:bodyPr wrap="square" rtlCol="0">
            <a:spAutoFit/>
          </a:bodyPr>
          <a:lstStyle/>
          <a:p>
            <a:pPr>
              <a:buClr>
                <a:srgbClr val="2F8081"/>
              </a:buClr>
              <a:buSzPct val="105000"/>
            </a:pPr>
            <a:r>
              <a:rPr lang="en-US" dirty="0">
                <a:solidFill>
                  <a:srgbClr val="003E41"/>
                </a:solidFill>
                <a:latin typeface="Century Gothic" panose="020B0502020202020204" pitchFamily="34" charset="0"/>
              </a:rPr>
              <a:t>Preparer Name</a:t>
            </a:r>
          </a:p>
        </p:txBody>
      </p:sp>
      <p:sp>
        <p:nvSpPr>
          <p:cNvPr id="8" name="TextBox 7">
            <a:extLst>
              <a:ext uri="{FF2B5EF4-FFF2-40B4-BE49-F238E27FC236}">
                <a16:creationId xmlns:a16="http://schemas.microsoft.com/office/drawing/2014/main" id="{424987D4-021E-D02F-7D83-96BD2EDB25B1}"/>
              </a:ext>
            </a:extLst>
          </p:cNvPr>
          <p:cNvSpPr txBox="1"/>
          <p:nvPr/>
        </p:nvSpPr>
        <p:spPr>
          <a:xfrm>
            <a:off x="9760989" y="5732126"/>
            <a:ext cx="2174952" cy="338554"/>
          </a:xfrm>
          <a:prstGeom prst="rect">
            <a:avLst/>
          </a:prstGeom>
          <a:noFill/>
          <a:effectLst/>
        </p:spPr>
        <p:txBody>
          <a:bodyPr wrap="square" rtlCol="0">
            <a:spAutoFit/>
          </a:bodyPr>
          <a:lstStyle/>
          <a:p>
            <a:pPr algn="ctr">
              <a:buClr>
                <a:srgbClr val="2F8081"/>
              </a:buClr>
              <a:buSzPct val="105000"/>
            </a:pPr>
            <a:r>
              <a:rPr lang="en-US" sz="1600" dirty="0">
                <a:solidFill>
                  <a:srgbClr val="3CA0A1"/>
                </a:solidFill>
                <a:latin typeface="Century Gothic" panose="020B0502020202020204" pitchFamily="34" charset="0"/>
              </a:rPr>
              <a:t>Date</a:t>
            </a:r>
          </a:p>
        </p:txBody>
      </p:sp>
      <p:sp>
        <p:nvSpPr>
          <p:cNvPr id="9" name="TextBox 8">
            <a:extLst>
              <a:ext uri="{FF2B5EF4-FFF2-40B4-BE49-F238E27FC236}">
                <a16:creationId xmlns:a16="http://schemas.microsoft.com/office/drawing/2014/main" id="{F7B19424-2BEF-070B-C673-BE56F1137CE7}"/>
              </a:ext>
            </a:extLst>
          </p:cNvPr>
          <p:cNvSpPr txBox="1"/>
          <p:nvPr/>
        </p:nvSpPr>
        <p:spPr>
          <a:xfrm>
            <a:off x="9760989" y="6170056"/>
            <a:ext cx="2174952" cy="369332"/>
          </a:xfrm>
          <a:prstGeom prst="rect">
            <a:avLst/>
          </a:prstGeom>
          <a:noFill/>
          <a:effectLst/>
        </p:spPr>
        <p:txBody>
          <a:bodyPr wrap="square" rtlCol="0">
            <a:spAutoFit/>
          </a:bodyPr>
          <a:lstStyle/>
          <a:p>
            <a:pPr algn="ctr">
              <a:buClr>
                <a:srgbClr val="2F8081"/>
              </a:buClr>
              <a:buSzPct val="105000"/>
            </a:pPr>
            <a:r>
              <a:rPr lang="en-US" dirty="0">
                <a:solidFill>
                  <a:srgbClr val="003E41"/>
                </a:solidFill>
                <a:latin typeface="Century Gothic" panose="020B0502020202020204" pitchFamily="34" charset="0"/>
              </a:rPr>
              <a:t>00/00/0000</a:t>
            </a:r>
          </a:p>
        </p:txBody>
      </p:sp>
      <p:cxnSp>
        <p:nvCxnSpPr>
          <p:cNvPr id="11" name="Straight Connector 10">
            <a:extLst>
              <a:ext uri="{FF2B5EF4-FFF2-40B4-BE49-F238E27FC236}">
                <a16:creationId xmlns:a16="http://schemas.microsoft.com/office/drawing/2014/main" id="{FB46419C-B2EB-4479-9558-F9AB10B14EF4}"/>
              </a:ext>
            </a:extLst>
          </p:cNvPr>
          <p:cNvCxnSpPr/>
          <p:nvPr/>
        </p:nvCxnSpPr>
        <p:spPr>
          <a:xfrm>
            <a:off x="6639451" y="6093830"/>
            <a:ext cx="5296490" cy="0"/>
          </a:xfrm>
          <a:prstGeom prst="line">
            <a:avLst/>
          </a:prstGeom>
          <a:ln>
            <a:solidFill>
              <a:srgbClr val="3CA0A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2115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3E41"/>
        </a:solidFill>
        <a:effectLst/>
      </p:bgPr>
    </p:bg>
    <p:spTree>
      <p:nvGrpSpPr>
        <p:cNvPr id="1" name="">
          <a:extLst>
            <a:ext uri="{FF2B5EF4-FFF2-40B4-BE49-F238E27FC236}">
              <a16:creationId xmlns:a16="http://schemas.microsoft.com/office/drawing/2014/main" id="{B346CFA3-E469-3B8A-F714-624E3F22BEF1}"/>
            </a:ext>
          </a:extLst>
        </p:cNvPr>
        <p:cNvGrpSpPr/>
        <p:nvPr/>
      </p:nvGrpSpPr>
      <p:grpSpPr>
        <a:xfrm>
          <a:off x="0" y="0"/>
          <a:ext cx="0" cy="0"/>
          <a:chOff x="0" y="0"/>
          <a:chExt cx="0" cy="0"/>
        </a:xfrm>
      </p:grpSpPr>
      <p:pic>
        <p:nvPicPr>
          <p:cNvPr id="2" name="Picture 1" descr="Digital illustration of white on black background">
            <a:extLst>
              <a:ext uri="{FF2B5EF4-FFF2-40B4-BE49-F238E27FC236}">
                <a16:creationId xmlns:a16="http://schemas.microsoft.com/office/drawing/2014/main" id="{2CA56785-B28C-E913-01C8-38F6270C6CB8}"/>
              </a:ext>
            </a:extLst>
          </p:cNvPr>
          <p:cNvPicPr>
            <a:picLocks noChangeAspect="1"/>
          </p:cNvPicPr>
          <p:nvPr/>
        </p:nvPicPr>
        <p:blipFill>
          <a:blip r:embed="rId3">
            <a:duotone>
              <a:prstClr val="black"/>
              <a:schemeClr val="tx2">
                <a:tint val="45000"/>
                <a:satMod val="400000"/>
              </a:schemeClr>
            </a:duotone>
            <a:alphaModFix amt="35000"/>
            <a:extLst>
              <a:ext uri="{BEBA8EAE-BF5A-486C-A8C5-ECC9F3942E4B}">
                <a14:imgProps xmlns:a14="http://schemas.microsoft.com/office/drawing/2010/main">
                  <a14:imgLayer r:embed="rId4">
                    <a14:imgEffect>
                      <a14:colorTemperature colorTemp="5946"/>
                    </a14:imgEffect>
                    <a14:imgEffect>
                      <a14:saturation sat="254000"/>
                    </a14:imgEffect>
                    <a14:imgEffect>
                      <a14:brightnessContrast bright="28000" contrast="-43000"/>
                    </a14:imgEffect>
                  </a14:imgLayer>
                </a14:imgProps>
              </a:ext>
            </a:extLst>
          </a:blip>
          <a:stretch>
            <a:fillRect/>
          </a:stretch>
        </p:blipFill>
        <p:spPr>
          <a:xfrm rot="10800000">
            <a:off x="0" y="0"/>
            <a:ext cx="12192000" cy="6867426"/>
          </a:xfrm>
          <a:prstGeom prst="rect">
            <a:avLst/>
          </a:prstGeom>
        </p:spPr>
      </p:pic>
      <p:sp>
        <p:nvSpPr>
          <p:cNvPr id="12" name="TextBox 11">
            <a:extLst>
              <a:ext uri="{FF2B5EF4-FFF2-40B4-BE49-F238E27FC236}">
                <a16:creationId xmlns:a16="http://schemas.microsoft.com/office/drawing/2014/main" id="{76FA301D-025B-D73F-F018-3EDD86E087E5}"/>
              </a:ext>
            </a:extLst>
          </p:cNvPr>
          <p:cNvSpPr txBox="1"/>
          <p:nvPr/>
        </p:nvSpPr>
        <p:spPr>
          <a:xfrm>
            <a:off x="249647" y="270819"/>
            <a:ext cx="10307041" cy="707886"/>
          </a:xfrm>
          <a:prstGeom prst="rect">
            <a:avLst/>
          </a:prstGeom>
          <a:noFill/>
          <a:effectLst/>
        </p:spPr>
        <p:txBody>
          <a:bodyPr wrap="square" rtlCol="0">
            <a:spAutoFit/>
          </a:bodyPr>
          <a:lstStyle/>
          <a:p>
            <a:r>
              <a:rPr lang="en-US" sz="4000" dirty="0">
                <a:solidFill>
                  <a:srgbClr val="AACCCB"/>
                </a:solidFill>
                <a:latin typeface="Century Gothic" panose="020B0502020202020204" pitchFamily="34" charset="0"/>
              </a:rPr>
              <a:t>Operational Project Portfolio Dashboard</a:t>
            </a:r>
          </a:p>
        </p:txBody>
      </p:sp>
      <p:sp>
        <p:nvSpPr>
          <p:cNvPr id="13" name="Rectangle 12">
            <a:extLst>
              <a:ext uri="{FF2B5EF4-FFF2-40B4-BE49-F238E27FC236}">
                <a16:creationId xmlns:a16="http://schemas.microsoft.com/office/drawing/2014/main" id="{120878FB-186E-197B-96DC-5B76C2E3A9FA}"/>
              </a:ext>
            </a:extLst>
          </p:cNvPr>
          <p:cNvSpPr/>
          <p:nvPr/>
        </p:nvSpPr>
        <p:spPr>
          <a:xfrm>
            <a:off x="396703" y="1192218"/>
            <a:ext cx="11795297" cy="5212080"/>
          </a:xfrm>
          <a:prstGeom prst="rect">
            <a:avLst/>
          </a:prstGeom>
          <a:solidFill>
            <a:srgbClr val="BDEA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9BFBD65-4DE6-38BC-2DDF-F90D0949AEB1}"/>
              </a:ext>
            </a:extLst>
          </p:cNvPr>
          <p:cNvSpPr/>
          <p:nvPr/>
        </p:nvSpPr>
        <p:spPr>
          <a:xfrm>
            <a:off x="350982" y="1192220"/>
            <a:ext cx="45721" cy="5212080"/>
          </a:xfrm>
          <a:prstGeom prst="rect">
            <a:avLst/>
          </a:prstGeom>
          <a:solidFill>
            <a:srgbClr val="3CA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A465485F-5817-4422-5491-7781DD3D3874}"/>
              </a:ext>
            </a:extLst>
          </p:cNvPr>
          <p:cNvSpPr txBox="1"/>
          <p:nvPr/>
        </p:nvSpPr>
        <p:spPr>
          <a:xfrm>
            <a:off x="692584" y="1441588"/>
            <a:ext cx="10093935" cy="4570482"/>
          </a:xfrm>
          <a:prstGeom prst="rect">
            <a:avLst/>
          </a:prstGeom>
          <a:noFill/>
          <a:effectLst/>
        </p:spPr>
        <p:txBody>
          <a:bodyPr wrap="square" rtlCol="0">
            <a:spAutoFit/>
          </a:bodyPr>
          <a:lstStyle/>
          <a:p>
            <a:pPr marL="742950" indent="-742950">
              <a:spcBef>
                <a:spcPts val="600"/>
              </a:spcBef>
              <a:spcAft>
                <a:spcPts val="1200"/>
              </a:spcAft>
              <a:buClr>
                <a:srgbClr val="2F8081"/>
              </a:buClr>
              <a:buSzPct val="105000"/>
              <a:buFont typeface="+mj-lt"/>
              <a:buAutoNum type="arabicPeriod"/>
            </a:pPr>
            <a:r>
              <a:rPr lang="en-US" sz="3600" dirty="0">
                <a:solidFill>
                  <a:srgbClr val="003E41"/>
                </a:solidFill>
                <a:latin typeface="Century Gothic" panose="020B0502020202020204" pitchFamily="34" charset="0"/>
              </a:rPr>
              <a:t>Delivery Timeline</a:t>
            </a:r>
          </a:p>
          <a:p>
            <a:pPr marL="742950" indent="-742950">
              <a:spcBef>
                <a:spcPts val="600"/>
              </a:spcBef>
              <a:spcAft>
                <a:spcPts val="1200"/>
              </a:spcAft>
              <a:buClr>
                <a:srgbClr val="2F8081"/>
              </a:buClr>
              <a:buSzPct val="105000"/>
              <a:buFont typeface="+mj-lt"/>
              <a:buAutoNum type="arabicPeriod"/>
            </a:pPr>
            <a:r>
              <a:rPr lang="en-US" sz="3600" dirty="0">
                <a:solidFill>
                  <a:srgbClr val="003E41"/>
                </a:solidFill>
                <a:latin typeface="Century Gothic" panose="020B0502020202020204" pitchFamily="34" charset="0"/>
              </a:rPr>
              <a:t>Days Per Project</a:t>
            </a:r>
          </a:p>
          <a:p>
            <a:pPr marL="742950" indent="-742950">
              <a:spcBef>
                <a:spcPts val="600"/>
              </a:spcBef>
              <a:spcAft>
                <a:spcPts val="1200"/>
              </a:spcAft>
              <a:buClr>
                <a:srgbClr val="2F8081"/>
              </a:buClr>
              <a:buSzPct val="105000"/>
              <a:buFont typeface="+mj-lt"/>
              <a:buAutoNum type="arabicPeriod"/>
            </a:pPr>
            <a:r>
              <a:rPr lang="en-US" sz="3600" dirty="0">
                <a:solidFill>
                  <a:srgbClr val="003E41"/>
                </a:solidFill>
                <a:latin typeface="Century Gothic" panose="020B0502020202020204" pitchFamily="34" charset="0"/>
              </a:rPr>
              <a:t>Resource Allocation</a:t>
            </a:r>
          </a:p>
          <a:p>
            <a:pPr marL="742950" indent="-742950">
              <a:spcBef>
                <a:spcPts val="600"/>
              </a:spcBef>
              <a:spcAft>
                <a:spcPts val="1200"/>
              </a:spcAft>
              <a:buClr>
                <a:srgbClr val="2F8081"/>
              </a:buClr>
              <a:buSzPct val="105000"/>
              <a:buFont typeface="+mj-lt"/>
              <a:buAutoNum type="arabicPeriod"/>
            </a:pPr>
            <a:r>
              <a:rPr lang="en-US" sz="3600" dirty="0">
                <a:solidFill>
                  <a:srgbClr val="003E41"/>
                </a:solidFill>
                <a:latin typeface="Century Gothic" panose="020B0502020202020204" pitchFamily="34" charset="0"/>
              </a:rPr>
              <a:t>Project Financials</a:t>
            </a:r>
          </a:p>
          <a:p>
            <a:pPr marL="742950" indent="-742950">
              <a:spcBef>
                <a:spcPts val="600"/>
              </a:spcBef>
              <a:spcAft>
                <a:spcPts val="1200"/>
              </a:spcAft>
              <a:buClr>
                <a:srgbClr val="2F8081"/>
              </a:buClr>
              <a:buSzPct val="105000"/>
              <a:buFont typeface="+mj-lt"/>
              <a:buAutoNum type="arabicPeriod"/>
            </a:pPr>
            <a:r>
              <a:rPr lang="en-US" sz="3600" dirty="0">
                <a:solidFill>
                  <a:srgbClr val="003E41"/>
                </a:solidFill>
                <a:latin typeface="Century Gothic" panose="020B0502020202020204" pitchFamily="34" charset="0"/>
              </a:rPr>
              <a:t>Risk Analysis</a:t>
            </a:r>
          </a:p>
          <a:p>
            <a:pPr marL="742950" indent="-742950">
              <a:spcBef>
                <a:spcPts val="600"/>
              </a:spcBef>
              <a:spcAft>
                <a:spcPts val="1200"/>
              </a:spcAft>
              <a:buClr>
                <a:srgbClr val="2F8081"/>
              </a:buClr>
              <a:buSzPct val="105000"/>
              <a:buFont typeface="+mj-lt"/>
              <a:buAutoNum type="arabicPeriod"/>
            </a:pPr>
            <a:r>
              <a:rPr lang="en-US" sz="3600" dirty="0">
                <a:solidFill>
                  <a:srgbClr val="003E41"/>
                </a:solidFill>
                <a:latin typeface="Century Gothic" panose="020B0502020202020204" pitchFamily="34" charset="0"/>
              </a:rPr>
              <a:t>Open &amp; Pending Actions</a:t>
            </a:r>
          </a:p>
        </p:txBody>
      </p:sp>
      <p:pic>
        <p:nvPicPr>
          <p:cNvPr id="32" name="Graphic 31" descr="Monthly calendar with solid fill">
            <a:extLst>
              <a:ext uri="{FF2B5EF4-FFF2-40B4-BE49-F238E27FC236}">
                <a16:creationId xmlns:a16="http://schemas.microsoft.com/office/drawing/2014/main" id="{25255F20-D353-1EC6-421C-1E2BF4C55C1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66712" y="1284729"/>
            <a:ext cx="2600639" cy="2600639"/>
          </a:xfrm>
          <a:prstGeom prst="rect">
            <a:avLst/>
          </a:prstGeom>
        </p:spPr>
      </p:pic>
      <p:pic>
        <p:nvPicPr>
          <p:cNvPr id="34" name="Graphic 33" descr="Pie chart with solid fill">
            <a:extLst>
              <a:ext uri="{FF2B5EF4-FFF2-40B4-BE49-F238E27FC236}">
                <a16:creationId xmlns:a16="http://schemas.microsoft.com/office/drawing/2014/main" id="{C18053F3-4BFD-4656-EA8E-07123183128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9194187" y="974213"/>
            <a:ext cx="4087010" cy="4087010"/>
          </a:xfrm>
          <a:prstGeom prst="rect">
            <a:avLst/>
          </a:prstGeom>
        </p:spPr>
      </p:pic>
      <p:pic>
        <p:nvPicPr>
          <p:cNvPr id="36" name="Graphic 35" descr="Signal with solid fill">
            <a:extLst>
              <a:ext uri="{FF2B5EF4-FFF2-40B4-BE49-F238E27FC236}">
                <a16:creationId xmlns:a16="http://schemas.microsoft.com/office/drawing/2014/main" id="{2A644B6F-7519-3255-CAAB-CE6EE838597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503225" y="3967960"/>
            <a:ext cx="2685267" cy="2685267"/>
          </a:xfrm>
          <a:prstGeom prst="rect">
            <a:avLst/>
          </a:prstGeom>
        </p:spPr>
      </p:pic>
    </p:spTree>
    <p:extLst>
      <p:ext uri="{BB962C8B-B14F-4D97-AF65-F5344CB8AC3E}">
        <p14:creationId xmlns:p14="http://schemas.microsoft.com/office/powerpoint/2010/main" val="762948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DDB0F76-72BA-38A8-6D94-1F60A8098631}"/>
            </a:ext>
          </a:extLst>
        </p:cNvPr>
        <p:cNvGrpSpPr/>
        <p:nvPr/>
      </p:nvGrpSpPr>
      <p:grpSpPr>
        <a:xfrm>
          <a:off x="0" y="0"/>
          <a:ext cx="0" cy="0"/>
          <a:chOff x="0" y="0"/>
          <a:chExt cx="0" cy="0"/>
        </a:xfrm>
      </p:grpSpPr>
      <p:pic>
        <p:nvPicPr>
          <p:cNvPr id="3" name="Picture 2" descr="A graph with different colored bars&#10;&#10;Description automatically generated with medium confidence">
            <a:extLst>
              <a:ext uri="{FF2B5EF4-FFF2-40B4-BE49-F238E27FC236}">
                <a16:creationId xmlns:a16="http://schemas.microsoft.com/office/drawing/2014/main" id="{88341C11-626A-5FBB-DF66-0036F56AEE0A}"/>
              </a:ext>
            </a:extLst>
          </p:cNvPr>
          <p:cNvPicPr>
            <a:picLocks noChangeAspect="1"/>
          </p:cNvPicPr>
          <p:nvPr/>
        </p:nvPicPr>
        <p:blipFill>
          <a:blip r:embed="rId3"/>
          <a:stretch>
            <a:fillRect/>
          </a:stretch>
        </p:blipFill>
        <p:spPr>
          <a:xfrm>
            <a:off x="249645" y="794975"/>
            <a:ext cx="11839435" cy="6052149"/>
          </a:xfrm>
          <a:prstGeom prst="rect">
            <a:avLst/>
          </a:prstGeom>
        </p:spPr>
      </p:pic>
      <p:sp>
        <p:nvSpPr>
          <p:cNvPr id="12" name="TextBox 11">
            <a:extLst>
              <a:ext uri="{FF2B5EF4-FFF2-40B4-BE49-F238E27FC236}">
                <a16:creationId xmlns:a16="http://schemas.microsoft.com/office/drawing/2014/main" id="{E85DDF62-E8E8-E82F-B595-5CDEE9AFEE5B}"/>
              </a:ext>
            </a:extLst>
          </p:cNvPr>
          <p:cNvSpPr txBox="1"/>
          <p:nvPr/>
        </p:nvSpPr>
        <p:spPr>
          <a:xfrm>
            <a:off x="249647" y="61159"/>
            <a:ext cx="4749865" cy="769441"/>
          </a:xfrm>
          <a:prstGeom prst="rect">
            <a:avLst/>
          </a:prstGeom>
          <a:noFill/>
          <a:effectLst/>
        </p:spPr>
        <p:txBody>
          <a:bodyPr wrap="square" rtlCol="0">
            <a:spAutoFit/>
          </a:bodyPr>
          <a:lstStyle/>
          <a:p>
            <a:r>
              <a:rPr lang="en-US" sz="4400" dirty="0">
                <a:solidFill>
                  <a:schemeClr val="tx1">
                    <a:lumMod val="65000"/>
                    <a:lumOff val="35000"/>
                  </a:schemeClr>
                </a:solidFill>
                <a:latin typeface="Century Gothic" panose="020B0502020202020204" pitchFamily="34" charset="0"/>
              </a:rPr>
              <a:t>Delivery Timeline</a:t>
            </a:r>
          </a:p>
        </p:txBody>
      </p:sp>
      <p:sp>
        <p:nvSpPr>
          <p:cNvPr id="2" name="Rectangle 1">
            <a:extLst>
              <a:ext uri="{FF2B5EF4-FFF2-40B4-BE49-F238E27FC236}">
                <a16:creationId xmlns:a16="http://schemas.microsoft.com/office/drawing/2014/main" id="{EE5C89C2-C03A-58FB-3B47-D6F94CD27DE0}"/>
              </a:ext>
            </a:extLst>
          </p:cNvPr>
          <p:cNvSpPr/>
          <p:nvPr/>
        </p:nvSpPr>
        <p:spPr>
          <a:xfrm>
            <a:off x="0" y="0"/>
            <a:ext cx="45721" cy="6858000"/>
          </a:xfrm>
          <a:prstGeom prst="rect">
            <a:avLst/>
          </a:prstGeom>
          <a:solidFill>
            <a:srgbClr val="3CA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1076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AA8EAAD-E70E-F010-15D8-30438A74DEC0}"/>
            </a:ext>
          </a:extLst>
        </p:cNvPr>
        <p:cNvGrpSpPr/>
        <p:nvPr/>
      </p:nvGrpSpPr>
      <p:grpSpPr>
        <a:xfrm>
          <a:off x="0" y="0"/>
          <a:ext cx="0" cy="0"/>
          <a:chOff x="0" y="0"/>
          <a:chExt cx="0" cy="0"/>
        </a:xfrm>
      </p:grpSpPr>
      <p:pic>
        <p:nvPicPr>
          <p:cNvPr id="4" name="Picture 3" descr="A graph with different colored bars&#10;&#10;Description automatically generated">
            <a:extLst>
              <a:ext uri="{FF2B5EF4-FFF2-40B4-BE49-F238E27FC236}">
                <a16:creationId xmlns:a16="http://schemas.microsoft.com/office/drawing/2014/main" id="{110B5627-3AA4-388A-6DBD-49BB809AB1AA}"/>
              </a:ext>
            </a:extLst>
          </p:cNvPr>
          <p:cNvPicPr>
            <a:picLocks noChangeAspect="1"/>
          </p:cNvPicPr>
          <p:nvPr/>
        </p:nvPicPr>
        <p:blipFill>
          <a:blip r:embed="rId3"/>
          <a:stretch>
            <a:fillRect/>
          </a:stretch>
        </p:blipFill>
        <p:spPr>
          <a:xfrm>
            <a:off x="-1" y="1033153"/>
            <a:ext cx="12178925" cy="5763688"/>
          </a:xfrm>
          <a:prstGeom prst="rect">
            <a:avLst/>
          </a:prstGeom>
        </p:spPr>
      </p:pic>
      <p:sp>
        <p:nvSpPr>
          <p:cNvPr id="12" name="TextBox 11">
            <a:extLst>
              <a:ext uri="{FF2B5EF4-FFF2-40B4-BE49-F238E27FC236}">
                <a16:creationId xmlns:a16="http://schemas.microsoft.com/office/drawing/2014/main" id="{85E7C583-03EB-EC23-7B61-F2EF92F54DFB}"/>
              </a:ext>
            </a:extLst>
          </p:cNvPr>
          <p:cNvSpPr txBox="1"/>
          <p:nvPr/>
        </p:nvSpPr>
        <p:spPr>
          <a:xfrm>
            <a:off x="249647" y="61159"/>
            <a:ext cx="4749865" cy="769441"/>
          </a:xfrm>
          <a:prstGeom prst="rect">
            <a:avLst/>
          </a:prstGeom>
          <a:noFill/>
          <a:effectLst/>
        </p:spPr>
        <p:txBody>
          <a:bodyPr wrap="square" rtlCol="0">
            <a:spAutoFit/>
          </a:bodyPr>
          <a:lstStyle/>
          <a:p>
            <a:r>
              <a:rPr lang="en-US" sz="4400" dirty="0">
                <a:solidFill>
                  <a:schemeClr val="tx1">
                    <a:lumMod val="65000"/>
                    <a:lumOff val="35000"/>
                  </a:schemeClr>
                </a:solidFill>
                <a:latin typeface="Century Gothic" panose="020B0502020202020204" pitchFamily="34" charset="0"/>
              </a:rPr>
              <a:t>Days Per Project</a:t>
            </a:r>
          </a:p>
        </p:txBody>
      </p:sp>
      <p:sp>
        <p:nvSpPr>
          <p:cNvPr id="2" name="Rectangle 1">
            <a:extLst>
              <a:ext uri="{FF2B5EF4-FFF2-40B4-BE49-F238E27FC236}">
                <a16:creationId xmlns:a16="http://schemas.microsoft.com/office/drawing/2014/main" id="{2F30C6E8-8C15-9417-FBE4-40EEF76CFC5F}"/>
              </a:ext>
            </a:extLst>
          </p:cNvPr>
          <p:cNvSpPr/>
          <p:nvPr/>
        </p:nvSpPr>
        <p:spPr>
          <a:xfrm>
            <a:off x="0" y="0"/>
            <a:ext cx="45721" cy="6858000"/>
          </a:xfrm>
          <a:prstGeom prst="rect">
            <a:avLst/>
          </a:prstGeom>
          <a:solidFill>
            <a:srgbClr val="3CA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5129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F42E44A-41AE-123A-5D7C-9151486BF005}"/>
            </a:ext>
          </a:extLst>
        </p:cNvPr>
        <p:cNvGrpSpPr/>
        <p:nvPr/>
      </p:nvGrpSpPr>
      <p:grpSpPr>
        <a:xfrm>
          <a:off x="0" y="0"/>
          <a:ext cx="0" cy="0"/>
          <a:chOff x="0" y="0"/>
          <a:chExt cx="0" cy="0"/>
        </a:xfrm>
      </p:grpSpPr>
      <p:pic>
        <p:nvPicPr>
          <p:cNvPr id="5" name="Picture 4" descr="A colorful circle with numbers&#10;&#10;Description automatically generated">
            <a:extLst>
              <a:ext uri="{FF2B5EF4-FFF2-40B4-BE49-F238E27FC236}">
                <a16:creationId xmlns:a16="http://schemas.microsoft.com/office/drawing/2014/main" id="{4F04802E-8BC7-4097-39FB-1749B035ECD2}"/>
              </a:ext>
            </a:extLst>
          </p:cNvPr>
          <p:cNvPicPr>
            <a:picLocks noChangeAspect="1"/>
          </p:cNvPicPr>
          <p:nvPr/>
        </p:nvPicPr>
        <p:blipFill>
          <a:blip r:embed="rId3"/>
          <a:stretch>
            <a:fillRect/>
          </a:stretch>
        </p:blipFill>
        <p:spPr>
          <a:xfrm>
            <a:off x="3136305" y="195704"/>
            <a:ext cx="8782297" cy="6471166"/>
          </a:xfrm>
          <a:prstGeom prst="rect">
            <a:avLst/>
          </a:prstGeom>
        </p:spPr>
      </p:pic>
      <p:sp>
        <p:nvSpPr>
          <p:cNvPr id="12" name="TextBox 11">
            <a:extLst>
              <a:ext uri="{FF2B5EF4-FFF2-40B4-BE49-F238E27FC236}">
                <a16:creationId xmlns:a16="http://schemas.microsoft.com/office/drawing/2014/main" id="{928F2313-AF23-771A-BA24-6158903CA60F}"/>
              </a:ext>
            </a:extLst>
          </p:cNvPr>
          <p:cNvSpPr txBox="1"/>
          <p:nvPr/>
        </p:nvSpPr>
        <p:spPr>
          <a:xfrm>
            <a:off x="249648" y="61159"/>
            <a:ext cx="3253574" cy="1446550"/>
          </a:xfrm>
          <a:prstGeom prst="rect">
            <a:avLst/>
          </a:prstGeom>
          <a:noFill/>
          <a:effectLst/>
        </p:spPr>
        <p:txBody>
          <a:bodyPr wrap="square" rtlCol="0">
            <a:spAutoFit/>
          </a:bodyPr>
          <a:lstStyle/>
          <a:p>
            <a:r>
              <a:rPr lang="en-US" sz="4400" dirty="0">
                <a:solidFill>
                  <a:schemeClr val="tx1">
                    <a:lumMod val="65000"/>
                    <a:lumOff val="35000"/>
                  </a:schemeClr>
                </a:solidFill>
                <a:latin typeface="Century Gothic" panose="020B0502020202020204" pitchFamily="34" charset="0"/>
              </a:rPr>
              <a:t>Resource Allocation</a:t>
            </a:r>
          </a:p>
        </p:txBody>
      </p:sp>
      <p:sp>
        <p:nvSpPr>
          <p:cNvPr id="2" name="TextBox 1">
            <a:extLst>
              <a:ext uri="{FF2B5EF4-FFF2-40B4-BE49-F238E27FC236}">
                <a16:creationId xmlns:a16="http://schemas.microsoft.com/office/drawing/2014/main" id="{AAC35C8B-A3DC-5B44-68FC-8DA1BDECE033}"/>
              </a:ext>
            </a:extLst>
          </p:cNvPr>
          <p:cNvSpPr txBox="1"/>
          <p:nvPr/>
        </p:nvSpPr>
        <p:spPr>
          <a:xfrm>
            <a:off x="249648" y="1733600"/>
            <a:ext cx="2968565" cy="1384995"/>
          </a:xfrm>
          <a:prstGeom prst="rect">
            <a:avLst/>
          </a:prstGeom>
          <a:noFill/>
          <a:effectLst/>
        </p:spPr>
        <p:txBody>
          <a:bodyPr wrap="square" rtlCol="0">
            <a:spAutoFit/>
          </a:bodyPr>
          <a:lstStyle/>
          <a:p>
            <a:r>
              <a:rPr lang="en-US" sz="2800" dirty="0">
                <a:solidFill>
                  <a:schemeClr val="tx1">
                    <a:lumMod val="65000"/>
                    <a:lumOff val="35000"/>
                  </a:schemeClr>
                </a:solidFill>
                <a:latin typeface="Century Gothic" panose="020B0502020202020204" pitchFamily="34" charset="0"/>
              </a:rPr>
              <a:t>Number of Team Members per Project</a:t>
            </a:r>
          </a:p>
        </p:txBody>
      </p:sp>
      <p:sp>
        <p:nvSpPr>
          <p:cNvPr id="3" name="Rectangle 2">
            <a:extLst>
              <a:ext uri="{FF2B5EF4-FFF2-40B4-BE49-F238E27FC236}">
                <a16:creationId xmlns:a16="http://schemas.microsoft.com/office/drawing/2014/main" id="{C77F097B-E6E2-7258-1BE4-A8C35C1816B8}"/>
              </a:ext>
            </a:extLst>
          </p:cNvPr>
          <p:cNvSpPr/>
          <p:nvPr/>
        </p:nvSpPr>
        <p:spPr>
          <a:xfrm>
            <a:off x="0" y="0"/>
            <a:ext cx="45721" cy="6858000"/>
          </a:xfrm>
          <a:prstGeom prst="rect">
            <a:avLst/>
          </a:prstGeom>
          <a:solidFill>
            <a:srgbClr val="3CA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8503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B5EF8A5-0698-7045-CDBE-115638D8BF0E}"/>
            </a:ext>
          </a:extLst>
        </p:cNvPr>
        <p:cNvGrpSpPr/>
        <p:nvPr/>
      </p:nvGrpSpPr>
      <p:grpSpPr>
        <a:xfrm>
          <a:off x="0" y="0"/>
          <a:ext cx="0" cy="0"/>
          <a:chOff x="0" y="0"/>
          <a:chExt cx="0" cy="0"/>
        </a:xfrm>
      </p:grpSpPr>
      <p:pic>
        <p:nvPicPr>
          <p:cNvPr id="3" name="Picture 2" descr="A graph of a project&#10;&#10;Description automatically generated">
            <a:extLst>
              <a:ext uri="{FF2B5EF4-FFF2-40B4-BE49-F238E27FC236}">
                <a16:creationId xmlns:a16="http://schemas.microsoft.com/office/drawing/2014/main" id="{C71716A3-658E-5473-1ABC-1342BD0FC263}"/>
              </a:ext>
            </a:extLst>
          </p:cNvPr>
          <p:cNvPicPr>
            <a:picLocks noChangeAspect="1"/>
          </p:cNvPicPr>
          <p:nvPr/>
        </p:nvPicPr>
        <p:blipFill>
          <a:blip r:embed="rId3"/>
          <a:stretch>
            <a:fillRect/>
          </a:stretch>
        </p:blipFill>
        <p:spPr>
          <a:xfrm>
            <a:off x="-1" y="830600"/>
            <a:ext cx="12173761" cy="5952520"/>
          </a:xfrm>
          <a:prstGeom prst="rect">
            <a:avLst/>
          </a:prstGeom>
        </p:spPr>
      </p:pic>
      <p:sp>
        <p:nvSpPr>
          <p:cNvPr id="12" name="TextBox 11">
            <a:extLst>
              <a:ext uri="{FF2B5EF4-FFF2-40B4-BE49-F238E27FC236}">
                <a16:creationId xmlns:a16="http://schemas.microsoft.com/office/drawing/2014/main" id="{C36FDAF0-5A7C-DAE7-0E85-F33500B03766}"/>
              </a:ext>
            </a:extLst>
          </p:cNvPr>
          <p:cNvSpPr txBox="1"/>
          <p:nvPr/>
        </p:nvSpPr>
        <p:spPr>
          <a:xfrm>
            <a:off x="249648" y="61159"/>
            <a:ext cx="5046748" cy="769441"/>
          </a:xfrm>
          <a:prstGeom prst="rect">
            <a:avLst/>
          </a:prstGeom>
          <a:noFill/>
          <a:effectLst/>
        </p:spPr>
        <p:txBody>
          <a:bodyPr wrap="square" rtlCol="0">
            <a:spAutoFit/>
          </a:bodyPr>
          <a:lstStyle/>
          <a:p>
            <a:r>
              <a:rPr lang="en-US" sz="4400" dirty="0">
                <a:solidFill>
                  <a:schemeClr val="tx1">
                    <a:lumMod val="65000"/>
                    <a:lumOff val="35000"/>
                  </a:schemeClr>
                </a:solidFill>
                <a:latin typeface="Century Gothic" panose="020B0502020202020204" pitchFamily="34" charset="0"/>
              </a:rPr>
              <a:t>Project Financials</a:t>
            </a:r>
          </a:p>
        </p:txBody>
      </p:sp>
      <p:sp>
        <p:nvSpPr>
          <p:cNvPr id="2" name="Rectangle 1">
            <a:extLst>
              <a:ext uri="{FF2B5EF4-FFF2-40B4-BE49-F238E27FC236}">
                <a16:creationId xmlns:a16="http://schemas.microsoft.com/office/drawing/2014/main" id="{1440DD36-AEEB-D5E2-FCBF-AEC415458762}"/>
              </a:ext>
            </a:extLst>
          </p:cNvPr>
          <p:cNvSpPr/>
          <p:nvPr/>
        </p:nvSpPr>
        <p:spPr>
          <a:xfrm>
            <a:off x="0" y="0"/>
            <a:ext cx="45721" cy="6858000"/>
          </a:xfrm>
          <a:prstGeom prst="rect">
            <a:avLst/>
          </a:prstGeom>
          <a:solidFill>
            <a:srgbClr val="3CA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6578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7C18F7F-6D77-183E-D993-86D3744CFD08}"/>
            </a:ext>
          </a:extLst>
        </p:cNvPr>
        <p:cNvGrpSpPr/>
        <p:nvPr/>
      </p:nvGrpSpPr>
      <p:grpSpPr>
        <a:xfrm>
          <a:off x="0" y="0"/>
          <a:ext cx="0" cy="0"/>
          <a:chOff x="0" y="0"/>
          <a:chExt cx="0" cy="0"/>
        </a:xfrm>
      </p:grpSpPr>
      <p:pic>
        <p:nvPicPr>
          <p:cNvPr id="4" name="Picture 3" descr="A graph of different colored bars&#10;&#10;Description automatically generated with medium confidence">
            <a:extLst>
              <a:ext uri="{FF2B5EF4-FFF2-40B4-BE49-F238E27FC236}">
                <a16:creationId xmlns:a16="http://schemas.microsoft.com/office/drawing/2014/main" id="{07D1E6D1-CCBD-2112-117E-1632AF2708D8}"/>
              </a:ext>
            </a:extLst>
          </p:cNvPr>
          <p:cNvPicPr>
            <a:picLocks noChangeAspect="1"/>
          </p:cNvPicPr>
          <p:nvPr/>
        </p:nvPicPr>
        <p:blipFill>
          <a:blip r:embed="rId3"/>
          <a:srcRect t="1039" b="49263"/>
          <a:stretch/>
        </p:blipFill>
        <p:spPr>
          <a:xfrm>
            <a:off x="228816" y="676891"/>
            <a:ext cx="11734370" cy="3408220"/>
          </a:xfrm>
          <a:prstGeom prst="rect">
            <a:avLst/>
          </a:prstGeom>
        </p:spPr>
      </p:pic>
      <p:sp>
        <p:nvSpPr>
          <p:cNvPr id="12" name="TextBox 11">
            <a:extLst>
              <a:ext uri="{FF2B5EF4-FFF2-40B4-BE49-F238E27FC236}">
                <a16:creationId xmlns:a16="http://schemas.microsoft.com/office/drawing/2014/main" id="{DA3BF52D-28DE-EB77-722E-601EFD917A63}"/>
              </a:ext>
            </a:extLst>
          </p:cNvPr>
          <p:cNvSpPr txBox="1"/>
          <p:nvPr/>
        </p:nvSpPr>
        <p:spPr>
          <a:xfrm>
            <a:off x="249648" y="61159"/>
            <a:ext cx="3538582" cy="769441"/>
          </a:xfrm>
          <a:prstGeom prst="rect">
            <a:avLst/>
          </a:prstGeom>
          <a:noFill/>
          <a:effectLst/>
        </p:spPr>
        <p:txBody>
          <a:bodyPr wrap="square" rtlCol="0">
            <a:spAutoFit/>
          </a:bodyPr>
          <a:lstStyle/>
          <a:p>
            <a:r>
              <a:rPr lang="en-US" sz="4400" dirty="0">
                <a:solidFill>
                  <a:schemeClr val="tx1">
                    <a:lumMod val="65000"/>
                    <a:lumOff val="35000"/>
                  </a:schemeClr>
                </a:solidFill>
                <a:latin typeface="Century Gothic" panose="020B0502020202020204" pitchFamily="34" charset="0"/>
              </a:rPr>
              <a:t>Risk Analysis</a:t>
            </a:r>
          </a:p>
        </p:txBody>
      </p:sp>
      <p:pic>
        <p:nvPicPr>
          <p:cNvPr id="7" name="Picture 6" descr="A colorful bars with black text&#10;&#10;Description automatically generated">
            <a:extLst>
              <a:ext uri="{FF2B5EF4-FFF2-40B4-BE49-F238E27FC236}">
                <a16:creationId xmlns:a16="http://schemas.microsoft.com/office/drawing/2014/main" id="{4DB905A0-4028-3234-8412-D11D765199B9}"/>
              </a:ext>
            </a:extLst>
          </p:cNvPr>
          <p:cNvPicPr>
            <a:picLocks noChangeAspect="1"/>
          </p:cNvPicPr>
          <p:nvPr/>
        </p:nvPicPr>
        <p:blipFill>
          <a:blip r:embed="rId4"/>
          <a:stretch>
            <a:fillRect/>
          </a:stretch>
        </p:blipFill>
        <p:spPr>
          <a:xfrm>
            <a:off x="308760" y="4092769"/>
            <a:ext cx="11742544" cy="2747422"/>
          </a:xfrm>
          <a:prstGeom prst="rect">
            <a:avLst/>
          </a:prstGeom>
        </p:spPr>
      </p:pic>
      <p:sp>
        <p:nvSpPr>
          <p:cNvPr id="2" name="Rectangle 1">
            <a:extLst>
              <a:ext uri="{FF2B5EF4-FFF2-40B4-BE49-F238E27FC236}">
                <a16:creationId xmlns:a16="http://schemas.microsoft.com/office/drawing/2014/main" id="{1E8CA27B-8693-0563-785E-AED83D6E49E8}"/>
              </a:ext>
            </a:extLst>
          </p:cNvPr>
          <p:cNvSpPr/>
          <p:nvPr/>
        </p:nvSpPr>
        <p:spPr>
          <a:xfrm>
            <a:off x="0" y="0"/>
            <a:ext cx="45721" cy="6858000"/>
          </a:xfrm>
          <a:prstGeom prst="rect">
            <a:avLst/>
          </a:prstGeom>
          <a:solidFill>
            <a:srgbClr val="3CA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459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82AA0A9-3E6B-7690-F563-334AC2584FDF}"/>
            </a:ext>
          </a:extLst>
        </p:cNvPr>
        <p:cNvGrpSpPr/>
        <p:nvPr/>
      </p:nvGrpSpPr>
      <p:grpSpPr>
        <a:xfrm>
          <a:off x="0" y="0"/>
          <a:ext cx="0" cy="0"/>
          <a:chOff x="0" y="0"/>
          <a:chExt cx="0" cy="0"/>
        </a:xfrm>
      </p:grpSpPr>
      <p:pic>
        <p:nvPicPr>
          <p:cNvPr id="3" name="Picture 2" descr="A graph with different colored bars&#10;&#10;Description automatically generated">
            <a:extLst>
              <a:ext uri="{FF2B5EF4-FFF2-40B4-BE49-F238E27FC236}">
                <a16:creationId xmlns:a16="http://schemas.microsoft.com/office/drawing/2014/main" id="{9ABA1357-FE95-0956-B06F-154E6E10118C}"/>
              </a:ext>
            </a:extLst>
          </p:cNvPr>
          <p:cNvPicPr>
            <a:picLocks noChangeAspect="1"/>
          </p:cNvPicPr>
          <p:nvPr/>
        </p:nvPicPr>
        <p:blipFill>
          <a:blip r:embed="rId3"/>
          <a:stretch>
            <a:fillRect/>
          </a:stretch>
        </p:blipFill>
        <p:spPr>
          <a:xfrm>
            <a:off x="249648" y="670400"/>
            <a:ext cx="11435671" cy="6187599"/>
          </a:xfrm>
          <a:prstGeom prst="rect">
            <a:avLst/>
          </a:prstGeom>
        </p:spPr>
      </p:pic>
      <p:sp>
        <p:nvSpPr>
          <p:cNvPr id="12" name="TextBox 11">
            <a:extLst>
              <a:ext uri="{FF2B5EF4-FFF2-40B4-BE49-F238E27FC236}">
                <a16:creationId xmlns:a16="http://schemas.microsoft.com/office/drawing/2014/main" id="{920E7D20-BF46-493A-F5C7-F5D0E6DA0FE4}"/>
              </a:ext>
            </a:extLst>
          </p:cNvPr>
          <p:cNvSpPr txBox="1"/>
          <p:nvPr/>
        </p:nvSpPr>
        <p:spPr>
          <a:xfrm>
            <a:off x="249647" y="61159"/>
            <a:ext cx="7041801" cy="769441"/>
          </a:xfrm>
          <a:prstGeom prst="rect">
            <a:avLst/>
          </a:prstGeom>
          <a:noFill/>
          <a:effectLst/>
        </p:spPr>
        <p:txBody>
          <a:bodyPr wrap="square" rtlCol="0">
            <a:spAutoFit/>
          </a:bodyPr>
          <a:lstStyle/>
          <a:p>
            <a:r>
              <a:rPr lang="en-US" sz="4400" dirty="0">
                <a:solidFill>
                  <a:schemeClr val="tx1">
                    <a:lumMod val="65000"/>
                    <a:lumOff val="35000"/>
                  </a:schemeClr>
                </a:solidFill>
                <a:latin typeface="Century Gothic" panose="020B0502020202020204" pitchFamily="34" charset="0"/>
              </a:rPr>
              <a:t>Open &amp; Pending Actions</a:t>
            </a:r>
          </a:p>
        </p:txBody>
      </p:sp>
      <p:sp>
        <p:nvSpPr>
          <p:cNvPr id="2" name="Rectangle 1">
            <a:extLst>
              <a:ext uri="{FF2B5EF4-FFF2-40B4-BE49-F238E27FC236}">
                <a16:creationId xmlns:a16="http://schemas.microsoft.com/office/drawing/2014/main" id="{FF2E30BB-D6D0-EF6B-5445-7ECBEA2E5F31}"/>
              </a:ext>
            </a:extLst>
          </p:cNvPr>
          <p:cNvSpPr/>
          <p:nvPr/>
        </p:nvSpPr>
        <p:spPr>
          <a:xfrm>
            <a:off x="0" y="0"/>
            <a:ext cx="45721" cy="6858000"/>
          </a:xfrm>
          <a:prstGeom prst="rect">
            <a:avLst/>
          </a:prstGeom>
          <a:solidFill>
            <a:srgbClr val="3CA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1506791"/>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IC-IT-Project-Roadmap-Template_PowerPoint</Template>
  <TotalTime>9679</TotalTime>
  <Words>219</Words>
  <Application>Microsoft Macintosh PowerPoint</Application>
  <PresentationFormat>Widescreen</PresentationFormat>
  <Paragraphs>39</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Megan Herchold</cp:lastModifiedBy>
  <cp:revision>131</cp:revision>
  <cp:lastPrinted>2024-08-26T03:42:12Z</cp:lastPrinted>
  <dcterms:created xsi:type="dcterms:W3CDTF">2021-07-07T23:54:57Z</dcterms:created>
  <dcterms:modified xsi:type="dcterms:W3CDTF">2024-11-08T03:06:34Z</dcterms:modified>
</cp:coreProperties>
</file>