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87" r:id="rId3"/>
    <p:sldId id="389" r:id="rId4"/>
    <p:sldId id="400" r:id="rId5"/>
    <p:sldId id="392" r:id="rId6"/>
    <p:sldId id="399" r:id="rId7"/>
    <p:sldId id="396"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D"/>
    <a:srgbClr val="FBE5D6"/>
    <a:srgbClr val="F8CBAD"/>
    <a:srgbClr val="F2A809"/>
    <a:srgbClr val="636DCA"/>
    <a:srgbClr val="65B9A4"/>
    <a:srgbClr val="AFDAD0"/>
    <a:srgbClr val="BCE77C"/>
    <a:srgbClr val="60D6BA"/>
    <a:srgbClr val="6BE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0" autoAdjust="0"/>
    <p:restoredTop sz="96743"/>
  </p:normalViewPr>
  <p:slideViewPr>
    <p:cSldViewPr snapToGrid="0" snapToObjects="1">
      <p:cViewPr varScale="1">
        <p:scale>
          <a:sx n="81" d="100"/>
          <a:sy n="81" d="100"/>
        </p:scale>
        <p:origin x="226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30498-E62A-41D2-559E-409D7CB6F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EFDF0-4AC4-E454-EC03-E91C977AC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96322-6768-CDD7-FC0E-8B73DF6E1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CAD4CA-91E0-9C22-9F82-8869B23AAB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70937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63D2-58F4-7FF8-5BB7-7345E7BAE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0A2C6-363A-99DB-03BA-5414564BA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5DB63-4D45-4FD1-B875-0BDE6280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52F85-BB23-3523-AEDA-E539C04AC1F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90858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37&amp;utm_source=template-powerpoint&amp;utm_medium=content&amp;utm_campaign=Marketing+Research+Proposal+Template-powerpoint-12237&amp;lpa=Marketing+Research+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79254"/>
            <a:ext cx="808142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Marketing Research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5441771" y="1352891"/>
            <a:ext cx="5703795" cy="3211302"/>
          </a:xfrm>
          <a:prstGeom prst="rect">
            <a:avLst/>
          </a:prstGeom>
          <a:noFill/>
          <a:ln w="28575">
            <a:noFill/>
          </a:ln>
          <a:effectLst>
            <a:outerShdw blurRad="190500" dist="38100" dir="5400000" algn="t" rotWithShape="0">
              <a:prstClr val="black">
                <a:alpha val="2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1039564" y="1644205"/>
            <a:ext cx="5713956" cy="3212347"/>
          </a:xfrm>
          <a:prstGeom prst="rect">
            <a:avLst/>
          </a:prstGeom>
          <a:noFill/>
          <a:ln w="28575">
            <a:noFill/>
          </a:ln>
          <a:effectLst>
            <a:outerShdw blurRad="190500" dist="38100" dir="5400000" algn="t" rotWithShape="0">
              <a:prstClr val="black">
                <a:alpha val="2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a:srcRect/>
          <a:stretch/>
        </p:blipFill>
        <p:spPr>
          <a:xfrm>
            <a:off x="3176878" y="3081927"/>
            <a:ext cx="5838243" cy="3281627"/>
          </a:xfrm>
          <a:prstGeom prst="rect">
            <a:avLst/>
          </a:prstGeom>
          <a:noFill/>
          <a:ln w="28575">
            <a:noFill/>
          </a:ln>
          <a:effectLst>
            <a:outerShdw blurRad="190500" dist="38100" dir="5400000" algn="t"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D4A71621-A5F4-01CB-D9C6-EBAA5E1E613E}"/>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Project Overview</a:t>
            </a:r>
          </a:p>
        </p:txBody>
      </p:sp>
      <p:sp>
        <p:nvSpPr>
          <p:cNvPr id="3" name="Rectangle 2">
            <a:extLst>
              <a:ext uri="{FF2B5EF4-FFF2-40B4-BE49-F238E27FC236}">
                <a16:creationId xmlns:a16="http://schemas.microsoft.com/office/drawing/2014/main" id="{8C7EEBE3-8A54-8170-55B6-DE6665FB686D}"/>
              </a:ext>
            </a:extLst>
          </p:cNvPr>
          <p:cNvSpPr/>
          <p:nvPr/>
        </p:nvSpPr>
        <p:spPr>
          <a:xfrm>
            <a:off x="0" y="3155795"/>
            <a:ext cx="12192000" cy="3702205"/>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F2CF58E-F93C-DCCF-9CD8-268CD7534582}"/>
              </a:ext>
            </a:extLst>
          </p:cNvPr>
          <p:cNvSpPr/>
          <p:nvPr/>
        </p:nvSpPr>
        <p:spPr>
          <a:xfrm>
            <a:off x="941384" y="1769065"/>
            <a:ext cx="10309232" cy="2780634"/>
          </a:xfrm>
          <a:prstGeom prst="rect">
            <a:avLst/>
          </a:prstGeom>
          <a:solidFill>
            <a:schemeClr val="accent2">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lgn="ctr" rtl="0">
              <a:spcBef>
                <a:spcPts val="0"/>
              </a:spcBef>
              <a:spcAft>
                <a:spcPts val="0"/>
              </a:spcAft>
            </a:pPr>
            <a:r>
              <a:rPr lang="en-US" b="0" dirty="0">
                <a:solidFill>
                  <a:schemeClr val="tx1">
                    <a:lumMod val="75000"/>
                    <a:lumOff val="25000"/>
                  </a:schemeClr>
                </a:solidFill>
                <a:effectLst/>
                <a:latin typeface="Century Gothic" panose="020B0502020202020204" pitchFamily="34" charset="0"/>
              </a:rPr>
              <a:t>Sample text.</a:t>
            </a:r>
          </a:p>
          <a:p>
            <a:pPr algn="ctr"/>
            <a:endParaRPr lang="en-US"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3DC61D4E-B04A-E707-0534-0F3DB5981816}"/>
              </a:ext>
            </a:extLst>
          </p:cNvPr>
          <p:cNvSpPr/>
          <p:nvPr/>
        </p:nvSpPr>
        <p:spPr>
          <a:xfrm rot="5400000">
            <a:off x="5867399" y="533400"/>
            <a:ext cx="457200" cy="12192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4016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Research Objectives</a:t>
            </a:r>
          </a:p>
        </p:txBody>
      </p:sp>
      <p:sp>
        <p:nvSpPr>
          <p:cNvPr id="33" name="Rectangle 32">
            <a:extLst>
              <a:ext uri="{FF2B5EF4-FFF2-40B4-BE49-F238E27FC236}">
                <a16:creationId xmlns:a16="http://schemas.microsoft.com/office/drawing/2014/main" id="{2D3DC22E-6BCD-E0EB-07E4-F9546A8FA917}"/>
              </a:ext>
            </a:extLst>
          </p:cNvPr>
          <p:cNvSpPr/>
          <p:nvPr/>
        </p:nvSpPr>
        <p:spPr>
          <a:xfrm>
            <a:off x="1410380" y="1364279"/>
            <a:ext cx="2291026" cy="1143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1</a:t>
            </a:r>
            <a:endParaRPr lang="en-US" sz="2000" dirty="0">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3C87CA43-E431-51B5-9140-CD1467CFE0AC}"/>
              </a:ext>
            </a:extLst>
          </p:cNvPr>
          <p:cNvSpPr/>
          <p:nvPr/>
        </p:nvSpPr>
        <p:spPr>
          <a:xfrm>
            <a:off x="3855275" y="1364279"/>
            <a:ext cx="7476326" cy="1143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6" name="Oval 35">
            <a:extLst>
              <a:ext uri="{FF2B5EF4-FFF2-40B4-BE49-F238E27FC236}">
                <a16:creationId xmlns:a16="http://schemas.microsoft.com/office/drawing/2014/main" id="{3A1F9C64-6F4B-E337-5AAA-7805950472F3}"/>
              </a:ext>
            </a:extLst>
          </p:cNvPr>
          <p:cNvSpPr/>
          <p:nvPr/>
        </p:nvSpPr>
        <p:spPr>
          <a:xfrm>
            <a:off x="860399" y="1560191"/>
            <a:ext cx="731520" cy="731520"/>
          </a:xfrm>
          <a:prstGeom prst="ellipse">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90;p1">
            <a:extLst>
              <a:ext uri="{FF2B5EF4-FFF2-40B4-BE49-F238E27FC236}">
                <a16:creationId xmlns:a16="http://schemas.microsoft.com/office/drawing/2014/main" id="{1A68AD7A-EDC1-4FAF-98B1-957E5855ED82}"/>
              </a:ext>
            </a:extLst>
          </p:cNvPr>
          <p:cNvSpPr txBox="1"/>
          <p:nvPr/>
        </p:nvSpPr>
        <p:spPr>
          <a:xfrm>
            <a:off x="969180"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8" name="Rectangle 37">
            <a:extLst>
              <a:ext uri="{FF2B5EF4-FFF2-40B4-BE49-F238E27FC236}">
                <a16:creationId xmlns:a16="http://schemas.microsoft.com/office/drawing/2014/main" id="{A456E61F-52EF-C38E-5C1B-4BB51E0D42FC}"/>
              </a:ext>
            </a:extLst>
          </p:cNvPr>
          <p:cNvSpPr/>
          <p:nvPr/>
        </p:nvSpPr>
        <p:spPr>
          <a:xfrm>
            <a:off x="1410380" y="2655155"/>
            <a:ext cx="2291026" cy="114300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2</a:t>
            </a:r>
            <a:endParaRPr lang="en-US" sz="2000" dirty="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DEDF69D0-BA16-5A21-162C-9AC4BD6426FF}"/>
              </a:ext>
            </a:extLst>
          </p:cNvPr>
          <p:cNvSpPr/>
          <p:nvPr/>
        </p:nvSpPr>
        <p:spPr>
          <a:xfrm>
            <a:off x="3855275" y="2655155"/>
            <a:ext cx="7476326" cy="1143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0" name="Oval 39">
            <a:extLst>
              <a:ext uri="{FF2B5EF4-FFF2-40B4-BE49-F238E27FC236}">
                <a16:creationId xmlns:a16="http://schemas.microsoft.com/office/drawing/2014/main" id="{5642C4E4-7EF2-60E0-A9F8-EECE3BD1C3FD}"/>
              </a:ext>
            </a:extLst>
          </p:cNvPr>
          <p:cNvSpPr/>
          <p:nvPr/>
        </p:nvSpPr>
        <p:spPr>
          <a:xfrm>
            <a:off x="860399" y="2851067"/>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90;p1">
            <a:extLst>
              <a:ext uri="{FF2B5EF4-FFF2-40B4-BE49-F238E27FC236}">
                <a16:creationId xmlns:a16="http://schemas.microsoft.com/office/drawing/2014/main" id="{C5BD3D34-2CCF-0F28-25F1-EAB5AAA6A2AE}"/>
              </a:ext>
            </a:extLst>
          </p:cNvPr>
          <p:cNvSpPr txBox="1"/>
          <p:nvPr/>
        </p:nvSpPr>
        <p:spPr>
          <a:xfrm>
            <a:off x="969180"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42" name="Rectangle 41">
            <a:extLst>
              <a:ext uri="{FF2B5EF4-FFF2-40B4-BE49-F238E27FC236}">
                <a16:creationId xmlns:a16="http://schemas.microsoft.com/office/drawing/2014/main" id="{624CC3D3-A33D-62E2-FBCE-3A4B38AA4CCE}"/>
              </a:ext>
            </a:extLst>
          </p:cNvPr>
          <p:cNvSpPr/>
          <p:nvPr/>
        </p:nvSpPr>
        <p:spPr>
          <a:xfrm>
            <a:off x="1410380" y="3946031"/>
            <a:ext cx="2291026" cy="11430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3</a:t>
            </a:r>
            <a:endParaRPr lang="en-US" sz="2000"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89CEC03A-99D0-37B8-3BD0-31ADABFFEECE}"/>
              </a:ext>
            </a:extLst>
          </p:cNvPr>
          <p:cNvSpPr/>
          <p:nvPr/>
        </p:nvSpPr>
        <p:spPr>
          <a:xfrm>
            <a:off x="3855275" y="3946031"/>
            <a:ext cx="7476326" cy="1143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4" name="Oval 43">
            <a:extLst>
              <a:ext uri="{FF2B5EF4-FFF2-40B4-BE49-F238E27FC236}">
                <a16:creationId xmlns:a16="http://schemas.microsoft.com/office/drawing/2014/main" id="{6CB17CE6-41A5-4A3D-F593-6D3D31715BB8}"/>
              </a:ext>
            </a:extLst>
          </p:cNvPr>
          <p:cNvSpPr/>
          <p:nvPr/>
        </p:nvSpPr>
        <p:spPr>
          <a:xfrm>
            <a:off x="860399" y="4141943"/>
            <a:ext cx="731520" cy="731520"/>
          </a:xfrm>
          <a:prstGeom prst="ellipse">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B2A67FFA-D9DA-5B5E-E27F-913F5530049F}"/>
              </a:ext>
            </a:extLst>
          </p:cNvPr>
          <p:cNvSpPr txBox="1"/>
          <p:nvPr/>
        </p:nvSpPr>
        <p:spPr>
          <a:xfrm>
            <a:off x="969180"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46" name="Rectangle 45">
            <a:extLst>
              <a:ext uri="{FF2B5EF4-FFF2-40B4-BE49-F238E27FC236}">
                <a16:creationId xmlns:a16="http://schemas.microsoft.com/office/drawing/2014/main" id="{B33FB0C3-3819-0272-C85D-7F35B34771EE}"/>
              </a:ext>
            </a:extLst>
          </p:cNvPr>
          <p:cNvSpPr/>
          <p:nvPr/>
        </p:nvSpPr>
        <p:spPr>
          <a:xfrm>
            <a:off x="1410380" y="5236907"/>
            <a:ext cx="2291026" cy="114300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4</a:t>
            </a:r>
            <a:endParaRPr lang="en-US" sz="2000" dirty="0">
              <a:solidFill>
                <a:schemeClr val="bg1"/>
              </a:solidFill>
              <a:latin typeface="Century Gothic" panose="020B0502020202020204" pitchFamily="34" charset="0"/>
            </a:endParaRPr>
          </a:p>
        </p:txBody>
      </p:sp>
      <p:sp>
        <p:nvSpPr>
          <p:cNvPr id="47" name="Rectangle 46">
            <a:extLst>
              <a:ext uri="{FF2B5EF4-FFF2-40B4-BE49-F238E27FC236}">
                <a16:creationId xmlns:a16="http://schemas.microsoft.com/office/drawing/2014/main" id="{60ECFC01-367D-5081-F06A-E51BD5AC3A62}"/>
              </a:ext>
            </a:extLst>
          </p:cNvPr>
          <p:cNvSpPr/>
          <p:nvPr/>
        </p:nvSpPr>
        <p:spPr>
          <a:xfrm>
            <a:off x="3855275" y="5236907"/>
            <a:ext cx="7476326" cy="1143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8" name="Oval 47">
            <a:extLst>
              <a:ext uri="{FF2B5EF4-FFF2-40B4-BE49-F238E27FC236}">
                <a16:creationId xmlns:a16="http://schemas.microsoft.com/office/drawing/2014/main" id="{06BA2CFA-B4BD-E697-CA35-BEA07C93EDD9}"/>
              </a:ext>
            </a:extLst>
          </p:cNvPr>
          <p:cNvSpPr/>
          <p:nvPr/>
        </p:nvSpPr>
        <p:spPr>
          <a:xfrm>
            <a:off x="860399" y="5432819"/>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90;p1">
            <a:extLst>
              <a:ext uri="{FF2B5EF4-FFF2-40B4-BE49-F238E27FC236}">
                <a16:creationId xmlns:a16="http://schemas.microsoft.com/office/drawing/2014/main" id="{E55A64A7-9CE4-7658-1468-35CC7B4D8D62}"/>
              </a:ext>
            </a:extLst>
          </p:cNvPr>
          <p:cNvSpPr txBox="1"/>
          <p:nvPr/>
        </p:nvSpPr>
        <p:spPr>
          <a:xfrm>
            <a:off x="969180"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771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882A4-816B-E081-1AF4-3189BEC44789}"/>
            </a:ext>
          </a:extLst>
        </p:cNvPr>
        <p:cNvGrpSpPr/>
        <p:nvPr/>
      </p:nvGrpSpPr>
      <p:grpSpPr>
        <a:xfrm>
          <a:off x="0" y="0"/>
          <a:ext cx="0" cy="0"/>
          <a:chOff x="0" y="0"/>
          <a:chExt cx="0" cy="0"/>
        </a:xfrm>
      </p:grpSpPr>
      <p:sp>
        <p:nvSpPr>
          <p:cNvPr id="8" name="Google Shape;90;p1">
            <a:extLst>
              <a:ext uri="{FF2B5EF4-FFF2-40B4-BE49-F238E27FC236}">
                <a16:creationId xmlns:a16="http://schemas.microsoft.com/office/drawing/2014/main" id="{EB6D1224-7B50-0061-B9D5-FE3D7F321C2F}"/>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Proposed Research Areas </a:t>
            </a:r>
          </a:p>
        </p:txBody>
      </p:sp>
      <p:graphicFrame>
        <p:nvGraphicFramePr>
          <p:cNvPr id="5" name="Table 4">
            <a:extLst>
              <a:ext uri="{FF2B5EF4-FFF2-40B4-BE49-F238E27FC236}">
                <a16:creationId xmlns:a16="http://schemas.microsoft.com/office/drawing/2014/main" id="{737FEFBA-64AB-53A6-641C-40B1976F6816}"/>
              </a:ext>
            </a:extLst>
          </p:cNvPr>
          <p:cNvGraphicFramePr>
            <a:graphicFrameLocks noGrp="1"/>
          </p:cNvGraphicFramePr>
          <p:nvPr>
            <p:extLst>
              <p:ext uri="{D42A27DB-BD31-4B8C-83A1-F6EECF244321}">
                <p14:modId xmlns:p14="http://schemas.microsoft.com/office/powerpoint/2010/main" val="607997868"/>
              </p:ext>
            </p:extLst>
          </p:nvPr>
        </p:nvGraphicFramePr>
        <p:xfrm>
          <a:off x="808844" y="1473808"/>
          <a:ext cx="10607040" cy="427101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1672129667"/>
                    </a:ext>
                  </a:extLst>
                </a:gridCol>
                <a:gridCol w="2651760">
                  <a:extLst>
                    <a:ext uri="{9D8B030D-6E8A-4147-A177-3AD203B41FA5}">
                      <a16:colId xmlns:a16="http://schemas.microsoft.com/office/drawing/2014/main" val="2757375593"/>
                    </a:ext>
                  </a:extLst>
                </a:gridCol>
                <a:gridCol w="2651760">
                  <a:extLst>
                    <a:ext uri="{9D8B030D-6E8A-4147-A177-3AD203B41FA5}">
                      <a16:colId xmlns:a16="http://schemas.microsoft.com/office/drawing/2014/main" val="3391663299"/>
                    </a:ext>
                  </a:extLst>
                </a:gridCol>
                <a:gridCol w="2651760">
                  <a:extLst>
                    <a:ext uri="{9D8B030D-6E8A-4147-A177-3AD203B41FA5}">
                      <a16:colId xmlns:a16="http://schemas.microsoft.com/office/drawing/2014/main" val="3143907215"/>
                    </a:ext>
                  </a:extLst>
                </a:gridCol>
              </a:tblGrid>
              <a:tr h="854202">
                <a:tc>
                  <a:txBody>
                    <a:bodyPr/>
                    <a:lstStyle/>
                    <a:p>
                      <a:pPr algn="ctr">
                        <a:lnSpc>
                          <a:spcPct val="100000"/>
                        </a:lnSpc>
                      </a:pPr>
                      <a:r>
                        <a:rPr lang="en-US" sz="1400" dirty="0">
                          <a:solidFill>
                            <a:schemeClr val="bg1"/>
                          </a:solidFill>
                          <a:latin typeface="Century Gothic" panose="020B0502020202020204" pitchFamily="34" charset="0"/>
                        </a:rPr>
                        <a:t>Focus Area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algn="ctr">
                        <a:lnSpc>
                          <a:spcPct val="100000"/>
                        </a:lnSpc>
                      </a:pPr>
                      <a:r>
                        <a:rPr lang="en-US" sz="1400" dirty="0">
                          <a:solidFill>
                            <a:schemeClr val="bg1"/>
                          </a:solidFill>
                          <a:latin typeface="Century Gothic" panose="020B0502020202020204" pitchFamily="34" charset="0"/>
                        </a:rPr>
                        <a:t>Planned Metrics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algn="ctr">
                        <a:lnSpc>
                          <a:spcPct val="100000"/>
                        </a:lnSpc>
                      </a:pPr>
                      <a:r>
                        <a:rPr lang="en-US" sz="1400" dirty="0">
                          <a:solidFill>
                            <a:schemeClr val="bg1"/>
                          </a:solidFill>
                          <a:latin typeface="Century Gothic" panose="020B0502020202020204" pitchFamily="34" charset="0"/>
                        </a:rPr>
                        <a:t>Research Method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entury Gothic" panose="020B0502020202020204" pitchFamily="34" charset="0"/>
                        </a:rPr>
                        <a:t>Expected Outcome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extLst>
                  <a:ext uri="{0D108BD9-81ED-4DB2-BD59-A6C34878D82A}">
                    <a16:rowId xmlns:a16="http://schemas.microsoft.com/office/drawing/2014/main" val="350915962"/>
                  </a:ext>
                </a:extLst>
              </a:tr>
              <a:tr h="854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Customer Satisfaction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extLst>
                  <a:ext uri="{0D108BD9-81ED-4DB2-BD59-A6C34878D82A}">
                    <a16:rowId xmlns:a16="http://schemas.microsoft.com/office/drawing/2014/main" val="2965858687"/>
                  </a:ext>
                </a:extLst>
              </a:tr>
              <a:tr h="854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Product Positioning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69655794"/>
                  </a:ext>
                </a:extLst>
              </a:tr>
              <a:tr h="854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Advertising Effectiveness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extLst>
                  <a:ext uri="{0D108BD9-81ED-4DB2-BD59-A6C34878D82A}">
                    <a16:rowId xmlns:a16="http://schemas.microsoft.com/office/drawing/2014/main" val="3340556820"/>
                  </a:ext>
                </a:extLst>
              </a:tr>
              <a:tr h="854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Brand Awareness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23811236"/>
                  </a:ext>
                </a:extLst>
              </a:tr>
            </a:tbl>
          </a:graphicData>
        </a:graphic>
      </p:graphicFrame>
    </p:spTree>
    <p:extLst>
      <p:ext uri="{BB962C8B-B14F-4D97-AF65-F5344CB8AC3E}">
        <p14:creationId xmlns:p14="http://schemas.microsoft.com/office/powerpoint/2010/main" val="423566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160973"/>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160973"/>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160973"/>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160973"/>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160973"/>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5</a:t>
            </a:r>
          </a:p>
        </p:txBody>
      </p:sp>
      <p:sp>
        <p:nvSpPr>
          <p:cNvPr id="44" name="Rectangle 43">
            <a:extLst>
              <a:ext uri="{FF2B5EF4-FFF2-40B4-BE49-F238E27FC236}">
                <a16:creationId xmlns:a16="http://schemas.microsoft.com/office/drawing/2014/main" id="{73BC4920-64AA-08A1-CA22-BF850D57D25A}"/>
              </a:ext>
            </a:extLst>
          </p:cNvPr>
          <p:cNvSpPr/>
          <p:nvPr/>
        </p:nvSpPr>
        <p:spPr>
          <a:xfrm>
            <a:off x="601833" y="1603171"/>
            <a:ext cx="11005435" cy="36576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Project 1</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160973"/>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6</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054666"/>
            <a:ext cx="1827348" cy="27432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Research Design</a:t>
            </a:r>
          </a:p>
        </p:txBody>
      </p:sp>
      <p:grpSp>
        <p:nvGrpSpPr>
          <p:cNvPr id="22" name="Group 21">
            <a:extLst>
              <a:ext uri="{FF2B5EF4-FFF2-40B4-BE49-F238E27FC236}">
                <a16:creationId xmlns:a16="http://schemas.microsoft.com/office/drawing/2014/main" id="{6E9AF1F8-43D1-5136-2026-C460E23CF844}"/>
              </a:ext>
            </a:extLst>
          </p:cNvPr>
          <p:cNvGrpSpPr/>
          <p:nvPr/>
        </p:nvGrpSpPr>
        <p:grpSpPr>
          <a:xfrm>
            <a:off x="599190" y="1371600"/>
            <a:ext cx="10999525" cy="4810540"/>
            <a:chOff x="599190" y="1483333"/>
            <a:chExt cx="10999525" cy="4430588"/>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1DE282D-911A-4DE7-D986-3738200FB1D8}"/>
              </a:ext>
            </a:extLst>
          </p:cNvPr>
          <p:cNvSpPr/>
          <p:nvPr/>
        </p:nvSpPr>
        <p:spPr>
          <a:xfrm>
            <a:off x="1089521" y="2417916"/>
            <a:ext cx="1827348" cy="27432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Data Collection</a:t>
            </a:r>
          </a:p>
        </p:txBody>
      </p:sp>
      <p:sp>
        <p:nvSpPr>
          <p:cNvPr id="5" name="Rectangle 4">
            <a:extLst>
              <a:ext uri="{FF2B5EF4-FFF2-40B4-BE49-F238E27FC236}">
                <a16:creationId xmlns:a16="http://schemas.microsoft.com/office/drawing/2014/main" id="{BEB815AD-716D-0977-1EF8-708746F0734C}"/>
              </a:ext>
            </a:extLst>
          </p:cNvPr>
          <p:cNvSpPr/>
          <p:nvPr/>
        </p:nvSpPr>
        <p:spPr>
          <a:xfrm>
            <a:off x="1609669" y="2764807"/>
            <a:ext cx="1827348" cy="27432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Analysis</a:t>
            </a:r>
          </a:p>
        </p:txBody>
      </p:sp>
      <p:sp>
        <p:nvSpPr>
          <p:cNvPr id="11" name="Rectangle 10">
            <a:extLst>
              <a:ext uri="{FF2B5EF4-FFF2-40B4-BE49-F238E27FC236}">
                <a16:creationId xmlns:a16="http://schemas.microsoft.com/office/drawing/2014/main" id="{044660CB-94ED-FAB3-7292-B926563661CC}"/>
              </a:ext>
            </a:extLst>
          </p:cNvPr>
          <p:cNvSpPr/>
          <p:nvPr/>
        </p:nvSpPr>
        <p:spPr>
          <a:xfrm>
            <a:off x="1924995" y="3124862"/>
            <a:ext cx="1827348" cy="27432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Report Preparation</a:t>
            </a:r>
          </a:p>
        </p:txBody>
      </p:sp>
      <p:sp>
        <p:nvSpPr>
          <p:cNvPr id="13" name="Rectangle 12">
            <a:extLst>
              <a:ext uri="{FF2B5EF4-FFF2-40B4-BE49-F238E27FC236}">
                <a16:creationId xmlns:a16="http://schemas.microsoft.com/office/drawing/2014/main" id="{20206A58-0821-1182-5316-19EEF51D2CB7}"/>
              </a:ext>
            </a:extLst>
          </p:cNvPr>
          <p:cNvSpPr/>
          <p:nvPr/>
        </p:nvSpPr>
        <p:spPr>
          <a:xfrm>
            <a:off x="604475" y="4012178"/>
            <a:ext cx="11005435" cy="36576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Project 2</a:t>
            </a:r>
          </a:p>
        </p:txBody>
      </p:sp>
      <p:sp>
        <p:nvSpPr>
          <p:cNvPr id="14" name="Rectangle 13">
            <a:extLst>
              <a:ext uri="{FF2B5EF4-FFF2-40B4-BE49-F238E27FC236}">
                <a16:creationId xmlns:a16="http://schemas.microsoft.com/office/drawing/2014/main" id="{057718B2-908C-CD73-C6D9-E3AAA1E9C4B2}"/>
              </a:ext>
            </a:extLst>
          </p:cNvPr>
          <p:cNvSpPr/>
          <p:nvPr/>
        </p:nvSpPr>
        <p:spPr>
          <a:xfrm>
            <a:off x="4582096" y="4463673"/>
            <a:ext cx="1827348" cy="274320"/>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Research Design</a:t>
            </a:r>
          </a:p>
        </p:txBody>
      </p:sp>
      <p:sp>
        <p:nvSpPr>
          <p:cNvPr id="16" name="Rectangle 15">
            <a:extLst>
              <a:ext uri="{FF2B5EF4-FFF2-40B4-BE49-F238E27FC236}">
                <a16:creationId xmlns:a16="http://schemas.microsoft.com/office/drawing/2014/main" id="{B2F27213-87F2-ED25-54FB-567A8493EECD}"/>
              </a:ext>
            </a:extLst>
          </p:cNvPr>
          <p:cNvSpPr/>
          <p:nvPr/>
        </p:nvSpPr>
        <p:spPr>
          <a:xfrm>
            <a:off x="5072426" y="4826923"/>
            <a:ext cx="1827348" cy="274320"/>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Data Collection</a:t>
            </a:r>
          </a:p>
        </p:txBody>
      </p:sp>
      <p:sp>
        <p:nvSpPr>
          <p:cNvPr id="18" name="Rectangle 17">
            <a:extLst>
              <a:ext uri="{FF2B5EF4-FFF2-40B4-BE49-F238E27FC236}">
                <a16:creationId xmlns:a16="http://schemas.microsoft.com/office/drawing/2014/main" id="{68C06579-A0E9-96F0-8C35-2FE615C1AB77}"/>
              </a:ext>
            </a:extLst>
          </p:cNvPr>
          <p:cNvSpPr/>
          <p:nvPr/>
        </p:nvSpPr>
        <p:spPr>
          <a:xfrm>
            <a:off x="5592574" y="5173814"/>
            <a:ext cx="1827348" cy="274320"/>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Analysis</a:t>
            </a:r>
          </a:p>
        </p:txBody>
      </p:sp>
      <p:sp>
        <p:nvSpPr>
          <p:cNvPr id="20" name="Rectangle 19">
            <a:extLst>
              <a:ext uri="{FF2B5EF4-FFF2-40B4-BE49-F238E27FC236}">
                <a16:creationId xmlns:a16="http://schemas.microsoft.com/office/drawing/2014/main" id="{11EB89E4-BABB-37DC-0518-AB81D6C848DC}"/>
              </a:ext>
            </a:extLst>
          </p:cNvPr>
          <p:cNvSpPr/>
          <p:nvPr/>
        </p:nvSpPr>
        <p:spPr>
          <a:xfrm>
            <a:off x="5907900" y="5533869"/>
            <a:ext cx="1827348" cy="274320"/>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Report Preparation</a:t>
            </a:r>
          </a:p>
        </p:txBody>
      </p:sp>
    </p:spTree>
    <p:extLst>
      <p:ext uri="{BB962C8B-B14F-4D97-AF65-F5344CB8AC3E}">
        <p14:creationId xmlns:p14="http://schemas.microsoft.com/office/powerpoint/2010/main" val="25613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D58-B17E-8416-816E-BBB88D925A44}"/>
            </a:ext>
          </a:extLst>
        </p:cNvPr>
        <p:cNvGrpSpPr/>
        <p:nvPr/>
      </p:nvGrpSpPr>
      <p:grpSpPr>
        <a:xfrm>
          <a:off x="0" y="0"/>
          <a:ext cx="0" cy="0"/>
          <a:chOff x="0" y="0"/>
          <a:chExt cx="0" cy="0"/>
        </a:xfrm>
      </p:grpSpPr>
      <p:sp>
        <p:nvSpPr>
          <p:cNvPr id="8" name="Google Shape;90;p1">
            <a:extLst>
              <a:ext uri="{FF2B5EF4-FFF2-40B4-BE49-F238E27FC236}">
                <a16:creationId xmlns:a16="http://schemas.microsoft.com/office/drawing/2014/main" id="{2D4A17C5-4684-AB1E-7F07-690E28C494CC}"/>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graphicFrame>
        <p:nvGraphicFramePr>
          <p:cNvPr id="3" name="Table 2">
            <a:extLst>
              <a:ext uri="{FF2B5EF4-FFF2-40B4-BE49-F238E27FC236}">
                <a16:creationId xmlns:a16="http://schemas.microsoft.com/office/drawing/2014/main" id="{DE4018A7-A412-E376-A8C4-0853E8D08039}"/>
              </a:ext>
            </a:extLst>
          </p:cNvPr>
          <p:cNvGraphicFramePr>
            <a:graphicFrameLocks noGrp="1"/>
          </p:cNvGraphicFramePr>
          <p:nvPr>
            <p:extLst>
              <p:ext uri="{D42A27DB-BD31-4B8C-83A1-F6EECF244321}">
                <p14:modId xmlns:p14="http://schemas.microsoft.com/office/powerpoint/2010/main" val="9801669"/>
              </p:ext>
            </p:extLst>
          </p:nvPr>
        </p:nvGraphicFramePr>
        <p:xfrm>
          <a:off x="808844" y="1473809"/>
          <a:ext cx="10574312" cy="4638752"/>
        </p:xfrm>
        <a:graphic>
          <a:graphicData uri="http://schemas.openxmlformats.org/drawingml/2006/table">
            <a:tbl>
              <a:tblPr firstRow="1" bandRow="1">
                <a:tableStyleId>{5C22544A-7EE6-4342-B048-85BDC9FD1C3A}</a:tableStyleId>
              </a:tblPr>
              <a:tblGrid>
                <a:gridCol w="4203331">
                  <a:extLst>
                    <a:ext uri="{9D8B030D-6E8A-4147-A177-3AD203B41FA5}">
                      <a16:colId xmlns:a16="http://schemas.microsoft.com/office/drawing/2014/main" val="1672129667"/>
                    </a:ext>
                  </a:extLst>
                </a:gridCol>
                <a:gridCol w="4214191">
                  <a:extLst>
                    <a:ext uri="{9D8B030D-6E8A-4147-A177-3AD203B41FA5}">
                      <a16:colId xmlns:a16="http://schemas.microsoft.com/office/drawing/2014/main" val="2757375593"/>
                    </a:ext>
                  </a:extLst>
                </a:gridCol>
                <a:gridCol w="2156790">
                  <a:extLst>
                    <a:ext uri="{9D8B030D-6E8A-4147-A177-3AD203B41FA5}">
                      <a16:colId xmlns:a16="http://schemas.microsoft.com/office/drawing/2014/main" val="3143907215"/>
                    </a:ext>
                  </a:extLst>
                </a:gridCol>
              </a:tblGrid>
              <a:tr h="579844">
                <a:tc>
                  <a:txBody>
                    <a:bodyPr/>
                    <a:lstStyle/>
                    <a:p>
                      <a:pPr algn="l">
                        <a:lnSpc>
                          <a:spcPct val="100000"/>
                        </a:lnSpc>
                      </a:pPr>
                      <a:r>
                        <a:rPr lang="en-US" sz="1400" dirty="0">
                          <a:solidFill>
                            <a:schemeClr val="bg1"/>
                          </a:solidFill>
                          <a:latin typeface="Century Gothic" panose="020B0502020202020204" pitchFamily="34" charset="0"/>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algn="l">
                        <a:lnSpc>
                          <a:spcPct val="100000"/>
                        </a:lnSpc>
                      </a:pPr>
                      <a:r>
                        <a:rPr lang="en-US" sz="1400" dirty="0">
                          <a:solidFill>
                            <a:schemeClr val="bg1"/>
                          </a:solidFill>
                          <a:latin typeface="Century Gothic" panose="020B0502020202020204" pitchFamily="34" charset="0"/>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entury Gothic" panose="020B0502020202020204" pitchFamily="34" charset="0"/>
                        </a:rPr>
                        <a:t>Anticipated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extLst>
                  <a:ext uri="{0D108BD9-81ED-4DB2-BD59-A6C34878D82A}">
                    <a16:rowId xmlns:a16="http://schemas.microsoft.com/office/drawing/2014/main" val="350915962"/>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extLst>
                  <a:ext uri="{0D108BD9-81ED-4DB2-BD59-A6C34878D82A}">
                    <a16:rowId xmlns:a16="http://schemas.microsoft.com/office/drawing/2014/main" val="2965858687"/>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2069655794"/>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extLst>
                  <a:ext uri="{0D108BD9-81ED-4DB2-BD59-A6C34878D82A}">
                    <a16:rowId xmlns:a16="http://schemas.microsoft.com/office/drawing/2014/main" val="3340556820"/>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423811236"/>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alpha val="20000"/>
                      </a:srgbClr>
                    </a:solidFill>
                  </a:tcPr>
                </a:tc>
                <a:extLst>
                  <a:ext uri="{0D108BD9-81ED-4DB2-BD59-A6C34878D82A}">
                    <a16:rowId xmlns:a16="http://schemas.microsoft.com/office/drawing/2014/main" val="2887035565"/>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650391483"/>
                  </a:ext>
                </a:extLst>
              </a:tr>
              <a:tr h="57984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TOTAL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$XX,XXX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6DCA"/>
                    </a:solidFill>
                  </a:tcPr>
                </a:tc>
                <a:extLst>
                  <a:ext uri="{0D108BD9-81ED-4DB2-BD59-A6C34878D82A}">
                    <a16:rowId xmlns:a16="http://schemas.microsoft.com/office/drawing/2014/main" val="1048612774"/>
                  </a:ext>
                </a:extLst>
              </a:tr>
            </a:tbl>
          </a:graphicData>
        </a:graphic>
      </p:graphicFrame>
    </p:spTree>
    <p:extLst>
      <p:ext uri="{BB962C8B-B14F-4D97-AF65-F5344CB8AC3E}">
        <p14:creationId xmlns:p14="http://schemas.microsoft.com/office/powerpoint/2010/main" val="319433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11" name="Picture 10" descr="Documents on desk">
            <a:extLst>
              <a:ext uri="{FF2B5EF4-FFF2-40B4-BE49-F238E27FC236}">
                <a16:creationId xmlns:a16="http://schemas.microsoft.com/office/drawing/2014/main" id="{F5C5DFAF-AE52-4C22-2C10-008930510D7B}"/>
              </a:ext>
            </a:extLst>
          </p:cNvPr>
          <p:cNvPicPr>
            <a:picLocks noChangeAspect="1"/>
          </p:cNvPicPr>
          <p:nvPr/>
        </p:nvPicPr>
        <p:blipFill>
          <a:blip r:embed="rId3"/>
          <a:srcRect l="35889" t="1" r="32175" b="-6800"/>
          <a:stretch/>
        </p:blipFill>
        <p:spPr>
          <a:xfrm>
            <a:off x="9194794" y="0"/>
            <a:ext cx="2997206" cy="6687879"/>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project will commence on [Date].</a:t>
            </a:r>
          </a:p>
        </p:txBody>
      </p:sp>
      <p:sp>
        <p:nvSpPr>
          <p:cNvPr id="2" name="Rectangle 1">
            <a:extLst>
              <a:ext uri="{FF2B5EF4-FFF2-40B4-BE49-F238E27FC236}">
                <a16:creationId xmlns:a16="http://schemas.microsoft.com/office/drawing/2014/main" id="{7667A81F-F5A7-68DB-BB27-E51A6E865ED4}"/>
              </a:ext>
            </a:extLst>
          </p:cNvPr>
          <p:cNvSpPr/>
          <p:nvPr/>
        </p:nvSpPr>
        <p:spPr>
          <a:xfrm>
            <a:off x="0" y="6102626"/>
            <a:ext cx="12192000" cy="755374"/>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13211</TotalTime>
  <Words>306</Words>
  <Application>Microsoft Office PowerPoint</Application>
  <PresentationFormat>Widescreen</PresentationFormat>
  <Paragraphs>97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200</cp:revision>
  <dcterms:created xsi:type="dcterms:W3CDTF">2022-05-22T18:55:25Z</dcterms:created>
  <dcterms:modified xsi:type="dcterms:W3CDTF">2024-11-13T04:56:38Z</dcterms:modified>
</cp:coreProperties>
</file>