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EEA2"/>
    <a:srgbClr val="DEDB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A026FE-5B9D-45FB-AD63-5438D79FA0EC}" v="5" dt="2024-08-22T17:36:04.1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660"/>
  </p:normalViewPr>
  <p:slideViewPr>
    <p:cSldViewPr snapToGrid="0">
      <p:cViewPr varScale="1">
        <p:scale>
          <a:sx n="128" d="100"/>
          <a:sy n="128" d="100"/>
        </p:scale>
        <p:origin x="32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2BA026FE-5B9D-45FB-AD63-5438D79FA0EC}"/>
    <pc:docChg chg="undo custSel addSld modSld">
      <pc:chgData name="Bess Dunlevy" userId="dd4b9a8537dbe9d0" providerId="LiveId" clId="{2BA026FE-5B9D-45FB-AD63-5438D79FA0EC}" dt="2024-08-22T17:36:28.218" v="100" actId="14734"/>
      <pc:docMkLst>
        <pc:docMk/>
      </pc:docMkLst>
      <pc:sldChg chg="modSp mod">
        <pc:chgData name="Bess Dunlevy" userId="dd4b9a8537dbe9d0" providerId="LiveId" clId="{2BA026FE-5B9D-45FB-AD63-5438D79FA0EC}" dt="2024-08-22T17:34:33.038" v="6" actId="20577"/>
        <pc:sldMkLst>
          <pc:docMk/>
          <pc:sldMk cId="3292755162" sldId="256"/>
        </pc:sldMkLst>
        <pc:spChg chg="mod">
          <ac:chgData name="Bess Dunlevy" userId="dd4b9a8537dbe9d0" providerId="LiveId" clId="{2BA026FE-5B9D-45FB-AD63-5438D79FA0EC}" dt="2024-08-22T17:34:33.038" v="6" actId="20577"/>
          <ac:spMkLst>
            <pc:docMk/>
            <pc:sldMk cId="3292755162" sldId="256"/>
            <ac:spMk id="4" creationId="{D80FC046-C3B0-E330-281F-B33CC2621C15}"/>
          </ac:spMkLst>
        </pc:spChg>
      </pc:sldChg>
      <pc:sldChg chg="modSp mod">
        <pc:chgData name="Bess Dunlevy" userId="dd4b9a8537dbe9d0" providerId="LiveId" clId="{2BA026FE-5B9D-45FB-AD63-5438D79FA0EC}" dt="2024-08-22T17:34:39.750" v="7" actId="1076"/>
        <pc:sldMkLst>
          <pc:docMk/>
          <pc:sldMk cId="1645868578" sldId="261"/>
        </pc:sldMkLst>
        <pc:graphicFrameChg chg="mod">
          <ac:chgData name="Bess Dunlevy" userId="dd4b9a8537dbe9d0" providerId="LiveId" clId="{2BA026FE-5B9D-45FB-AD63-5438D79FA0EC}" dt="2024-08-22T17:34:39.750" v="7" actId="1076"/>
          <ac:graphicFrameMkLst>
            <pc:docMk/>
            <pc:sldMk cId="1645868578" sldId="261"/>
            <ac:graphicFrameMk id="3" creationId="{CF57C705-F6C3-2C88-1FE9-828F8548BBF8}"/>
          </ac:graphicFrameMkLst>
        </pc:graphicFrameChg>
      </pc:sldChg>
      <pc:sldChg chg="addSp delSp modSp new mod">
        <pc:chgData name="Bess Dunlevy" userId="dd4b9a8537dbe9d0" providerId="LiveId" clId="{2BA026FE-5B9D-45FB-AD63-5438D79FA0EC}" dt="2024-08-22T17:36:28.218" v="100" actId="14734"/>
        <pc:sldMkLst>
          <pc:docMk/>
          <pc:sldMk cId="1602417049" sldId="262"/>
        </pc:sldMkLst>
        <pc:spChg chg="add del">
          <ac:chgData name="Bess Dunlevy" userId="dd4b9a8537dbe9d0" providerId="LiveId" clId="{2BA026FE-5B9D-45FB-AD63-5438D79FA0EC}" dt="2024-08-22T17:35:15.405" v="11" actId="22"/>
          <ac:spMkLst>
            <pc:docMk/>
            <pc:sldMk cId="1602417049" sldId="262"/>
            <ac:spMk id="3" creationId="{E939CECD-9692-49B3-E330-2A9BDCF18003}"/>
          </ac:spMkLst>
        </pc:spChg>
        <pc:spChg chg="add mod">
          <ac:chgData name="Bess Dunlevy" userId="dd4b9a8537dbe9d0" providerId="LiveId" clId="{2BA026FE-5B9D-45FB-AD63-5438D79FA0EC}" dt="2024-08-22T17:35:20.384" v="13"/>
          <ac:spMkLst>
            <pc:docMk/>
            <pc:sldMk cId="1602417049" sldId="262"/>
            <ac:spMk id="5" creationId="{C1267218-9A79-963B-41D9-B6CAB704984B}"/>
          </ac:spMkLst>
        </pc:spChg>
        <pc:spChg chg="add mod">
          <ac:chgData name="Bess Dunlevy" userId="dd4b9a8537dbe9d0" providerId="LiveId" clId="{2BA026FE-5B9D-45FB-AD63-5438D79FA0EC}" dt="2024-08-22T17:35:20.384" v="13"/>
          <ac:spMkLst>
            <pc:docMk/>
            <pc:sldMk cId="1602417049" sldId="262"/>
            <ac:spMk id="6" creationId="{68F84E97-A3E6-8020-5222-673CBC1BA212}"/>
          </ac:spMkLst>
        </pc:spChg>
        <pc:spChg chg="add mod">
          <ac:chgData name="Bess Dunlevy" userId="dd4b9a8537dbe9d0" providerId="LiveId" clId="{2BA026FE-5B9D-45FB-AD63-5438D79FA0EC}" dt="2024-08-22T17:35:59.286" v="90" actId="20577"/>
          <ac:spMkLst>
            <pc:docMk/>
            <pc:sldMk cId="1602417049" sldId="262"/>
            <ac:spMk id="8" creationId="{BC8D7D17-7AF2-4D25-8DC9-3491D8178BBD}"/>
          </ac:spMkLst>
        </pc:spChg>
        <pc:graphicFrameChg chg="add mod">
          <ac:chgData name="Bess Dunlevy" userId="dd4b9a8537dbe9d0" providerId="LiveId" clId="{2BA026FE-5B9D-45FB-AD63-5438D79FA0EC}" dt="2024-08-22T17:35:17.922" v="12"/>
          <ac:graphicFrameMkLst>
            <pc:docMk/>
            <pc:sldMk cId="1602417049" sldId="262"/>
            <ac:graphicFrameMk id="4" creationId="{4EC4794A-FDB5-C1DC-CC69-248187CA8C8F}"/>
          </ac:graphicFrameMkLst>
        </pc:graphicFrameChg>
        <pc:graphicFrameChg chg="add mod modGraphic">
          <ac:chgData name="Bess Dunlevy" userId="dd4b9a8537dbe9d0" providerId="LiveId" clId="{2BA026FE-5B9D-45FB-AD63-5438D79FA0EC}" dt="2024-08-22T17:36:28.218" v="100" actId="14734"/>
          <ac:graphicFrameMkLst>
            <pc:docMk/>
            <pc:sldMk cId="1602417049" sldId="262"/>
            <ac:graphicFrameMk id="7" creationId="{0A690AD7-F606-E68E-5046-5908C064D892}"/>
          </ac:graphicFrameMkLst>
        </pc:graphicFrameChg>
        <pc:picChg chg="add mod">
          <ac:chgData name="Bess Dunlevy" userId="dd4b9a8537dbe9d0" providerId="LiveId" clId="{2BA026FE-5B9D-45FB-AD63-5438D79FA0EC}" dt="2024-08-22T17:36:06.763" v="92" actId="1076"/>
          <ac:picMkLst>
            <pc:docMk/>
            <pc:sldMk cId="1602417049" sldId="262"/>
            <ac:picMk id="9" creationId="{26D4701E-C051-9287-40FB-E69217B4C506}"/>
          </ac:picMkLst>
        </pc:picChg>
        <pc:picChg chg="add mod">
          <ac:chgData name="Bess Dunlevy" userId="dd4b9a8537dbe9d0" providerId="LiveId" clId="{2BA026FE-5B9D-45FB-AD63-5438D79FA0EC}" dt="2024-08-22T17:35:20.384" v="13"/>
          <ac:picMkLst>
            <pc:docMk/>
            <pc:sldMk cId="1602417049" sldId="262"/>
            <ac:picMk id="3073" creationId="{76BD34BE-784A-E77F-D7EC-D4CA0010523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C67F3-00F5-A61A-3989-749707BFD1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D7F74B-D3A6-8043-E407-234F57D9CE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509480-24C3-F91A-B922-010791F7A019}"/>
              </a:ext>
            </a:extLst>
          </p:cNvPr>
          <p:cNvSpPr>
            <a:spLocks noGrp="1"/>
          </p:cNvSpPr>
          <p:nvPr>
            <p:ph type="dt" sz="half" idx="10"/>
          </p:nvPr>
        </p:nvSpPr>
        <p:spPr/>
        <p:txBody>
          <a:bodyPr/>
          <a:lstStyle/>
          <a:p>
            <a:fld id="{20E9A9C6-8DAE-4D0C-A1FB-C1BD0C499832}" type="datetimeFigureOut">
              <a:rPr lang="en-US" smtClean="0"/>
              <a:t>9/5/24</a:t>
            </a:fld>
            <a:endParaRPr lang="en-US"/>
          </a:p>
        </p:txBody>
      </p:sp>
      <p:sp>
        <p:nvSpPr>
          <p:cNvPr id="5" name="Footer Placeholder 4">
            <a:extLst>
              <a:ext uri="{FF2B5EF4-FFF2-40B4-BE49-F238E27FC236}">
                <a16:creationId xmlns:a16="http://schemas.microsoft.com/office/drawing/2014/main" id="{16646D22-A773-FBFE-DDC9-6C962F5702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01C412-F075-D063-DAAF-FAD9F53B0974}"/>
              </a:ext>
            </a:extLst>
          </p:cNvPr>
          <p:cNvSpPr>
            <a:spLocks noGrp="1"/>
          </p:cNvSpPr>
          <p:nvPr>
            <p:ph type="sldNum" sz="quarter" idx="12"/>
          </p:nvPr>
        </p:nvSpPr>
        <p:spPr/>
        <p:txBody>
          <a:bodyPr/>
          <a:lstStyle/>
          <a:p>
            <a:fld id="{98042BC2-5025-43F1-BD50-98606B2F4781}" type="slidenum">
              <a:rPr lang="en-US" smtClean="0"/>
              <a:t>‹#›</a:t>
            </a:fld>
            <a:endParaRPr lang="en-US"/>
          </a:p>
        </p:txBody>
      </p:sp>
    </p:spTree>
    <p:extLst>
      <p:ext uri="{BB962C8B-B14F-4D97-AF65-F5344CB8AC3E}">
        <p14:creationId xmlns:p14="http://schemas.microsoft.com/office/powerpoint/2010/main" val="3015430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C768A-6DF8-CDFA-5E4F-F25B085AFF3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B87D6D-6558-3FBD-6099-E190FCD713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C1C81D-BE97-8978-2987-11F7ED4BEB32}"/>
              </a:ext>
            </a:extLst>
          </p:cNvPr>
          <p:cNvSpPr>
            <a:spLocks noGrp="1"/>
          </p:cNvSpPr>
          <p:nvPr>
            <p:ph type="dt" sz="half" idx="10"/>
          </p:nvPr>
        </p:nvSpPr>
        <p:spPr/>
        <p:txBody>
          <a:bodyPr/>
          <a:lstStyle/>
          <a:p>
            <a:fld id="{20E9A9C6-8DAE-4D0C-A1FB-C1BD0C499832}" type="datetimeFigureOut">
              <a:rPr lang="en-US" smtClean="0"/>
              <a:t>9/5/24</a:t>
            </a:fld>
            <a:endParaRPr lang="en-US"/>
          </a:p>
        </p:txBody>
      </p:sp>
      <p:sp>
        <p:nvSpPr>
          <p:cNvPr id="5" name="Footer Placeholder 4">
            <a:extLst>
              <a:ext uri="{FF2B5EF4-FFF2-40B4-BE49-F238E27FC236}">
                <a16:creationId xmlns:a16="http://schemas.microsoft.com/office/drawing/2014/main" id="{E3B07B9B-7868-CC9E-EFB5-75CB7A4216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37A549-F319-4C10-CF41-F1D737CA75AB}"/>
              </a:ext>
            </a:extLst>
          </p:cNvPr>
          <p:cNvSpPr>
            <a:spLocks noGrp="1"/>
          </p:cNvSpPr>
          <p:nvPr>
            <p:ph type="sldNum" sz="quarter" idx="12"/>
          </p:nvPr>
        </p:nvSpPr>
        <p:spPr/>
        <p:txBody>
          <a:bodyPr/>
          <a:lstStyle/>
          <a:p>
            <a:fld id="{98042BC2-5025-43F1-BD50-98606B2F4781}" type="slidenum">
              <a:rPr lang="en-US" smtClean="0"/>
              <a:t>‹#›</a:t>
            </a:fld>
            <a:endParaRPr lang="en-US"/>
          </a:p>
        </p:txBody>
      </p:sp>
    </p:spTree>
    <p:extLst>
      <p:ext uri="{BB962C8B-B14F-4D97-AF65-F5344CB8AC3E}">
        <p14:creationId xmlns:p14="http://schemas.microsoft.com/office/powerpoint/2010/main" val="3048664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532D95-0054-B38C-9679-0D77CD807D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B7D4C92-9969-6743-13C6-266FB7E41D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172DFF-64B4-D7E7-0FFA-CD2B069636EB}"/>
              </a:ext>
            </a:extLst>
          </p:cNvPr>
          <p:cNvSpPr>
            <a:spLocks noGrp="1"/>
          </p:cNvSpPr>
          <p:nvPr>
            <p:ph type="dt" sz="half" idx="10"/>
          </p:nvPr>
        </p:nvSpPr>
        <p:spPr/>
        <p:txBody>
          <a:bodyPr/>
          <a:lstStyle/>
          <a:p>
            <a:fld id="{20E9A9C6-8DAE-4D0C-A1FB-C1BD0C499832}" type="datetimeFigureOut">
              <a:rPr lang="en-US" smtClean="0"/>
              <a:t>9/5/24</a:t>
            </a:fld>
            <a:endParaRPr lang="en-US"/>
          </a:p>
        </p:txBody>
      </p:sp>
      <p:sp>
        <p:nvSpPr>
          <p:cNvPr id="5" name="Footer Placeholder 4">
            <a:extLst>
              <a:ext uri="{FF2B5EF4-FFF2-40B4-BE49-F238E27FC236}">
                <a16:creationId xmlns:a16="http://schemas.microsoft.com/office/drawing/2014/main" id="{FC20588D-1782-50C0-31BB-173B369A2D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199C9A-554A-7007-27EE-6C4EAD2F1C6F}"/>
              </a:ext>
            </a:extLst>
          </p:cNvPr>
          <p:cNvSpPr>
            <a:spLocks noGrp="1"/>
          </p:cNvSpPr>
          <p:nvPr>
            <p:ph type="sldNum" sz="quarter" idx="12"/>
          </p:nvPr>
        </p:nvSpPr>
        <p:spPr/>
        <p:txBody>
          <a:bodyPr/>
          <a:lstStyle/>
          <a:p>
            <a:fld id="{98042BC2-5025-43F1-BD50-98606B2F4781}" type="slidenum">
              <a:rPr lang="en-US" smtClean="0"/>
              <a:t>‹#›</a:t>
            </a:fld>
            <a:endParaRPr lang="en-US"/>
          </a:p>
        </p:txBody>
      </p:sp>
    </p:spTree>
    <p:extLst>
      <p:ext uri="{BB962C8B-B14F-4D97-AF65-F5344CB8AC3E}">
        <p14:creationId xmlns:p14="http://schemas.microsoft.com/office/powerpoint/2010/main" val="2659796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CF6AE-86AA-481F-84F8-A5D4A4F6AF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5A5F0E-27FE-FA70-7713-533CEADA0E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7B0831-2C12-2BD4-D9FE-0F0FA53A187F}"/>
              </a:ext>
            </a:extLst>
          </p:cNvPr>
          <p:cNvSpPr>
            <a:spLocks noGrp="1"/>
          </p:cNvSpPr>
          <p:nvPr>
            <p:ph type="dt" sz="half" idx="10"/>
          </p:nvPr>
        </p:nvSpPr>
        <p:spPr/>
        <p:txBody>
          <a:bodyPr/>
          <a:lstStyle/>
          <a:p>
            <a:fld id="{20E9A9C6-8DAE-4D0C-A1FB-C1BD0C499832}" type="datetimeFigureOut">
              <a:rPr lang="en-US" smtClean="0"/>
              <a:t>9/5/24</a:t>
            </a:fld>
            <a:endParaRPr lang="en-US"/>
          </a:p>
        </p:txBody>
      </p:sp>
      <p:sp>
        <p:nvSpPr>
          <p:cNvPr id="5" name="Footer Placeholder 4">
            <a:extLst>
              <a:ext uri="{FF2B5EF4-FFF2-40B4-BE49-F238E27FC236}">
                <a16:creationId xmlns:a16="http://schemas.microsoft.com/office/drawing/2014/main" id="{54CD4683-734E-9934-F3E0-EDAFEBDAB1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BE0C45-783D-56F5-69CF-B1714A709888}"/>
              </a:ext>
            </a:extLst>
          </p:cNvPr>
          <p:cNvSpPr>
            <a:spLocks noGrp="1"/>
          </p:cNvSpPr>
          <p:nvPr>
            <p:ph type="sldNum" sz="quarter" idx="12"/>
          </p:nvPr>
        </p:nvSpPr>
        <p:spPr/>
        <p:txBody>
          <a:bodyPr/>
          <a:lstStyle/>
          <a:p>
            <a:fld id="{98042BC2-5025-43F1-BD50-98606B2F4781}" type="slidenum">
              <a:rPr lang="en-US" smtClean="0"/>
              <a:t>‹#›</a:t>
            </a:fld>
            <a:endParaRPr lang="en-US"/>
          </a:p>
        </p:txBody>
      </p:sp>
    </p:spTree>
    <p:extLst>
      <p:ext uri="{BB962C8B-B14F-4D97-AF65-F5344CB8AC3E}">
        <p14:creationId xmlns:p14="http://schemas.microsoft.com/office/powerpoint/2010/main" val="2604973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ABF3E-03BE-7067-6DB0-C0B7746C50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D6AD752-F117-9CCE-95BC-577301DE372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797BD7-2BEA-9D78-0340-84233980074B}"/>
              </a:ext>
            </a:extLst>
          </p:cNvPr>
          <p:cNvSpPr>
            <a:spLocks noGrp="1"/>
          </p:cNvSpPr>
          <p:nvPr>
            <p:ph type="dt" sz="half" idx="10"/>
          </p:nvPr>
        </p:nvSpPr>
        <p:spPr/>
        <p:txBody>
          <a:bodyPr/>
          <a:lstStyle/>
          <a:p>
            <a:fld id="{20E9A9C6-8DAE-4D0C-A1FB-C1BD0C499832}" type="datetimeFigureOut">
              <a:rPr lang="en-US" smtClean="0"/>
              <a:t>9/5/24</a:t>
            </a:fld>
            <a:endParaRPr lang="en-US"/>
          </a:p>
        </p:txBody>
      </p:sp>
      <p:sp>
        <p:nvSpPr>
          <p:cNvPr id="5" name="Footer Placeholder 4">
            <a:extLst>
              <a:ext uri="{FF2B5EF4-FFF2-40B4-BE49-F238E27FC236}">
                <a16:creationId xmlns:a16="http://schemas.microsoft.com/office/drawing/2014/main" id="{0926FCC1-647A-1931-BAC8-F66E100FC7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8B689E-ADF3-D8E8-40CA-B6318AE16586}"/>
              </a:ext>
            </a:extLst>
          </p:cNvPr>
          <p:cNvSpPr>
            <a:spLocks noGrp="1"/>
          </p:cNvSpPr>
          <p:nvPr>
            <p:ph type="sldNum" sz="quarter" idx="12"/>
          </p:nvPr>
        </p:nvSpPr>
        <p:spPr/>
        <p:txBody>
          <a:bodyPr/>
          <a:lstStyle/>
          <a:p>
            <a:fld id="{98042BC2-5025-43F1-BD50-98606B2F4781}" type="slidenum">
              <a:rPr lang="en-US" smtClean="0"/>
              <a:t>‹#›</a:t>
            </a:fld>
            <a:endParaRPr lang="en-US"/>
          </a:p>
        </p:txBody>
      </p:sp>
    </p:spTree>
    <p:extLst>
      <p:ext uri="{BB962C8B-B14F-4D97-AF65-F5344CB8AC3E}">
        <p14:creationId xmlns:p14="http://schemas.microsoft.com/office/powerpoint/2010/main" val="4288228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12DD1-0647-42FF-F0EF-C9F15EEE59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F979BC-F045-C9CA-1308-764A6F169D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0ADA9A9-59F0-4ED6-57ED-6735C47B4C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A4F359-50B0-87CA-3921-4011D54A6E74}"/>
              </a:ext>
            </a:extLst>
          </p:cNvPr>
          <p:cNvSpPr>
            <a:spLocks noGrp="1"/>
          </p:cNvSpPr>
          <p:nvPr>
            <p:ph type="dt" sz="half" idx="10"/>
          </p:nvPr>
        </p:nvSpPr>
        <p:spPr/>
        <p:txBody>
          <a:bodyPr/>
          <a:lstStyle/>
          <a:p>
            <a:fld id="{20E9A9C6-8DAE-4D0C-A1FB-C1BD0C499832}" type="datetimeFigureOut">
              <a:rPr lang="en-US" smtClean="0"/>
              <a:t>9/5/24</a:t>
            </a:fld>
            <a:endParaRPr lang="en-US"/>
          </a:p>
        </p:txBody>
      </p:sp>
      <p:sp>
        <p:nvSpPr>
          <p:cNvPr id="6" name="Footer Placeholder 5">
            <a:extLst>
              <a:ext uri="{FF2B5EF4-FFF2-40B4-BE49-F238E27FC236}">
                <a16:creationId xmlns:a16="http://schemas.microsoft.com/office/drawing/2014/main" id="{331D89C2-0349-495C-2AC2-2BF23CA92A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53840C-453F-3111-1B0C-520B39ABE0CF}"/>
              </a:ext>
            </a:extLst>
          </p:cNvPr>
          <p:cNvSpPr>
            <a:spLocks noGrp="1"/>
          </p:cNvSpPr>
          <p:nvPr>
            <p:ph type="sldNum" sz="quarter" idx="12"/>
          </p:nvPr>
        </p:nvSpPr>
        <p:spPr/>
        <p:txBody>
          <a:bodyPr/>
          <a:lstStyle/>
          <a:p>
            <a:fld id="{98042BC2-5025-43F1-BD50-98606B2F4781}" type="slidenum">
              <a:rPr lang="en-US" smtClean="0"/>
              <a:t>‹#›</a:t>
            </a:fld>
            <a:endParaRPr lang="en-US"/>
          </a:p>
        </p:txBody>
      </p:sp>
    </p:spTree>
    <p:extLst>
      <p:ext uri="{BB962C8B-B14F-4D97-AF65-F5344CB8AC3E}">
        <p14:creationId xmlns:p14="http://schemas.microsoft.com/office/powerpoint/2010/main" val="2190342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00AEA-3919-693E-D57B-AF37C719299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D8420D-2027-9C7A-AF2A-3E08F3B6BA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074971-D461-A349-F92A-BF81D68A3E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50AC43E-E219-C256-BBAF-AD2F6A63B3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97274B-7FC4-4E89-4138-02E84770A1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AAC058-5501-E19A-17A3-72D821BB386C}"/>
              </a:ext>
            </a:extLst>
          </p:cNvPr>
          <p:cNvSpPr>
            <a:spLocks noGrp="1"/>
          </p:cNvSpPr>
          <p:nvPr>
            <p:ph type="dt" sz="half" idx="10"/>
          </p:nvPr>
        </p:nvSpPr>
        <p:spPr/>
        <p:txBody>
          <a:bodyPr/>
          <a:lstStyle/>
          <a:p>
            <a:fld id="{20E9A9C6-8DAE-4D0C-A1FB-C1BD0C499832}" type="datetimeFigureOut">
              <a:rPr lang="en-US" smtClean="0"/>
              <a:t>9/5/24</a:t>
            </a:fld>
            <a:endParaRPr lang="en-US"/>
          </a:p>
        </p:txBody>
      </p:sp>
      <p:sp>
        <p:nvSpPr>
          <p:cNvPr id="8" name="Footer Placeholder 7">
            <a:extLst>
              <a:ext uri="{FF2B5EF4-FFF2-40B4-BE49-F238E27FC236}">
                <a16:creationId xmlns:a16="http://schemas.microsoft.com/office/drawing/2014/main" id="{76F11C5E-A7CA-6911-89F2-3F15FD99AC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458F304-6D38-1E4C-61C2-2929FA7AB708}"/>
              </a:ext>
            </a:extLst>
          </p:cNvPr>
          <p:cNvSpPr>
            <a:spLocks noGrp="1"/>
          </p:cNvSpPr>
          <p:nvPr>
            <p:ph type="sldNum" sz="quarter" idx="12"/>
          </p:nvPr>
        </p:nvSpPr>
        <p:spPr/>
        <p:txBody>
          <a:bodyPr/>
          <a:lstStyle/>
          <a:p>
            <a:fld id="{98042BC2-5025-43F1-BD50-98606B2F4781}" type="slidenum">
              <a:rPr lang="en-US" smtClean="0"/>
              <a:t>‹#›</a:t>
            </a:fld>
            <a:endParaRPr lang="en-US"/>
          </a:p>
        </p:txBody>
      </p:sp>
    </p:spTree>
    <p:extLst>
      <p:ext uri="{BB962C8B-B14F-4D97-AF65-F5344CB8AC3E}">
        <p14:creationId xmlns:p14="http://schemas.microsoft.com/office/powerpoint/2010/main" val="640663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DF6BC-9AE5-6338-792D-FA21CFE957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76065C-1016-D78E-D8C4-E1068F5DB7C5}"/>
              </a:ext>
            </a:extLst>
          </p:cNvPr>
          <p:cNvSpPr>
            <a:spLocks noGrp="1"/>
          </p:cNvSpPr>
          <p:nvPr>
            <p:ph type="dt" sz="half" idx="10"/>
          </p:nvPr>
        </p:nvSpPr>
        <p:spPr/>
        <p:txBody>
          <a:bodyPr/>
          <a:lstStyle/>
          <a:p>
            <a:fld id="{20E9A9C6-8DAE-4D0C-A1FB-C1BD0C499832}" type="datetimeFigureOut">
              <a:rPr lang="en-US" smtClean="0"/>
              <a:t>9/5/24</a:t>
            </a:fld>
            <a:endParaRPr lang="en-US"/>
          </a:p>
        </p:txBody>
      </p:sp>
      <p:sp>
        <p:nvSpPr>
          <p:cNvPr id="4" name="Footer Placeholder 3">
            <a:extLst>
              <a:ext uri="{FF2B5EF4-FFF2-40B4-BE49-F238E27FC236}">
                <a16:creationId xmlns:a16="http://schemas.microsoft.com/office/drawing/2014/main" id="{B1F2EB4A-2216-80A5-EC25-4FFDB9C3F3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40B8DB-9520-AE80-1FA7-88676D8FD90B}"/>
              </a:ext>
            </a:extLst>
          </p:cNvPr>
          <p:cNvSpPr>
            <a:spLocks noGrp="1"/>
          </p:cNvSpPr>
          <p:nvPr>
            <p:ph type="sldNum" sz="quarter" idx="12"/>
          </p:nvPr>
        </p:nvSpPr>
        <p:spPr/>
        <p:txBody>
          <a:bodyPr/>
          <a:lstStyle/>
          <a:p>
            <a:fld id="{98042BC2-5025-43F1-BD50-98606B2F4781}" type="slidenum">
              <a:rPr lang="en-US" smtClean="0"/>
              <a:t>‹#›</a:t>
            </a:fld>
            <a:endParaRPr lang="en-US"/>
          </a:p>
        </p:txBody>
      </p:sp>
    </p:spTree>
    <p:extLst>
      <p:ext uri="{BB962C8B-B14F-4D97-AF65-F5344CB8AC3E}">
        <p14:creationId xmlns:p14="http://schemas.microsoft.com/office/powerpoint/2010/main" val="2408294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F8DB74-BE3F-5CE9-AF5B-036B902B8FF7}"/>
              </a:ext>
            </a:extLst>
          </p:cNvPr>
          <p:cNvSpPr>
            <a:spLocks noGrp="1"/>
          </p:cNvSpPr>
          <p:nvPr>
            <p:ph type="dt" sz="half" idx="10"/>
          </p:nvPr>
        </p:nvSpPr>
        <p:spPr/>
        <p:txBody>
          <a:bodyPr/>
          <a:lstStyle/>
          <a:p>
            <a:fld id="{20E9A9C6-8DAE-4D0C-A1FB-C1BD0C499832}" type="datetimeFigureOut">
              <a:rPr lang="en-US" smtClean="0"/>
              <a:t>9/5/24</a:t>
            </a:fld>
            <a:endParaRPr lang="en-US"/>
          </a:p>
        </p:txBody>
      </p:sp>
      <p:sp>
        <p:nvSpPr>
          <p:cNvPr id="3" name="Footer Placeholder 2">
            <a:extLst>
              <a:ext uri="{FF2B5EF4-FFF2-40B4-BE49-F238E27FC236}">
                <a16:creationId xmlns:a16="http://schemas.microsoft.com/office/drawing/2014/main" id="{57E30BB0-A0C6-E223-2162-606894F6ECE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0E1D72-D5F1-B0F4-FC39-B7755AF4A486}"/>
              </a:ext>
            </a:extLst>
          </p:cNvPr>
          <p:cNvSpPr>
            <a:spLocks noGrp="1"/>
          </p:cNvSpPr>
          <p:nvPr>
            <p:ph type="sldNum" sz="quarter" idx="12"/>
          </p:nvPr>
        </p:nvSpPr>
        <p:spPr/>
        <p:txBody>
          <a:bodyPr/>
          <a:lstStyle/>
          <a:p>
            <a:fld id="{98042BC2-5025-43F1-BD50-98606B2F4781}" type="slidenum">
              <a:rPr lang="en-US" smtClean="0"/>
              <a:t>‹#›</a:t>
            </a:fld>
            <a:endParaRPr lang="en-US"/>
          </a:p>
        </p:txBody>
      </p:sp>
    </p:spTree>
    <p:extLst>
      <p:ext uri="{BB962C8B-B14F-4D97-AF65-F5344CB8AC3E}">
        <p14:creationId xmlns:p14="http://schemas.microsoft.com/office/powerpoint/2010/main" val="517776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C9923-C28C-72A1-4695-745380C2DD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504A31-8925-790C-A5F2-C9A26FC43D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8C937B-934F-71D9-E187-D17AB7E74A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330A23-1215-2638-D8EE-354625BEC5D0}"/>
              </a:ext>
            </a:extLst>
          </p:cNvPr>
          <p:cNvSpPr>
            <a:spLocks noGrp="1"/>
          </p:cNvSpPr>
          <p:nvPr>
            <p:ph type="dt" sz="half" idx="10"/>
          </p:nvPr>
        </p:nvSpPr>
        <p:spPr/>
        <p:txBody>
          <a:bodyPr/>
          <a:lstStyle/>
          <a:p>
            <a:fld id="{20E9A9C6-8DAE-4D0C-A1FB-C1BD0C499832}" type="datetimeFigureOut">
              <a:rPr lang="en-US" smtClean="0"/>
              <a:t>9/5/24</a:t>
            </a:fld>
            <a:endParaRPr lang="en-US"/>
          </a:p>
        </p:txBody>
      </p:sp>
      <p:sp>
        <p:nvSpPr>
          <p:cNvPr id="6" name="Footer Placeholder 5">
            <a:extLst>
              <a:ext uri="{FF2B5EF4-FFF2-40B4-BE49-F238E27FC236}">
                <a16:creationId xmlns:a16="http://schemas.microsoft.com/office/drawing/2014/main" id="{8742F9D8-8830-3887-EC23-2ED5493CA4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E8BA91-CF15-31C6-C07F-BB4E3EE817A5}"/>
              </a:ext>
            </a:extLst>
          </p:cNvPr>
          <p:cNvSpPr>
            <a:spLocks noGrp="1"/>
          </p:cNvSpPr>
          <p:nvPr>
            <p:ph type="sldNum" sz="quarter" idx="12"/>
          </p:nvPr>
        </p:nvSpPr>
        <p:spPr/>
        <p:txBody>
          <a:bodyPr/>
          <a:lstStyle/>
          <a:p>
            <a:fld id="{98042BC2-5025-43F1-BD50-98606B2F4781}" type="slidenum">
              <a:rPr lang="en-US" smtClean="0"/>
              <a:t>‹#›</a:t>
            </a:fld>
            <a:endParaRPr lang="en-US"/>
          </a:p>
        </p:txBody>
      </p:sp>
    </p:spTree>
    <p:extLst>
      <p:ext uri="{BB962C8B-B14F-4D97-AF65-F5344CB8AC3E}">
        <p14:creationId xmlns:p14="http://schemas.microsoft.com/office/powerpoint/2010/main" val="130418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2B78B-EB8D-2ACD-CD63-13F92FC4E4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357483-B014-44E9-23E2-3AE15F2E8A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76393A-0C7C-D1C3-B86E-1AC9FAB9C4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01CBF7-C308-1335-D7D9-807F1993F944}"/>
              </a:ext>
            </a:extLst>
          </p:cNvPr>
          <p:cNvSpPr>
            <a:spLocks noGrp="1"/>
          </p:cNvSpPr>
          <p:nvPr>
            <p:ph type="dt" sz="half" idx="10"/>
          </p:nvPr>
        </p:nvSpPr>
        <p:spPr/>
        <p:txBody>
          <a:bodyPr/>
          <a:lstStyle/>
          <a:p>
            <a:fld id="{20E9A9C6-8DAE-4D0C-A1FB-C1BD0C499832}" type="datetimeFigureOut">
              <a:rPr lang="en-US" smtClean="0"/>
              <a:t>9/5/24</a:t>
            </a:fld>
            <a:endParaRPr lang="en-US"/>
          </a:p>
        </p:txBody>
      </p:sp>
      <p:sp>
        <p:nvSpPr>
          <p:cNvPr id="6" name="Footer Placeholder 5">
            <a:extLst>
              <a:ext uri="{FF2B5EF4-FFF2-40B4-BE49-F238E27FC236}">
                <a16:creationId xmlns:a16="http://schemas.microsoft.com/office/drawing/2014/main" id="{C903EB01-77A8-ECA6-CAAA-E823C2F82C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D2A31C-AE18-B81E-89D8-8E17598CB2FF}"/>
              </a:ext>
            </a:extLst>
          </p:cNvPr>
          <p:cNvSpPr>
            <a:spLocks noGrp="1"/>
          </p:cNvSpPr>
          <p:nvPr>
            <p:ph type="sldNum" sz="quarter" idx="12"/>
          </p:nvPr>
        </p:nvSpPr>
        <p:spPr/>
        <p:txBody>
          <a:bodyPr/>
          <a:lstStyle/>
          <a:p>
            <a:fld id="{98042BC2-5025-43F1-BD50-98606B2F4781}" type="slidenum">
              <a:rPr lang="en-US" smtClean="0"/>
              <a:t>‹#›</a:t>
            </a:fld>
            <a:endParaRPr lang="en-US"/>
          </a:p>
        </p:txBody>
      </p:sp>
    </p:spTree>
    <p:extLst>
      <p:ext uri="{BB962C8B-B14F-4D97-AF65-F5344CB8AC3E}">
        <p14:creationId xmlns:p14="http://schemas.microsoft.com/office/powerpoint/2010/main" val="3276723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C2AC39-D0E3-438B-35C2-B684483240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9ED35F4-049A-2BD4-AD76-284A924E3B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FA6CB-7AD5-0EA7-821C-2FA1B4B4A0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0E9A9C6-8DAE-4D0C-A1FB-C1BD0C499832}" type="datetimeFigureOut">
              <a:rPr lang="en-US" smtClean="0"/>
              <a:t>9/5/24</a:t>
            </a:fld>
            <a:endParaRPr lang="en-US"/>
          </a:p>
        </p:txBody>
      </p:sp>
      <p:sp>
        <p:nvSpPr>
          <p:cNvPr id="5" name="Footer Placeholder 4">
            <a:extLst>
              <a:ext uri="{FF2B5EF4-FFF2-40B4-BE49-F238E27FC236}">
                <a16:creationId xmlns:a16="http://schemas.microsoft.com/office/drawing/2014/main" id="{A3503C72-DC1C-035C-1267-201865D574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E9D5EA7-9E1C-3212-BC6F-C5884EE113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8042BC2-5025-43F1-BD50-98606B2F4781}" type="slidenum">
              <a:rPr lang="en-US" smtClean="0"/>
              <a:t>‹#›</a:t>
            </a:fld>
            <a:endParaRPr lang="en-US"/>
          </a:p>
        </p:txBody>
      </p:sp>
    </p:spTree>
    <p:extLst>
      <p:ext uri="{BB962C8B-B14F-4D97-AF65-F5344CB8AC3E}">
        <p14:creationId xmlns:p14="http://schemas.microsoft.com/office/powerpoint/2010/main" val="703916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170&amp;utm_source=template-powerpoint&amp;utm_medium=content&amp;utm_campaign=Basic+A3+Problem-Solving+Slide-powerpoint-12170&amp;lpa=Basic+A3+Problem-Solving+Slide+powerpoint+12170"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C5D9A28-948B-7C32-7E85-6EDB0A02D19F}"/>
              </a:ext>
            </a:extLst>
          </p:cNvPr>
          <p:cNvSpPr/>
          <p:nvPr/>
        </p:nvSpPr>
        <p:spPr>
          <a:xfrm>
            <a:off x="0" y="0"/>
            <a:ext cx="12192000" cy="6858000"/>
          </a:xfrm>
          <a:prstGeom prst="rect">
            <a:avLst/>
          </a:prstGeom>
          <a:solidFill>
            <a:srgbClr val="F0EEA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D80FC046-C3B0-E330-281F-B33CC2621C15}"/>
              </a:ext>
            </a:extLst>
          </p:cNvPr>
          <p:cNvSpPr txBox="1"/>
          <p:nvPr/>
        </p:nvSpPr>
        <p:spPr>
          <a:xfrm>
            <a:off x="310551" y="319177"/>
            <a:ext cx="7108166"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Basic A3 Problem-Solving </a:t>
            </a:r>
            <a:br>
              <a:rPr lang="en-US" sz="2800" b="1" dirty="0">
                <a:solidFill>
                  <a:schemeClr val="tx1">
                    <a:lumMod val="65000"/>
                    <a:lumOff val="35000"/>
                  </a:schemeClr>
                </a:solidFill>
                <a:latin typeface="Century Gothic" panose="020B0502020202020204" pitchFamily="34" charset="0"/>
              </a:rPr>
            </a:br>
            <a:r>
              <a:rPr lang="en-US" sz="2800" b="1" dirty="0">
                <a:solidFill>
                  <a:schemeClr val="tx1">
                    <a:lumMod val="65000"/>
                    <a:lumOff val="35000"/>
                  </a:schemeClr>
                </a:solidFill>
                <a:latin typeface="Century Gothic" panose="020B0502020202020204" pitchFamily="34" charset="0"/>
              </a:rPr>
              <a:t>Slide Template</a:t>
            </a:r>
          </a:p>
        </p:txBody>
      </p:sp>
      <p:pic>
        <p:nvPicPr>
          <p:cNvPr id="5" name="Picture 4" descr="A blue and white sign&#10;&#10;Description automatically generated">
            <a:hlinkClick r:id="rId2"/>
            <a:extLst>
              <a:ext uri="{FF2B5EF4-FFF2-40B4-BE49-F238E27FC236}">
                <a16:creationId xmlns:a16="http://schemas.microsoft.com/office/drawing/2014/main" id="{71754363-316F-4CFB-A83A-B38DF8317B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72234" y="375515"/>
            <a:ext cx="3435675" cy="682541"/>
          </a:xfrm>
          <a:prstGeom prst="rect">
            <a:avLst/>
          </a:prstGeom>
        </p:spPr>
      </p:pic>
      <p:pic>
        <p:nvPicPr>
          <p:cNvPr id="7" name="Picture 6" descr="A screenshot of a problem solving template&#10;&#10;Description automatically generated">
            <a:extLst>
              <a:ext uri="{FF2B5EF4-FFF2-40B4-BE49-F238E27FC236}">
                <a16:creationId xmlns:a16="http://schemas.microsoft.com/office/drawing/2014/main" id="{5D6C267A-C8A6-15E3-CB88-AB63F3A78137}"/>
              </a:ext>
            </a:extLst>
          </p:cNvPr>
          <p:cNvPicPr>
            <a:picLocks noChangeAspect="1"/>
          </p:cNvPicPr>
          <p:nvPr/>
        </p:nvPicPr>
        <p:blipFill rotWithShape="1">
          <a:blip r:embed="rId4">
            <a:extLst>
              <a:ext uri="{28A0092B-C50C-407E-A947-70E740481C1C}">
                <a14:useLocalDpi xmlns:a14="http://schemas.microsoft.com/office/drawing/2010/main" val="0"/>
              </a:ext>
            </a:extLst>
          </a:blip>
          <a:srcRect t="8051"/>
          <a:stretch/>
        </p:blipFill>
        <p:spPr>
          <a:xfrm>
            <a:off x="310551" y="1952387"/>
            <a:ext cx="4691184" cy="3427678"/>
          </a:xfrm>
          <a:prstGeom prst="rect">
            <a:avLst/>
          </a:prstGeom>
          <a:ln w="38100">
            <a:solidFill>
              <a:schemeClr val="bg1"/>
            </a:solidFill>
          </a:ln>
          <a:effectLst>
            <a:reflection blurRad="6350" stA="50000" endA="300" endPos="55000" dir="5400000" sy="-100000" algn="bl" rotWithShape="0"/>
          </a:effectLst>
        </p:spPr>
      </p:pic>
      <p:graphicFrame>
        <p:nvGraphicFramePr>
          <p:cNvPr id="10" name="Table 9">
            <a:extLst>
              <a:ext uri="{FF2B5EF4-FFF2-40B4-BE49-F238E27FC236}">
                <a16:creationId xmlns:a16="http://schemas.microsoft.com/office/drawing/2014/main" id="{057929C2-57EC-5B2A-2323-D1CFE370F28B}"/>
              </a:ext>
            </a:extLst>
          </p:cNvPr>
          <p:cNvGraphicFramePr>
            <a:graphicFrameLocks noGrp="1"/>
          </p:cNvGraphicFramePr>
          <p:nvPr>
            <p:extLst>
              <p:ext uri="{D42A27DB-BD31-4B8C-83A1-F6EECF244321}">
                <p14:modId xmlns:p14="http://schemas.microsoft.com/office/powerpoint/2010/main" val="3399480637"/>
              </p:ext>
            </p:extLst>
          </p:nvPr>
        </p:nvGraphicFramePr>
        <p:xfrm>
          <a:off x="5262113" y="1952388"/>
          <a:ext cx="6545796" cy="2309061"/>
        </p:xfrm>
        <a:graphic>
          <a:graphicData uri="http://schemas.openxmlformats.org/drawingml/2006/table">
            <a:tbl>
              <a:tblPr firstRow="1" firstCol="1" bandRow="1"/>
              <a:tblGrid>
                <a:gridCol w="1742536">
                  <a:extLst>
                    <a:ext uri="{9D8B030D-6E8A-4147-A177-3AD203B41FA5}">
                      <a16:colId xmlns:a16="http://schemas.microsoft.com/office/drawing/2014/main" val="46512938"/>
                    </a:ext>
                  </a:extLst>
                </a:gridCol>
                <a:gridCol w="4803260">
                  <a:extLst>
                    <a:ext uri="{9D8B030D-6E8A-4147-A177-3AD203B41FA5}">
                      <a16:colId xmlns:a16="http://schemas.microsoft.com/office/drawing/2014/main" val="3766193378"/>
                    </a:ext>
                  </a:extLst>
                </a:gridCol>
              </a:tblGrid>
              <a:tr h="769687">
                <a:tc>
                  <a:txBody>
                    <a:bodyPr/>
                    <a:lstStyle/>
                    <a:p>
                      <a:pPr marL="0" marR="0" algn="r">
                        <a:lnSpc>
                          <a:spcPct val="107000"/>
                        </a:lnSpc>
                        <a:spcBef>
                          <a:spcPts val="0"/>
                        </a:spcBef>
                        <a:spcAft>
                          <a:spcPts val="0"/>
                        </a:spcAft>
                      </a:pPr>
                      <a:r>
                        <a:rPr lang="en-US" sz="14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Title</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4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Title</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56253943"/>
                  </a:ext>
                </a:extLst>
              </a:tr>
              <a:tr h="769687">
                <a:tc>
                  <a:txBody>
                    <a:bodyPr/>
                    <a:lstStyle/>
                    <a:p>
                      <a:pPr marL="0" marR="0" algn="r">
                        <a:lnSpc>
                          <a:spcPct val="107000"/>
                        </a:lnSpc>
                        <a:spcBef>
                          <a:spcPts val="0"/>
                        </a:spcBef>
                        <a:spcAft>
                          <a:spcPts val="0"/>
                        </a:spcAft>
                      </a:pPr>
                      <a:r>
                        <a:rPr lang="en-US" sz="14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Team Leader</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4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Name</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529448209"/>
                  </a:ext>
                </a:extLst>
              </a:tr>
              <a:tr h="769687">
                <a:tc>
                  <a:txBody>
                    <a:bodyPr/>
                    <a:lstStyle/>
                    <a:p>
                      <a:pPr marL="0" marR="0" algn="r">
                        <a:lnSpc>
                          <a:spcPct val="107000"/>
                        </a:lnSpc>
                        <a:spcBef>
                          <a:spcPts val="0"/>
                        </a:spcBef>
                        <a:spcAft>
                          <a:spcPts val="0"/>
                        </a:spcAft>
                      </a:pPr>
                      <a:r>
                        <a:rPr lang="en-US" sz="14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Date</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4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25296785"/>
                  </a:ext>
                </a:extLst>
              </a:tr>
            </a:tbl>
          </a:graphicData>
        </a:graphic>
      </p:graphicFrame>
    </p:spTree>
    <p:extLst>
      <p:ext uri="{BB962C8B-B14F-4D97-AF65-F5344CB8AC3E}">
        <p14:creationId xmlns:p14="http://schemas.microsoft.com/office/powerpoint/2010/main" val="3292755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B087699-C70F-537F-12C1-9325CCFD2B48}"/>
              </a:ext>
            </a:extLst>
          </p:cNvPr>
          <p:cNvGraphicFramePr>
            <a:graphicFrameLocks noGrp="1"/>
          </p:cNvGraphicFramePr>
          <p:nvPr>
            <p:extLst>
              <p:ext uri="{D42A27DB-BD31-4B8C-83A1-F6EECF244321}">
                <p14:modId xmlns:p14="http://schemas.microsoft.com/office/powerpoint/2010/main" val="3569672820"/>
              </p:ext>
            </p:extLst>
          </p:nvPr>
        </p:nvGraphicFramePr>
        <p:xfrm>
          <a:off x="126520" y="189782"/>
          <a:ext cx="11938959" cy="6601665"/>
        </p:xfrm>
        <a:graphic>
          <a:graphicData uri="http://schemas.openxmlformats.org/drawingml/2006/table">
            <a:tbl>
              <a:tblPr firstRow="1" firstCol="1" bandRow="1"/>
              <a:tblGrid>
                <a:gridCol w="11938959">
                  <a:extLst>
                    <a:ext uri="{9D8B030D-6E8A-4147-A177-3AD203B41FA5}">
                      <a16:colId xmlns:a16="http://schemas.microsoft.com/office/drawing/2014/main" val="34447631"/>
                    </a:ext>
                  </a:extLst>
                </a:gridCol>
              </a:tblGrid>
              <a:tr h="275200">
                <a:tc>
                  <a:txBody>
                    <a:bodyPr/>
                    <a:lstStyle/>
                    <a:p>
                      <a:pPr marL="0" marR="0">
                        <a:lnSpc>
                          <a:spcPct val="107000"/>
                        </a:lnSpc>
                        <a:spcBef>
                          <a:spcPts val="0"/>
                        </a:spcBef>
                        <a:spcAft>
                          <a:spcPts val="0"/>
                        </a:spcAft>
                      </a:pPr>
                      <a:r>
                        <a:rPr lang="en-US" sz="18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&gt;&gt;</a:t>
                      </a:r>
                      <a:r>
                        <a:rPr lang="en-US" sz="18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PROBLEM STATEMENT</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1D430"/>
                    </a:solidFill>
                  </a:tcPr>
                </a:tc>
                <a:extLst>
                  <a:ext uri="{0D108BD9-81ED-4DB2-BD59-A6C34878D82A}">
                    <a16:rowId xmlns:a16="http://schemas.microsoft.com/office/drawing/2014/main" val="583735867"/>
                  </a:ext>
                </a:extLst>
              </a:tr>
              <a:tr h="662615">
                <a:tc>
                  <a:txBody>
                    <a:bodyPr/>
                    <a:lstStyle/>
                    <a:p>
                      <a:pPr marL="0" marR="0">
                        <a:lnSpc>
                          <a:spcPct val="107000"/>
                        </a:lnSpc>
                        <a:spcBef>
                          <a:spcPts val="0"/>
                        </a:spcBef>
                        <a:spcAft>
                          <a:spcPts val="0"/>
                        </a:spcAft>
                      </a:pP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82153653"/>
                  </a:ext>
                </a:extLst>
              </a:tr>
              <a:tr h="275200">
                <a:tc>
                  <a:txBody>
                    <a:bodyPr/>
                    <a:lstStyle/>
                    <a:p>
                      <a:pPr marL="0" marR="0">
                        <a:lnSpc>
                          <a:spcPct val="107000"/>
                        </a:lnSpc>
                        <a:spcBef>
                          <a:spcPts val="0"/>
                        </a:spcBef>
                        <a:spcAft>
                          <a:spcPts val="0"/>
                        </a:spcAft>
                      </a:pPr>
                      <a:r>
                        <a:rPr lang="en-US" sz="18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&gt;&gt;</a:t>
                      </a:r>
                      <a:r>
                        <a:rPr lang="en-US" sz="18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CURRENT STATE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CCE377"/>
                    </a:solidFill>
                  </a:tcPr>
                </a:tc>
                <a:extLst>
                  <a:ext uri="{0D108BD9-81ED-4DB2-BD59-A6C34878D82A}">
                    <a16:rowId xmlns:a16="http://schemas.microsoft.com/office/drawing/2014/main" val="2851571243"/>
                  </a:ext>
                </a:extLst>
              </a:tr>
              <a:tr h="662615">
                <a:tc>
                  <a:txBody>
                    <a:bodyPr/>
                    <a:lstStyle/>
                    <a:p>
                      <a:pPr marL="0" marR="0">
                        <a:lnSpc>
                          <a:spcPct val="107000"/>
                        </a:lnSpc>
                        <a:spcBef>
                          <a:spcPts val="0"/>
                        </a:spcBef>
                        <a:spcAft>
                          <a:spcPts val="0"/>
                        </a:spcAft>
                      </a:pP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551786338"/>
                  </a:ext>
                </a:extLst>
              </a:tr>
              <a:tr h="275200">
                <a:tc>
                  <a:txBody>
                    <a:bodyPr/>
                    <a:lstStyle/>
                    <a:p>
                      <a:pPr marL="0" marR="0">
                        <a:lnSpc>
                          <a:spcPct val="107000"/>
                        </a:lnSpc>
                        <a:spcBef>
                          <a:spcPts val="0"/>
                        </a:spcBef>
                        <a:spcAft>
                          <a:spcPts val="0"/>
                        </a:spcAft>
                      </a:pPr>
                      <a:r>
                        <a:rPr lang="en-US" sz="18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&gt;&gt;</a:t>
                      </a:r>
                      <a:r>
                        <a:rPr lang="en-US" sz="18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TARGET STATE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9EA9A"/>
                    </a:solidFill>
                  </a:tcPr>
                </a:tc>
                <a:extLst>
                  <a:ext uri="{0D108BD9-81ED-4DB2-BD59-A6C34878D82A}">
                    <a16:rowId xmlns:a16="http://schemas.microsoft.com/office/drawing/2014/main" val="861915843"/>
                  </a:ext>
                </a:extLst>
              </a:tr>
              <a:tr h="662615">
                <a:tc>
                  <a:txBody>
                    <a:bodyPr/>
                    <a:lstStyle/>
                    <a:p>
                      <a:pPr marL="0" marR="0">
                        <a:lnSpc>
                          <a:spcPct val="107000"/>
                        </a:lnSpc>
                        <a:spcBef>
                          <a:spcPts val="0"/>
                        </a:spcBef>
                        <a:spcAft>
                          <a:spcPts val="0"/>
                        </a:spcAft>
                      </a:pP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914845225"/>
                  </a:ext>
                </a:extLst>
              </a:tr>
              <a:tr h="275200">
                <a:tc>
                  <a:txBody>
                    <a:bodyPr/>
                    <a:lstStyle/>
                    <a:p>
                      <a:pPr marL="0" marR="0">
                        <a:lnSpc>
                          <a:spcPct val="107000"/>
                        </a:lnSpc>
                        <a:spcBef>
                          <a:spcPts val="0"/>
                        </a:spcBef>
                        <a:spcAft>
                          <a:spcPts val="0"/>
                        </a:spcAft>
                      </a:pPr>
                      <a:r>
                        <a:rPr lang="en-US" sz="18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&gt;&gt;</a:t>
                      </a:r>
                      <a:r>
                        <a:rPr lang="en-US" sz="18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ROOT CAUSE ANALYSIS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6F1BD"/>
                    </a:solidFill>
                  </a:tcPr>
                </a:tc>
                <a:extLst>
                  <a:ext uri="{0D108BD9-81ED-4DB2-BD59-A6C34878D82A}">
                    <a16:rowId xmlns:a16="http://schemas.microsoft.com/office/drawing/2014/main" val="1558056994"/>
                  </a:ext>
                </a:extLst>
              </a:tr>
              <a:tr h="662615">
                <a:tc>
                  <a:txBody>
                    <a:bodyPr/>
                    <a:lstStyle/>
                    <a:p>
                      <a:pPr marL="0" marR="0">
                        <a:lnSpc>
                          <a:spcPct val="107000"/>
                        </a:lnSpc>
                        <a:spcBef>
                          <a:spcPts val="0"/>
                        </a:spcBef>
                        <a:spcAft>
                          <a:spcPts val="0"/>
                        </a:spcAft>
                      </a:pPr>
                      <a:r>
                        <a:rPr lang="en-US" sz="12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756601250"/>
                  </a:ext>
                </a:extLst>
              </a:tr>
              <a:tr h="275200">
                <a:tc>
                  <a:txBody>
                    <a:bodyPr/>
                    <a:lstStyle/>
                    <a:p>
                      <a:pPr marL="0" marR="0">
                        <a:lnSpc>
                          <a:spcPct val="107000"/>
                        </a:lnSpc>
                        <a:spcBef>
                          <a:spcPts val="0"/>
                        </a:spcBef>
                        <a:spcAft>
                          <a:spcPts val="0"/>
                        </a:spcAft>
                      </a:pPr>
                      <a:r>
                        <a:rPr lang="en-US" sz="18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&gt;&gt;</a:t>
                      </a:r>
                      <a:r>
                        <a:rPr lang="en-US" sz="18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COUNTERMEASURES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EF6D2"/>
                    </a:solidFill>
                  </a:tcPr>
                </a:tc>
                <a:extLst>
                  <a:ext uri="{0D108BD9-81ED-4DB2-BD59-A6C34878D82A}">
                    <a16:rowId xmlns:a16="http://schemas.microsoft.com/office/drawing/2014/main" val="3070578578"/>
                  </a:ext>
                </a:extLst>
              </a:tr>
              <a:tr h="662615">
                <a:tc>
                  <a:txBody>
                    <a:bodyPr/>
                    <a:lstStyle/>
                    <a:p>
                      <a:pPr marL="0" marR="0">
                        <a:lnSpc>
                          <a:spcPct val="107000"/>
                        </a:lnSpc>
                        <a:spcBef>
                          <a:spcPts val="0"/>
                        </a:spcBef>
                        <a:spcAft>
                          <a:spcPts val="0"/>
                        </a:spcAft>
                      </a:pP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03932204"/>
                  </a:ext>
                </a:extLst>
              </a:tr>
              <a:tr h="275200">
                <a:tc>
                  <a:txBody>
                    <a:bodyPr/>
                    <a:lstStyle/>
                    <a:p>
                      <a:pPr marL="0" marR="0">
                        <a:lnSpc>
                          <a:spcPct val="107000"/>
                        </a:lnSpc>
                        <a:spcBef>
                          <a:spcPts val="0"/>
                        </a:spcBef>
                        <a:spcAft>
                          <a:spcPts val="0"/>
                        </a:spcAft>
                      </a:pPr>
                      <a:r>
                        <a:rPr lang="en-US" sz="18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&gt;&gt;</a:t>
                      </a:r>
                      <a:r>
                        <a:rPr lang="en-US" sz="18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RESULTS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EF6D2"/>
                    </a:solidFill>
                  </a:tcPr>
                </a:tc>
                <a:extLst>
                  <a:ext uri="{0D108BD9-81ED-4DB2-BD59-A6C34878D82A}">
                    <a16:rowId xmlns:a16="http://schemas.microsoft.com/office/drawing/2014/main" val="801069966"/>
                  </a:ext>
                </a:extLst>
              </a:tr>
              <a:tr h="662615">
                <a:tc>
                  <a:txBody>
                    <a:bodyPr/>
                    <a:lstStyle/>
                    <a:p>
                      <a:pPr marL="0" marR="0">
                        <a:lnSpc>
                          <a:spcPct val="107000"/>
                        </a:lnSpc>
                        <a:spcBef>
                          <a:spcPts val="0"/>
                        </a:spcBef>
                        <a:spcAft>
                          <a:spcPts val="0"/>
                        </a:spcAft>
                      </a:pP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507984602"/>
                  </a:ext>
                </a:extLst>
              </a:tr>
              <a:tr h="275200">
                <a:tc>
                  <a:txBody>
                    <a:bodyPr/>
                    <a:lstStyle/>
                    <a:p>
                      <a:pPr marL="0" marR="0">
                        <a:lnSpc>
                          <a:spcPct val="107000"/>
                        </a:lnSpc>
                        <a:spcBef>
                          <a:spcPts val="0"/>
                        </a:spcBef>
                        <a:spcAft>
                          <a:spcPts val="0"/>
                        </a:spcAft>
                      </a:pPr>
                      <a:r>
                        <a:rPr lang="en-US" sz="18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&gt;&gt;</a:t>
                      </a:r>
                      <a:r>
                        <a:rPr lang="en-US" sz="18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FOLLOW UP</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8FBEB"/>
                    </a:solidFill>
                  </a:tcPr>
                </a:tc>
                <a:extLst>
                  <a:ext uri="{0D108BD9-81ED-4DB2-BD59-A6C34878D82A}">
                    <a16:rowId xmlns:a16="http://schemas.microsoft.com/office/drawing/2014/main" val="2119740331"/>
                  </a:ext>
                </a:extLst>
              </a:tr>
              <a:tr h="662615">
                <a:tc>
                  <a:txBody>
                    <a:bodyPr/>
                    <a:lstStyle/>
                    <a:p>
                      <a:pPr marL="0" marR="0">
                        <a:lnSpc>
                          <a:spcPct val="107000"/>
                        </a:lnSpc>
                        <a:spcBef>
                          <a:spcPts val="0"/>
                        </a:spcBef>
                        <a:spcAft>
                          <a:spcPts val="0"/>
                        </a:spcAft>
                      </a:pP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820627610"/>
                  </a:ext>
                </a:extLst>
              </a:tr>
            </a:tbl>
          </a:graphicData>
        </a:graphic>
      </p:graphicFrame>
    </p:spTree>
    <p:extLst>
      <p:ext uri="{BB962C8B-B14F-4D97-AF65-F5344CB8AC3E}">
        <p14:creationId xmlns:p14="http://schemas.microsoft.com/office/powerpoint/2010/main" val="3168665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B087699-C70F-537F-12C1-9325CCFD2B48}"/>
              </a:ext>
            </a:extLst>
          </p:cNvPr>
          <p:cNvGraphicFramePr>
            <a:graphicFrameLocks noGrp="1"/>
          </p:cNvGraphicFramePr>
          <p:nvPr>
            <p:extLst>
              <p:ext uri="{D42A27DB-BD31-4B8C-83A1-F6EECF244321}">
                <p14:modId xmlns:p14="http://schemas.microsoft.com/office/powerpoint/2010/main" val="1595250115"/>
              </p:ext>
            </p:extLst>
          </p:nvPr>
        </p:nvGraphicFramePr>
        <p:xfrm>
          <a:off x="117893" y="888946"/>
          <a:ext cx="11956214" cy="5834046"/>
        </p:xfrm>
        <a:graphic>
          <a:graphicData uri="http://schemas.openxmlformats.org/drawingml/2006/table">
            <a:tbl>
              <a:tblPr firstRow="1" firstCol="1" bandRow="1"/>
              <a:tblGrid>
                <a:gridCol w="11956214">
                  <a:extLst>
                    <a:ext uri="{9D8B030D-6E8A-4147-A177-3AD203B41FA5}">
                      <a16:colId xmlns:a16="http://schemas.microsoft.com/office/drawing/2014/main" val="34447631"/>
                    </a:ext>
                  </a:extLst>
                </a:gridCol>
              </a:tblGrid>
              <a:tr h="211347">
                <a:tc>
                  <a:txBody>
                    <a:bodyPr/>
                    <a:lstStyle/>
                    <a:p>
                      <a:pPr marL="0" marR="0">
                        <a:lnSpc>
                          <a:spcPct val="107000"/>
                        </a:lnSpc>
                        <a:spcBef>
                          <a:spcPts val="0"/>
                        </a:spcBef>
                        <a:spcAft>
                          <a:spcPts val="0"/>
                        </a:spcAft>
                      </a:pPr>
                      <a:r>
                        <a:rPr lang="en-US" sz="15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&gt;&gt;</a:t>
                      </a:r>
                      <a:r>
                        <a:rPr lang="en-US" sz="15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PROBLEM STATEMENT</a:t>
                      </a:r>
                      <a:endParaRPr lang="en-US" sz="15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1D430"/>
                    </a:solidFill>
                  </a:tcPr>
                </a:tc>
                <a:extLst>
                  <a:ext uri="{0D108BD9-81ED-4DB2-BD59-A6C34878D82A}">
                    <a16:rowId xmlns:a16="http://schemas.microsoft.com/office/drawing/2014/main" val="583735867"/>
                  </a:ext>
                </a:extLst>
              </a:tr>
              <a:tr h="442543">
                <a:tc>
                  <a:txBody>
                    <a:bodyPr/>
                    <a:lstStyle/>
                    <a:p>
                      <a:pPr marL="0" marR="0">
                        <a:lnSpc>
                          <a:spcPct val="107000"/>
                        </a:lnSpc>
                        <a:spcBef>
                          <a:spcPts val="0"/>
                        </a:spcBef>
                        <a:spcAft>
                          <a:spcPts val="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Description</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The warehouse inventory accuracy rate is currently 75%, leading to frequent stockouts and overstock situations. This is affecting customer satisfaction and increasing operational costs. </a:t>
                      </a:r>
                    </a:p>
                    <a:p>
                      <a:pPr marL="0" marR="0">
                        <a:lnSpc>
                          <a:spcPct val="107000"/>
                        </a:lnSpc>
                        <a:spcBef>
                          <a:spcPts val="0"/>
                        </a:spcBef>
                        <a:spcAft>
                          <a:spcPts val="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Impact</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Inaccurate inventory data causes delays in order fulfillment, increased holding costs, and lost sales opportunities.</a:t>
                      </a: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82153653"/>
                  </a:ext>
                </a:extLst>
              </a:tr>
              <a:tr h="199294">
                <a:tc>
                  <a:txBody>
                    <a:bodyPr/>
                    <a:lstStyle/>
                    <a:p>
                      <a:pPr marL="0" marR="0">
                        <a:lnSpc>
                          <a:spcPct val="107000"/>
                        </a:lnSpc>
                        <a:spcBef>
                          <a:spcPts val="0"/>
                        </a:spcBef>
                        <a:spcAft>
                          <a:spcPts val="0"/>
                        </a:spcAft>
                      </a:pPr>
                      <a:r>
                        <a:rPr lang="en-US" sz="15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&gt;&gt;</a:t>
                      </a:r>
                      <a:r>
                        <a:rPr lang="en-US" sz="15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CURRENT STATE</a:t>
                      </a:r>
                      <a:endParaRPr lang="en-US" sz="15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CCE377"/>
                    </a:solidFill>
                  </a:tcPr>
                </a:tc>
                <a:extLst>
                  <a:ext uri="{0D108BD9-81ED-4DB2-BD59-A6C34878D82A}">
                    <a16:rowId xmlns:a16="http://schemas.microsoft.com/office/drawing/2014/main" val="2851571243"/>
                  </a:ext>
                </a:extLst>
              </a:tr>
              <a:tr h="531051">
                <a:tc>
                  <a:txBody>
                    <a:bodyPr/>
                    <a:lstStyle/>
                    <a:p>
                      <a:pPr marL="171450" marR="0" indent="-171450">
                        <a:lnSpc>
                          <a:spcPct val="107000"/>
                        </a:lnSpc>
                        <a:spcBef>
                          <a:spcPts val="0"/>
                        </a:spcBef>
                        <a:spcAft>
                          <a:spcPts val="0"/>
                        </a:spcAft>
                        <a:buFont typeface="Arial" panose="020B0604020202020204" pitchFamily="34" charset="0"/>
                        <a:buChar char="•"/>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Current Accuracy Rate</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75%</a:t>
                      </a:r>
                    </a:p>
                    <a:p>
                      <a:pPr marL="171450" marR="0" indent="-171450">
                        <a:lnSpc>
                          <a:spcPct val="107000"/>
                        </a:lnSpc>
                        <a:spcBef>
                          <a:spcPts val="0"/>
                        </a:spcBef>
                        <a:spcAft>
                          <a:spcPts val="0"/>
                        </a:spcAft>
                        <a:buFont typeface="Arial" panose="020B0604020202020204" pitchFamily="34" charset="0"/>
                        <a:buChar char="•"/>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Stockouts</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15 incidents per month</a:t>
                      </a:r>
                    </a:p>
                    <a:p>
                      <a:pPr marL="171450" marR="0" indent="-171450">
                        <a:lnSpc>
                          <a:spcPct val="107000"/>
                        </a:lnSpc>
                        <a:spcBef>
                          <a:spcPts val="0"/>
                        </a:spcBef>
                        <a:spcAft>
                          <a:spcPts val="0"/>
                        </a:spcAft>
                        <a:buFont typeface="Arial" panose="020B0604020202020204" pitchFamily="34" charset="0"/>
                        <a:buChar char="•"/>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Overstock</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20% of inventory exceeds optimal levels</a:t>
                      </a:r>
                    </a:p>
                    <a:p>
                      <a:pPr marL="171450" marR="0" indent="-171450">
                        <a:lnSpc>
                          <a:spcPct val="107000"/>
                        </a:lnSpc>
                        <a:spcBef>
                          <a:spcPts val="0"/>
                        </a:spcBef>
                        <a:spcAft>
                          <a:spcPts val="0"/>
                        </a:spcAft>
                        <a:buFont typeface="Arial" panose="020B0604020202020204" pitchFamily="34" charset="0"/>
                        <a:buChar char="•"/>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Customer Complaints</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30 per month related to delayed shipments</a:t>
                      </a: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551786338"/>
                  </a:ext>
                </a:extLst>
              </a:tr>
              <a:tr h="192178">
                <a:tc>
                  <a:txBody>
                    <a:bodyPr/>
                    <a:lstStyle/>
                    <a:p>
                      <a:pPr marL="0" marR="0">
                        <a:lnSpc>
                          <a:spcPct val="107000"/>
                        </a:lnSpc>
                        <a:spcBef>
                          <a:spcPts val="0"/>
                        </a:spcBef>
                        <a:spcAft>
                          <a:spcPts val="0"/>
                        </a:spcAft>
                      </a:pPr>
                      <a:r>
                        <a:rPr lang="en-US" sz="15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&gt;&gt;</a:t>
                      </a:r>
                      <a:r>
                        <a:rPr lang="en-US" sz="15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TARGET STATE</a:t>
                      </a:r>
                      <a:endParaRPr lang="en-US" sz="15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9EA9A"/>
                    </a:solidFill>
                  </a:tcPr>
                </a:tc>
                <a:extLst>
                  <a:ext uri="{0D108BD9-81ED-4DB2-BD59-A6C34878D82A}">
                    <a16:rowId xmlns:a16="http://schemas.microsoft.com/office/drawing/2014/main" val="861915843"/>
                  </a:ext>
                </a:extLst>
              </a:tr>
              <a:tr h="531051">
                <a:tc>
                  <a:txBody>
                    <a:bodyPr/>
                    <a:lstStyle/>
                    <a:p>
                      <a:pPr marL="171450" marR="0" indent="-171450">
                        <a:lnSpc>
                          <a:spcPct val="107000"/>
                        </a:lnSpc>
                        <a:spcBef>
                          <a:spcPts val="0"/>
                        </a:spcBef>
                        <a:spcAft>
                          <a:spcPts val="0"/>
                        </a:spcAft>
                        <a:buFont typeface="Arial" panose="020B0604020202020204" pitchFamily="34" charset="0"/>
                        <a:buChar char="•"/>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Desired Accuracy Rate</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95%</a:t>
                      </a:r>
                    </a:p>
                    <a:p>
                      <a:pPr marL="171450" marR="0" indent="-171450">
                        <a:lnSpc>
                          <a:spcPct val="107000"/>
                        </a:lnSpc>
                        <a:spcBef>
                          <a:spcPts val="0"/>
                        </a:spcBef>
                        <a:spcAft>
                          <a:spcPts val="0"/>
                        </a:spcAft>
                        <a:buFont typeface="Arial" panose="020B0604020202020204" pitchFamily="34" charset="0"/>
                        <a:buChar char="•"/>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Stockouts</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Reduce to fewer than five incidents per month</a:t>
                      </a:r>
                    </a:p>
                    <a:p>
                      <a:pPr marL="171450" marR="0" indent="-171450">
                        <a:lnSpc>
                          <a:spcPct val="107000"/>
                        </a:lnSpc>
                        <a:spcBef>
                          <a:spcPts val="0"/>
                        </a:spcBef>
                        <a:spcAft>
                          <a:spcPts val="0"/>
                        </a:spcAft>
                        <a:buFont typeface="Arial" panose="020B0604020202020204" pitchFamily="34" charset="0"/>
                        <a:buChar char="•"/>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Overstock</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Reduce excess inventory to 5% of total inventory</a:t>
                      </a:r>
                    </a:p>
                    <a:p>
                      <a:pPr marL="171450" marR="0" indent="-171450">
                        <a:lnSpc>
                          <a:spcPct val="107000"/>
                        </a:lnSpc>
                        <a:spcBef>
                          <a:spcPts val="0"/>
                        </a:spcBef>
                        <a:spcAft>
                          <a:spcPts val="0"/>
                        </a:spcAft>
                        <a:buFont typeface="Arial" panose="020B0604020202020204" pitchFamily="34" charset="0"/>
                        <a:buChar char="•"/>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Customer Complaints</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Reduce to fewer than 10 per month</a:t>
                      </a: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914845225"/>
                  </a:ext>
                </a:extLst>
              </a:tr>
              <a:tr h="236822">
                <a:tc>
                  <a:txBody>
                    <a:bodyPr/>
                    <a:lstStyle/>
                    <a:p>
                      <a:pPr marL="0" marR="0">
                        <a:lnSpc>
                          <a:spcPct val="107000"/>
                        </a:lnSpc>
                        <a:spcBef>
                          <a:spcPts val="0"/>
                        </a:spcBef>
                        <a:spcAft>
                          <a:spcPts val="0"/>
                        </a:spcAft>
                      </a:pPr>
                      <a:r>
                        <a:rPr lang="en-US" sz="15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&gt;&gt;</a:t>
                      </a:r>
                      <a:r>
                        <a:rPr lang="en-US" sz="15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ROOT CAUSE ANALYSIS</a:t>
                      </a:r>
                      <a:endParaRPr lang="en-US" sz="15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6F1BD"/>
                    </a:solidFill>
                  </a:tcPr>
                </a:tc>
                <a:extLst>
                  <a:ext uri="{0D108BD9-81ED-4DB2-BD59-A6C34878D82A}">
                    <a16:rowId xmlns:a16="http://schemas.microsoft.com/office/drawing/2014/main" val="1558056994"/>
                  </a:ext>
                </a:extLst>
              </a:tr>
              <a:tr h="801878">
                <a:tc>
                  <a:txBody>
                    <a:bodyPr/>
                    <a:lstStyle/>
                    <a:p>
                      <a:pPr marL="0" marR="0">
                        <a:lnSpc>
                          <a:spcPct val="107000"/>
                        </a:lnSpc>
                        <a:spcBef>
                          <a:spcPts val="0"/>
                        </a:spcBef>
                        <a:spcAft>
                          <a:spcPts val="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Methods Used:  </a:t>
                      </a:r>
                      <a:r>
                        <a:rPr lang="en-US" sz="900" b="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5 Whys and Fishbone Diagram</a:t>
                      </a:r>
                    </a:p>
                    <a:p>
                      <a:pPr marL="0" marR="0">
                        <a:lnSpc>
                          <a:spcPct val="107000"/>
                        </a:lnSpc>
                        <a:spcBef>
                          <a:spcPts val="0"/>
                        </a:spcBef>
                        <a:spcAft>
                          <a:spcPts val="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Identified Root Causes:</a:t>
                      </a:r>
                    </a:p>
                    <a:p>
                      <a:pPr marL="171450" marR="0" indent="-171450">
                        <a:lnSpc>
                          <a:spcPct val="107000"/>
                        </a:lnSpc>
                        <a:spcBef>
                          <a:spcPts val="0"/>
                        </a:spcBef>
                        <a:spcAft>
                          <a:spcPts val="0"/>
                        </a:spcAft>
                        <a:buFont typeface="Arial" panose="020B0604020202020204" pitchFamily="34" charset="0"/>
                        <a:buChar char="•"/>
                      </a:pPr>
                      <a:r>
                        <a:rPr lang="en-US" sz="900" b="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Data Entry Errors: Manual data entry is prone to mistakes.</a:t>
                      </a:r>
                    </a:p>
                    <a:p>
                      <a:pPr marL="171450" marR="0" indent="-171450">
                        <a:lnSpc>
                          <a:spcPct val="107000"/>
                        </a:lnSpc>
                        <a:spcBef>
                          <a:spcPts val="0"/>
                        </a:spcBef>
                        <a:spcAft>
                          <a:spcPts val="0"/>
                        </a:spcAft>
                        <a:buFont typeface="Arial" panose="020B0604020202020204" pitchFamily="34" charset="0"/>
                        <a:buChar char="•"/>
                      </a:pPr>
                      <a:r>
                        <a:rPr lang="en-US" sz="900" b="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Lack of Training: Staff are not adequately trained in inventory management systems.</a:t>
                      </a:r>
                    </a:p>
                    <a:p>
                      <a:pPr marL="171450" marR="0" indent="-171450">
                        <a:lnSpc>
                          <a:spcPct val="107000"/>
                        </a:lnSpc>
                        <a:spcBef>
                          <a:spcPts val="0"/>
                        </a:spcBef>
                        <a:spcAft>
                          <a:spcPts val="0"/>
                        </a:spcAft>
                        <a:buFont typeface="Arial" panose="020B0604020202020204" pitchFamily="34" charset="0"/>
                        <a:buChar char="•"/>
                      </a:pPr>
                      <a:r>
                        <a:rPr lang="en-US" sz="900" b="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Inconsistent Procedures: Inventory counting procedures are not standardized.</a:t>
                      </a:r>
                    </a:p>
                    <a:p>
                      <a:pPr marL="171450" marR="0" indent="-171450">
                        <a:lnSpc>
                          <a:spcPct val="107000"/>
                        </a:lnSpc>
                        <a:spcBef>
                          <a:spcPts val="0"/>
                        </a:spcBef>
                        <a:spcAft>
                          <a:spcPts val="0"/>
                        </a:spcAft>
                        <a:buFont typeface="Arial" panose="020B0604020202020204" pitchFamily="34" charset="0"/>
                        <a:buChar char="•"/>
                      </a:pPr>
                      <a:r>
                        <a:rPr lang="en-US" sz="900" b="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Poor System Integration: Inventory management system is not fully integrated with the ordering system.</a:t>
                      </a: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756601250"/>
                  </a:ext>
                </a:extLst>
              </a:tr>
              <a:tr h="200487">
                <a:tc>
                  <a:txBody>
                    <a:bodyPr/>
                    <a:lstStyle/>
                    <a:p>
                      <a:pPr marL="0" marR="0">
                        <a:lnSpc>
                          <a:spcPct val="107000"/>
                        </a:lnSpc>
                        <a:spcBef>
                          <a:spcPts val="0"/>
                        </a:spcBef>
                        <a:spcAft>
                          <a:spcPts val="0"/>
                        </a:spcAft>
                      </a:pPr>
                      <a:r>
                        <a:rPr lang="en-US" sz="15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&gt;&gt;</a:t>
                      </a:r>
                      <a:r>
                        <a:rPr lang="en-US" sz="15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COUNTERMEASURES</a:t>
                      </a:r>
                      <a:endParaRPr lang="en-US" sz="15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EF6D2"/>
                    </a:solidFill>
                  </a:tcPr>
                </a:tc>
                <a:extLst>
                  <a:ext uri="{0D108BD9-81ED-4DB2-BD59-A6C34878D82A}">
                    <a16:rowId xmlns:a16="http://schemas.microsoft.com/office/drawing/2014/main" val="3070578578"/>
                  </a:ext>
                </a:extLst>
              </a:tr>
              <a:tr h="535561">
                <a:tc>
                  <a:txBody>
                    <a:bodyPr/>
                    <a:lstStyle/>
                    <a:p>
                      <a:pPr marL="0" marR="0">
                        <a:lnSpc>
                          <a:spcPct val="107000"/>
                        </a:lnSpc>
                        <a:spcBef>
                          <a:spcPts val="0"/>
                        </a:spcBef>
                        <a:spcAft>
                          <a:spcPts val="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Implement Barcode Scanning</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Introduce barcode scanners to reduce data entry errors.</a:t>
                      </a:r>
                    </a:p>
                    <a:p>
                      <a:pPr marL="0" marR="0">
                        <a:lnSpc>
                          <a:spcPct val="107000"/>
                        </a:lnSpc>
                        <a:spcBef>
                          <a:spcPts val="0"/>
                        </a:spcBef>
                        <a:spcAft>
                          <a:spcPts val="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Training Program</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Develop and implement a comprehensive training program for warehouse staff on inventory management systems.</a:t>
                      </a:r>
                    </a:p>
                    <a:p>
                      <a:pPr marL="0" marR="0">
                        <a:lnSpc>
                          <a:spcPct val="107000"/>
                        </a:lnSpc>
                        <a:spcBef>
                          <a:spcPts val="0"/>
                        </a:spcBef>
                        <a:spcAft>
                          <a:spcPts val="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Standardize Procedures</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Create and enforce standardized procedures for inventory counting.</a:t>
                      </a:r>
                    </a:p>
                    <a:p>
                      <a:pPr marL="0" marR="0">
                        <a:lnSpc>
                          <a:spcPct val="107000"/>
                        </a:lnSpc>
                        <a:spcBef>
                          <a:spcPts val="0"/>
                        </a:spcBef>
                        <a:spcAft>
                          <a:spcPts val="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System Integration</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Upgrade the inventory management system to ensure full integration with the ordering system. </a:t>
                      </a:r>
                      <a:endParaRPr lang="en-US"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03932204"/>
                  </a:ext>
                </a:extLst>
              </a:tr>
              <a:tr h="197109">
                <a:tc>
                  <a:txBody>
                    <a:bodyPr/>
                    <a:lstStyle/>
                    <a:p>
                      <a:pPr marL="0" marR="0">
                        <a:lnSpc>
                          <a:spcPct val="107000"/>
                        </a:lnSpc>
                        <a:spcBef>
                          <a:spcPts val="0"/>
                        </a:spcBef>
                        <a:spcAft>
                          <a:spcPts val="0"/>
                        </a:spcAft>
                      </a:pPr>
                      <a:r>
                        <a:rPr lang="en-US" sz="15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&gt;&gt;</a:t>
                      </a:r>
                      <a:r>
                        <a:rPr lang="en-US" sz="15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RESULTS</a:t>
                      </a:r>
                      <a:endParaRPr lang="en-US" sz="15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EF6D2"/>
                    </a:solidFill>
                  </a:tcPr>
                </a:tc>
                <a:extLst>
                  <a:ext uri="{0D108BD9-81ED-4DB2-BD59-A6C34878D82A}">
                    <a16:rowId xmlns:a16="http://schemas.microsoft.com/office/drawing/2014/main" val="801069966"/>
                  </a:ext>
                </a:extLst>
              </a:tr>
              <a:tr h="531051">
                <a:tc>
                  <a:txBody>
                    <a:bodyPr/>
                    <a:lstStyle/>
                    <a:p>
                      <a:pPr marL="171450" marR="0" indent="-171450">
                        <a:lnSpc>
                          <a:spcPct val="107000"/>
                        </a:lnSpc>
                        <a:spcBef>
                          <a:spcPts val="0"/>
                        </a:spcBef>
                        <a:spcAft>
                          <a:spcPts val="0"/>
                        </a:spcAft>
                        <a:buFont typeface="Arial" panose="020B0604020202020204" pitchFamily="34" charset="0"/>
                        <a:buChar char="•"/>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Accuracy Rate</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Improved to 92% within three months of implementation.</a:t>
                      </a:r>
                    </a:p>
                    <a:p>
                      <a:pPr marL="171450" marR="0" indent="-171450">
                        <a:lnSpc>
                          <a:spcPct val="107000"/>
                        </a:lnSpc>
                        <a:spcBef>
                          <a:spcPts val="0"/>
                        </a:spcBef>
                        <a:spcAft>
                          <a:spcPts val="0"/>
                        </a:spcAft>
                        <a:buFont typeface="Arial" panose="020B0604020202020204" pitchFamily="34" charset="0"/>
                        <a:buChar char="•"/>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Stockouts</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Reduced to seven incidents per month.</a:t>
                      </a:r>
                    </a:p>
                    <a:p>
                      <a:pPr marL="171450" marR="0" indent="-171450">
                        <a:lnSpc>
                          <a:spcPct val="107000"/>
                        </a:lnSpc>
                        <a:spcBef>
                          <a:spcPts val="0"/>
                        </a:spcBef>
                        <a:spcAft>
                          <a:spcPts val="0"/>
                        </a:spcAft>
                        <a:buFont typeface="Arial" panose="020B0604020202020204" pitchFamily="34" charset="0"/>
                        <a:buChar char="•"/>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Overstock</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Excess inventory reduced to 8% of total inventory.</a:t>
                      </a:r>
                    </a:p>
                    <a:p>
                      <a:pPr marL="171450" marR="0" indent="-171450">
                        <a:lnSpc>
                          <a:spcPct val="107000"/>
                        </a:lnSpc>
                        <a:spcBef>
                          <a:spcPts val="0"/>
                        </a:spcBef>
                        <a:spcAft>
                          <a:spcPts val="0"/>
                        </a:spcAft>
                        <a:buFont typeface="Arial" panose="020B0604020202020204" pitchFamily="34" charset="0"/>
                        <a:buChar char="•"/>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Customer Complaints</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Decreased to 12 per month.</a:t>
                      </a: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507984602"/>
                  </a:ext>
                </a:extLst>
              </a:tr>
              <a:tr h="224499">
                <a:tc>
                  <a:txBody>
                    <a:bodyPr/>
                    <a:lstStyle/>
                    <a:p>
                      <a:pPr marL="0" marR="0">
                        <a:lnSpc>
                          <a:spcPct val="107000"/>
                        </a:lnSpc>
                        <a:spcBef>
                          <a:spcPts val="0"/>
                        </a:spcBef>
                        <a:spcAft>
                          <a:spcPts val="0"/>
                        </a:spcAft>
                      </a:pPr>
                      <a:r>
                        <a:rPr lang="en-US" sz="15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&gt;&gt;</a:t>
                      </a:r>
                      <a:r>
                        <a:rPr lang="en-US" sz="15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FOLLOW UP</a:t>
                      </a:r>
                      <a:endParaRPr lang="en-US" sz="15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8FBEB"/>
                    </a:solidFill>
                  </a:tcPr>
                </a:tc>
                <a:extLst>
                  <a:ext uri="{0D108BD9-81ED-4DB2-BD59-A6C34878D82A}">
                    <a16:rowId xmlns:a16="http://schemas.microsoft.com/office/drawing/2014/main" val="2119740331"/>
                  </a:ext>
                </a:extLst>
              </a:tr>
              <a:tr h="531051">
                <a:tc>
                  <a:txBody>
                    <a:bodyPr/>
                    <a:lstStyle/>
                    <a:p>
                      <a:pPr marL="0" marR="0">
                        <a:lnSpc>
                          <a:spcPct val="107000"/>
                        </a:lnSpc>
                        <a:spcBef>
                          <a:spcPts val="0"/>
                        </a:spcBef>
                        <a:spcAft>
                          <a:spcPts val="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Monitoring</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Continue to monitor inventory accuracy monthly and adjust processes as needed.</a:t>
                      </a:r>
                    </a:p>
                    <a:p>
                      <a:pPr marL="0" marR="0">
                        <a:lnSpc>
                          <a:spcPct val="107000"/>
                        </a:lnSpc>
                        <a:spcBef>
                          <a:spcPts val="0"/>
                        </a:spcBef>
                        <a:spcAft>
                          <a:spcPts val="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Ongoing Training</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Schedule quarterly refresher training sessions for all warehouse staff.</a:t>
                      </a:r>
                    </a:p>
                    <a:p>
                      <a:pPr marL="0" marR="0">
                        <a:lnSpc>
                          <a:spcPct val="107000"/>
                        </a:lnSpc>
                        <a:spcBef>
                          <a:spcPts val="0"/>
                        </a:spcBef>
                        <a:spcAft>
                          <a:spcPts val="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Procedure Audits</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Conduct bi-monthly audits to ensure compliance with standardized procedures.</a:t>
                      </a:r>
                    </a:p>
                    <a:p>
                      <a:pPr marL="0" marR="0">
                        <a:lnSpc>
                          <a:spcPct val="107000"/>
                        </a:lnSpc>
                        <a:spcBef>
                          <a:spcPts val="0"/>
                        </a:spcBef>
                        <a:spcAft>
                          <a:spcPts val="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Feedback Loop</a:t>
                      </a: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Establish a feedback mechanism for staff to report issues and suggest improvements.</a:t>
                      </a:r>
                    </a:p>
                  </a:txBody>
                  <a:tcPr marL="55589" marR="5558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820627610"/>
                  </a:ext>
                </a:extLst>
              </a:tr>
            </a:tbl>
          </a:graphicData>
        </a:graphic>
      </p:graphicFrame>
      <p:graphicFrame>
        <p:nvGraphicFramePr>
          <p:cNvPr id="3" name="Table 2">
            <a:extLst>
              <a:ext uri="{FF2B5EF4-FFF2-40B4-BE49-F238E27FC236}">
                <a16:creationId xmlns:a16="http://schemas.microsoft.com/office/drawing/2014/main" id="{CF57C705-F6C3-2C88-1FE9-828F8548BBF8}"/>
              </a:ext>
            </a:extLst>
          </p:cNvPr>
          <p:cNvGraphicFramePr>
            <a:graphicFrameLocks noGrp="1"/>
          </p:cNvGraphicFramePr>
          <p:nvPr>
            <p:extLst>
              <p:ext uri="{D42A27DB-BD31-4B8C-83A1-F6EECF244321}">
                <p14:modId xmlns:p14="http://schemas.microsoft.com/office/powerpoint/2010/main" val="2939151925"/>
              </p:ext>
            </p:extLst>
          </p:nvPr>
        </p:nvGraphicFramePr>
        <p:xfrm>
          <a:off x="2685692" y="102573"/>
          <a:ext cx="9388415" cy="719007"/>
        </p:xfrm>
        <a:graphic>
          <a:graphicData uri="http://schemas.openxmlformats.org/drawingml/2006/table">
            <a:tbl>
              <a:tblPr firstRow="1" firstCol="1" bandRow="1"/>
              <a:tblGrid>
                <a:gridCol w="2016731">
                  <a:extLst>
                    <a:ext uri="{9D8B030D-6E8A-4147-A177-3AD203B41FA5}">
                      <a16:colId xmlns:a16="http://schemas.microsoft.com/office/drawing/2014/main" val="46512938"/>
                    </a:ext>
                  </a:extLst>
                </a:gridCol>
                <a:gridCol w="7371684">
                  <a:extLst>
                    <a:ext uri="{9D8B030D-6E8A-4147-A177-3AD203B41FA5}">
                      <a16:colId xmlns:a16="http://schemas.microsoft.com/office/drawing/2014/main" val="3766193378"/>
                    </a:ext>
                  </a:extLst>
                </a:gridCol>
              </a:tblGrid>
              <a:tr h="239669">
                <a:tc>
                  <a:txBody>
                    <a:bodyPr/>
                    <a:lstStyle/>
                    <a:p>
                      <a:pPr marL="0" marR="0" algn="r">
                        <a:lnSpc>
                          <a:spcPct val="107000"/>
                        </a:lnSpc>
                        <a:spcBef>
                          <a:spcPts val="0"/>
                        </a:spcBef>
                        <a:spcAft>
                          <a:spcPts val="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Title</a:t>
                      </a:r>
                      <a:endParaRPr lang="en-US"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Improving Warehouse Inventory Accuracy</a:t>
                      </a:r>
                      <a:endParaRPr lang="en-US"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56253943"/>
                  </a:ext>
                </a:extLst>
              </a:tr>
              <a:tr h="239669">
                <a:tc>
                  <a:txBody>
                    <a:bodyPr/>
                    <a:lstStyle/>
                    <a:p>
                      <a:pPr marL="0" marR="0" algn="r">
                        <a:lnSpc>
                          <a:spcPct val="107000"/>
                        </a:lnSpc>
                        <a:spcBef>
                          <a:spcPts val="0"/>
                        </a:spcBef>
                        <a:spcAft>
                          <a:spcPts val="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Team Leader</a:t>
                      </a:r>
                      <a:endParaRPr lang="en-US"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Brooklyn Jansen</a:t>
                      </a:r>
                      <a:endParaRPr lang="en-US"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529448209"/>
                  </a:ext>
                </a:extLst>
              </a:tr>
              <a:tr h="239669">
                <a:tc>
                  <a:txBody>
                    <a:bodyPr/>
                    <a:lstStyle/>
                    <a:p>
                      <a:pPr marL="0" marR="0" algn="r">
                        <a:lnSpc>
                          <a:spcPct val="107000"/>
                        </a:lnSpc>
                        <a:spcBef>
                          <a:spcPts val="0"/>
                        </a:spcBef>
                        <a:spcAft>
                          <a:spcPts val="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Date</a:t>
                      </a:r>
                      <a:endParaRPr lang="en-US"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9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25296785"/>
                  </a:ext>
                </a:extLst>
              </a:tr>
            </a:tbl>
          </a:graphicData>
        </a:graphic>
      </p:graphicFrame>
      <p:pic>
        <p:nvPicPr>
          <p:cNvPr id="4" name="Picture 3" descr="A yellow letters on a green background&#10;&#10;Description automatically generated">
            <a:extLst>
              <a:ext uri="{FF2B5EF4-FFF2-40B4-BE49-F238E27FC236}">
                <a16:creationId xmlns:a16="http://schemas.microsoft.com/office/drawing/2014/main" id="{0C99FCDB-D655-B6D4-51BC-8853BBAC8A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893" y="147949"/>
            <a:ext cx="2150854" cy="628256"/>
          </a:xfrm>
          <a:prstGeom prst="rect">
            <a:avLst/>
          </a:prstGeom>
        </p:spPr>
      </p:pic>
    </p:spTree>
    <p:extLst>
      <p:ext uri="{BB962C8B-B14F-4D97-AF65-F5344CB8AC3E}">
        <p14:creationId xmlns:p14="http://schemas.microsoft.com/office/powerpoint/2010/main" val="1645868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0A690AD7-F606-E68E-5046-5908C064D892}"/>
              </a:ext>
            </a:extLst>
          </p:cNvPr>
          <p:cNvGraphicFramePr>
            <a:graphicFrameLocks noGrp="1"/>
          </p:cNvGraphicFramePr>
          <p:nvPr>
            <p:extLst>
              <p:ext uri="{D42A27DB-BD31-4B8C-83A1-F6EECF244321}">
                <p14:modId xmlns:p14="http://schemas.microsoft.com/office/powerpoint/2010/main" val="2177507012"/>
              </p:ext>
            </p:extLst>
          </p:nvPr>
        </p:nvGraphicFramePr>
        <p:xfrm>
          <a:off x="181155" y="1259457"/>
          <a:ext cx="11829690" cy="5486229"/>
        </p:xfrm>
        <a:graphic>
          <a:graphicData uri="http://schemas.openxmlformats.org/drawingml/2006/table">
            <a:tbl>
              <a:tblPr firstRow="1" firstCol="1" bandRow="1"/>
              <a:tblGrid>
                <a:gridCol w="2136259">
                  <a:extLst>
                    <a:ext uri="{9D8B030D-6E8A-4147-A177-3AD203B41FA5}">
                      <a16:colId xmlns:a16="http://schemas.microsoft.com/office/drawing/2014/main" val="3377483502"/>
                    </a:ext>
                  </a:extLst>
                </a:gridCol>
                <a:gridCol w="9693431">
                  <a:extLst>
                    <a:ext uri="{9D8B030D-6E8A-4147-A177-3AD203B41FA5}">
                      <a16:colId xmlns:a16="http://schemas.microsoft.com/office/drawing/2014/main" val="950896361"/>
                    </a:ext>
                  </a:extLst>
                </a:gridCol>
              </a:tblGrid>
              <a:tr h="724618">
                <a:tc>
                  <a:txBody>
                    <a:bodyPr/>
                    <a:lstStyle/>
                    <a:p>
                      <a:pPr marL="0" marR="0">
                        <a:lnSpc>
                          <a:spcPct val="107000"/>
                        </a:lnSpc>
                        <a:spcBef>
                          <a:spcPts val="0"/>
                        </a:spcBef>
                        <a:spcAft>
                          <a:spcPts val="0"/>
                        </a:spcAft>
                      </a:pP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What is an A3 problem-solving template?</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1894" marR="518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BFDF5"/>
                    </a:solidFill>
                  </a:tcPr>
                </a:tc>
                <a:tc>
                  <a:txBody>
                    <a:bodyPr/>
                    <a:lstStyle/>
                    <a:p>
                      <a:pPr marL="0" marR="0">
                        <a:lnSpc>
                          <a:spcPct val="107000"/>
                        </a:lnSpc>
                        <a:spcBef>
                          <a:spcPts val="0"/>
                        </a:spcBef>
                        <a:spcAft>
                          <a:spcPts val="0"/>
                        </a:spcAft>
                      </a:pPr>
                      <a:r>
                        <a:rPr lang="en-US" sz="1200"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An A3 problem-solving template is a structured tool used to identify, analyze, and solve problems. It follows the Plan-Do-Check-Act (PDCA) cycle and is named after the A3-sized paper typically used for these reports.</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51894" marR="518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874793687"/>
                  </a:ext>
                </a:extLst>
              </a:tr>
              <a:tr h="1673525">
                <a:tc>
                  <a:txBody>
                    <a:bodyPr/>
                    <a:lstStyle/>
                    <a:p>
                      <a:pPr marL="0" marR="0">
                        <a:lnSpc>
                          <a:spcPct val="107000"/>
                        </a:lnSpc>
                        <a:spcBef>
                          <a:spcPts val="0"/>
                        </a:spcBef>
                        <a:spcAft>
                          <a:spcPts val="0"/>
                        </a:spcAft>
                      </a:pP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What are the main sections of this A3 template?</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1894" marR="518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BFDF5"/>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200" u="sng"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Problem Statement</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Clearly define the issue you are addressing.</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u="sng"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Current State</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Describe the present condition using data and observations.</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u="sng"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Target State</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Outline the desired outcome or future condition.</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u="sng"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Root Cause Analysis</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Identify the underlying causes of the problem.</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u="sng"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Countermeasures</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Propose actions to address the root causes.</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u="sng"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Results</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Evaluate the outcomes after implementing countermeasures.</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u="sng"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Follow-up</a:t>
                      </a: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List further actions needed to sustain improvements and standardize solution</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1894" marR="518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65881721"/>
                  </a:ext>
                </a:extLst>
              </a:tr>
              <a:tr h="1029362">
                <a:tc>
                  <a:txBody>
                    <a:bodyPr/>
                    <a:lstStyle/>
                    <a:p>
                      <a:pPr marL="0" marR="0">
                        <a:lnSpc>
                          <a:spcPct val="107000"/>
                        </a:lnSpc>
                        <a:spcBef>
                          <a:spcPts val="0"/>
                        </a:spcBef>
                        <a:spcAft>
                          <a:spcPts val="0"/>
                        </a:spcAft>
                      </a:pPr>
                      <a:r>
                        <a:rPr lang="en-US" sz="1200"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Who is responsible for each section of the A3 report?</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51894" marR="518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BFDF5"/>
                    </a:solidFill>
                  </a:tcPr>
                </a:tc>
                <a:tc>
                  <a:txBody>
                    <a:bodyPr/>
                    <a:lstStyle/>
                    <a:p>
                      <a:pPr marL="0" marR="0">
                        <a:lnSpc>
                          <a:spcPct val="107000"/>
                        </a:lnSpc>
                        <a:spcBef>
                          <a:spcPts val="0"/>
                        </a:spcBef>
                        <a:spcAft>
                          <a:spcPts val="0"/>
                        </a:spcAft>
                      </a:pP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Typically, the owner or team leader is responsible for coordinating the completion of the A3 report. Specific sections may be assigned to team members who have relevant expertise or responsibilities.</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1894" marR="518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28012663"/>
                  </a:ext>
                </a:extLst>
              </a:tr>
              <a:tr h="1029362">
                <a:tc>
                  <a:txBody>
                    <a:bodyPr/>
                    <a:lstStyle/>
                    <a:p>
                      <a:pPr marL="0" marR="0">
                        <a:lnSpc>
                          <a:spcPct val="107000"/>
                        </a:lnSpc>
                        <a:spcBef>
                          <a:spcPts val="0"/>
                        </a:spcBef>
                        <a:spcAft>
                          <a:spcPts val="0"/>
                        </a:spcAft>
                      </a:pPr>
                      <a:r>
                        <a:rPr lang="en-US" sz="1200"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How often should I review and update the A3 report?</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51894" marR="518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BFDF5"/>
                    </a:solidFill>
                  </a:tcPr>
                </a:tc>
                <a:tc>
                  <a:txBody>
                    <a:bodyPr/>
                    <a:lstStyle/>
                    <a:p>
                      <a:pPr marL="0" marR="0">
                        <a:lnSpc>
                          <a:spcPct val="107000"/>
                        </a:lnSpc>
                        <a:spcBef>
                          <a:spcPts val="0"/>
                        </a:spcBef>
                        <a:spcAft>
                          <a:spcPts val="0"/>
                        </a:spcAft>
                      </a:pP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Review the A3 report regularly, especially during the implementation and follow-up phases. Make updates as new data becomes available or as circumstances change.</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1894" marR="518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038335576"/>
                  </a:ext>
                </a:extLst>
              </a:tr>
              <a:tr h="1029362">
                <a:tc>
                  <a:txBody>
                    <a:bodyPr/>
                    <a:lstStyle/>
                    <a:p>
                      <a:pPr marL="0" marR="0">
                        <a:lnSpc>
                          <a:spcPct val="107000"/>
                        </a:lnSpc>
                        <a:spcBef>
                          <a:spcPts val="0"/>
                        </a:spcBef>
                        <a:spcAft>
                          <a:spcPts val="0"/>
                        </a:spcAft>
                      </a:pPr>
                      <a:r>
                        <a:rPr lang="en-US" sz="1200"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Is this A3 template customizable?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51894" marR="518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BFDF5"/>
                    </a:solidFill>
                  </a:tcPr>
                </a:tc>
                <a:tc>
                  <a:txBody>
                    <a:bodyPr/>
                    <a:lstStyle/>
                    <a:p>
                      <a:pPr marL="0" marR="0">
                        <a:lnSpc>
                          <a:spcPct val="107000"/>
                        </a:lnSpc>
                        <a:spcBef>
                          <a:spcPts val="0"/>
                        </a:spcBef>
                        <a:spcAft>
                          <a:spcPts val="0"/>
                        </a:spcAft>
                      </a:pPr>
                      <a:r>
                        <a:rPr lang="en-US" sz="1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Yes, you can customize this A3 template to fit the specific needs and preferences of your organization or project. Ensure the core elements of the PDCA cycle are maintained.</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1894" marR="518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40456780"/>
                  </a:ext>
                </a:extLst>
              </a:tr>
            </a:tbl>
          </a:graphicData>
        </a:graphic>
      </p:graphicFrame>
      <p:sp>
        <p:nvSpPr>
          <p:cNvPr id="8" name="TextBox 7">
            <a:extLst>
              <a:ext uri="{FF2B5EF4-FFF2-40B4-BE49-F238E27FC236}">
                <a16:creationId xmlns:a16="http://schemas.microsoft.com/office/drawing/2014/main" id="{BC8D7D17-7AF2-4D25-8DC9-3491D8178BBD}"/>
              </a:ext>
            </a:extLst>
          </p:cNvPr>
          <p:cNvSpPr txBox="1"/>
          <p:nvPr/>
        </p:nvSpPr>
        <p:spPr>
          <a:xfrm>
            <a:off x="181155" y="203983"/>
            <a:ext cx="7108166" cy="954107"/>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A3 Problem-Solving </a:t>
            </a:r>
            <a:br>
              <a:rPr lang="en-US" sz="2800" dirty="0">
                <a:solidFill>
                  <a:schemeClr val="tx1">
                    <a:lumMod val="65000"/>
                    <a:lumOff val="35000"/>
                  </a:schemeClr>
                </a:solidFill>
                <a:latin typeface="Century Gothic" panose="020B0502020202020204" pitchFamily="34" charset="0"/>
              </a:rPr>
            </a:br>
            <a:r>
              <a:rPr lang="en-US" sz="2800" dirty="0">
                <a:solidFill>
                  <a:schemeClr val="tx1">
                    <a:lumMod val="65000"/>
                    <a:lumOff val="35000"/>
                  </a:schemeClr>
                </a:solidFill>
                <a:latin typeface="Century Gothic" panose="020B0502020202020204" pitchFamily="34" charset="0"/>
              </a:rPr>
              <a:t>Frequently Asked Questions</a:t>
            </a:r>
          </a:p>
        </p:txBody>
      </p:sp>
      <p:pic>
        <p:nvPicPr>
          <p:cNvPr id="9" name="Picture 8">
            <a:extLst>
              <a:ext uri="{FF2B5EF4-FFF2-40B4-BE49-F238E27FC236}">
                <a16:creationId xmlns:a16="http://schemas.microsoft.com/office/drawing/2014/main" id="{26D4701E-C051-9287-40FB-E69217B4C50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348"/>
          <a:stretch/>
        </p:blipFill>
        <p:spPr bwMode="auto">
          <a:xfrm>
            <a:off x="10295710" y="134236"/>
            <a:ext cx="1715135" cy="87884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02417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3261295-192A-5C16-42C5-F2C0F05A14CA}"/>
              </a:ext>
            </a:extLst>
          </p:cNvPr>
          <p:cNvGraphicFramePr>
            <a:graphicFrameLocks noGrp="1"/>
          </p:cNvGraphicFramePr>
          <p:nvPr>
            <p:extLst>
              <p:ext uri="{D42A27DB-BD31-4B8C-83A1-F6EECF244321}">
                <p14:modId xmlns:p14="http://schemas.microsoft.com/office/powerpoint/2010/main" val="643564383"/>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760753273"/>
      </p:ext>
    </p:extLst>
  </p:cSld>
  <p:clrMapOvr>
    <a:masterClrMapping/>
  </p:clrMapOvr>
</p:sld>
</file>

<file path=ppt/theme/theme1.xml><?xml version="1.0" encoding="utf-8"?>
<a:theme xmlns:a="http://schemas.openxmlformats.org/drawingml/2006/main" name="Office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TotalTime>
  <Words>773</Words>
  <Application>Microsoft Macintosh PowerPoint</Application>
  <PresentationFormat>Widescreen</PresentationFormat>
  <Paragraphs>82</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Aptos</vt:lpstr>
      <vt:lpstr>Aptos Display</vt:lpstr>
      <vt:lpstr>Arial</vt:lpstr>
      <vt:lpstr>Century Gothic</vt:lpstr>
      <vt:lpstr>Symbol</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Bess</dc:creator>
  <cp:lastModifiedBy>Brittany Johnston</cp:lastModifiedBy>
  <cp:revision>2</cp:revision>
  <dcterms:created xsi:type="dcterms:W3CDTF">2024-08-22T17:07:43Z</dcterms:created>
  <dcterms:modified xsi:type="dcterms:W3CDTF">2024-09-05T23:24:35Z</dcterms:modified>
</cp:coreProperties>
</file>