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342" r:id="rId2"/>
    <p:sldId id="359" r:id="rId3"/>
    <p:sldId id="360" r:id="rId4"/>
    <p:sldId id="361" r:id="rId5"/>
    <p:sldId id="355" r:id="rId6"/>
    <p:sldId id="357" r:id="rId7"/>
    <p:sldId id="358" r:id="rId8"/>
    <p:sldId id="2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9C5"/>
    <a:srgbClr val="CCCFF1"/>
    <a:srgbClr val="C4E2F0"/>
    <a:srgbClr val="C8F2D8"/>
    <a:srgbClr val="F1DCC5"/>
    <a:srgbClr val="F2D5F4"/>
    <a:srgbClr val="DAEFBB"/>
    <a:srgbClr val="FF7E79"/>
    <a:srgbClr val="8CCECF"/>
    <a:srgbClr val="85C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3" autoAdjust="0"/>
    <p:restoredTop sz="86447"/>
  </p:normalViewPr>
  <p:slideViewPr>
    <p:cSldViewPr snapToGrid="0" snapToObjects="1">
      <p:cViewPr varScale="1">
        <p:scale>
          <a:sx n="112" d="100"/>
          <a:sy n="112" d="100"/>
        </p:scale>
        <p:origin x="936"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562354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557643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639262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06996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09085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638670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34000">
              <a:schemeClr val="accent3">
                <a:lumMod val="20000"/>
                <a:lumOff val="80000"/>
              </a:schemeClr>
            </a:gs>
            <a:gs pos="68000">
              <a:schemeClr val="accent3">
                <a:lumMod val="40000"/>
                <a:lumOff val="60000"/>
              </a:schemeClr>
            </a:gs>
            <a:gs pos="98000">
              <a:schemeClr val="accent3">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8/8/24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2137&amp;utm_source=template-powerpoint&amp;utm_medium=content&amp;utm_campaign=Blank+Six+Sigma+Charter-powerpoint-12137&amp;lpa=Blank+Six+Sigma+Charter+powerpoint+12137"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1.sv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1.sv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4" y="254469"/>
            <a:ext cx="777818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Six Sigma </a:t>
            </a:r>
            <a:br>
              <a:rPr lang="en-US" sz="3200" b="1" i="0" u="none" strike="noStrike" cap="none" dirty="0">
                <a:solidFill>
                  <a:srgbClr val="595959"/>
                </a:solidFill>
                <a:latin typeface="Century Gothic"/>
                <a:ea typeface="Century Gothic"/>
                <a:cs typeface="Century Gothic"/>
                <a:sym typeface="Century Gothic"/>
              </a:rPr>
            </a:br>
            <a:r>
              <a:rPr lang="en-US" sz="3200" b="1" i="0" u="none" strike="noStrike" cap="none" dirty="0">
                <a:solidFill>
                  <a:srgbClr val="595959"/>
                </a:solidFill>
                <a:latin typeface="Century Gothic"/>
                <a:ea typeface="Century Gothic"/>
                <a:cs typeface="Century Gothic"/>
                <a:sym typeface="Century Gothic"/>
              </a:rPr>
              <a:t>Charter Template</a:t>
            </a:r>
          </a:p>
        </p:txBody>
      </p:sp>
      <p:sp>
        <p:nvSpPr>
          <p:cNvPr id="7" name="Google Shape;90;p1">
            <a:extLst>
              <a:ext uri="{FF2B5EF4-FFF2-40B4-BE49-F238E27FC236}">
                <a16:creationId xmlns:a16="http://schemas.microsoft.com/office/drawing/2014/main" id="{3B2EB11E-9A23-2B36-4D29-C3A62929DABB}"/>
              </a:ext>
            </a:extLst>
          </p:cNvPr>
          <p:cNvSpPr txBox="1"/>
          <p:nvPr/>
        </p:nvSpPr>
        <p:spPr>
          <a:xfrm>
            <a:off x="5167592" y="3307012"/>
            <a:ext cx="1999142"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i="0" u="none" strike="noStrike" cap="none" dirty="0">
                <a:solidFill>
                  <a:srgbClr val="595959"/>
                </a:solidFill>
                <a:latin typeface="Century Gothic"/>
                <a:ea typeface="Century Gothic"/>
                <a:cs typeface="Century Gothic"/>
                <a:sym typeface="Century Gothic"/>
              </a:rPr>
              <a:t>FPO</a:t>
            </a:r>
          </a:p>
        </p:txBody>
      </p:sp>
      <p:pic>
        <p:nvPicPr>
          <p:cNvPr id="8" name="Picture 7">
            <a:extLst>
              <a:ext uri="{FF2B5EF4-FFF2-40B4-BE49-F238E27FC236}">
                <a16:creationId xmlns:a16="http://schemas.microsoft.com/office/drawing/2014/main" id="{07E2853B-53C6-ED34-388F-C99199371949}"/>
              </a:ext>
            </a:extLst>
          </p:cNvPr>
          <p:cNvPicPr>
            <a:picLocks noChangeAspect="1"/>
          </p:cNvPicPr>
          <p:nvPr/>
        </p:nvPicPr>
        <p:blipFill>
          <a:blip r:embed="rId4"/>
          <a:srcRect/>
          <a:stretch/>
        </p:blipFill>
        <p:spPr>
          <a:xfrm>
            <a:off x="4401027" y="2390901"/>
            <a:ext cx="7428348" cy="4177295"/>
          </a:xfrm>
          <a:prstGeom prst="rect">
            <a:avLst/>
          </a:prstGeom>
          <a:ln w="28575">
            <a:noFill/>
          </a:ln>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E92D92D2-3B89-2A98-DDC1-955AECE4069F}"/>
              </a:ext>
            </a:extLst>
          </p:cNvPr>
          <p:cNvPicPr>
            <a:picLocks noChangeAspect="1"/>
          </p:cNvPicPr>
          <p:nvPr/>
        </p:nvPicPr>
        <p:blipFill>
          <a:blip r:embed="rId5"/>
          <a:srcRect/>
          <a:stretch/>
        </p:blipFill>
        <p:spPr>
          <a:xfrm>
            <a:off x="2735945" y="1493441"/>
            <a:ext cx="7428348" cy="4180748"/>
          </a:xfrm>
          <a:prstGeom prst="rect">
            <a:avLst/>
          </a:prstGeom>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6"/>
          <a:srcRect/>
          <a:stretch/>
        </p:blipFill>
        <p:spPr>
          <a:xfrm>
            <a:off x="506470" y="2229107"/>
            <a:ext cx="7439273" cy="4180748"/>
          </a:xfrm>
          <a:prstGeom prst="rect">
            <a:avLst/>
          </a:prstGeom>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1E23E653-94BC-4E1E-8320-BF8A33A3797D}"/>
              </a:ext>
            </a:extLst>
          </p:cNvPr>
          <p:cNvSpPr/>
          <p:nvPr/>
        </p:nvSpPr>
        <p:spPr>
          <a:xfrm>
            <a:off x="4360277" y="1605695"/>
            <a:ext cx="3480058" cy="2210808"/>
          </a:xfrm>
          <a:prstGeom prst="roundRect">
            <a:avLst>
              <a:gd name="adj" fmla="val 9023"/>
            </a:avLst>
          </a:prstGeom>
          <a:solidFill>
            <a:srgbClr val="F1DC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2C4A8013-A5E8-CAF6-9B9B-02370F7CB300}"/>
              </a:ext>
            </a:extLst>
          </p:cNvPr>
          <p:cNvSpPr/>
          <p:nvPr/>
        </p:nvSpPr>
        <p:spPr>
          <a:xfrm>
            <a:off x="8176622" y="1615100"/>
            <a:ext cx="3480058" cy="2210808"/>
          </a:xfrm>
          <a:prstGeom prst="roundRect">
            <a:avLst>
              <a:gd name="adj" fmla="val 9023"/>
            </a:avLst>
          </a:prstGeom>
          <a:solidFill>
            <a:srgbClr val="C8F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8BA0461D-9A5A-AA8B-7F1D-2D504E4701BC}"/>
              </a:ext>
            </a:extLst>
          </p:cNvPr>
          <p:cNvSpPr/>
          <p:nvPr/>
        </p:nvSpPr>
        <p:spPr>
          <a:xfrm>
            <a:off x="543932" y="1605695"/>
            <a:ext cx="3480058" cy="2210808"/>
          </a:xfrm>
          <a:prstGeom prst="roundRect">
            <a:avLst>
              <a:gd name="adj" fmla="val 9023"/>
            </a:avLst>
          </a:prstGeom>
          <a:solidFill>
            <a:srgbClr val="F1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7E79"/>
              </a:solidFill>
            </a:endParaRPr>
          </a:p>
        </p:txBody>
      </p:sp>
      <p:sp>
        <p:nvSpPr>
          <p:cNvPr id="21" name="Oval 20">
            <a:extLst>
              <a:ext uri="{FF2B5EF4-FFF2-40B4-BE49-F238E27FC236}">
                <a16:creationId xmlns:a16="http://schemas.microsoft.com/office/drawing/2014/main" id="{27B00AFA-6D1C-C995-DAFE-A9051F0CBC7E}"/>
              </a:ext>
            </a:extLst>
          </p:cNvPr>
          <p:cNvSpPr/>
          <p:nvPr/>
        </p:nvSpPr>
        <p:spPr>
          <a:xfrm>
            <a:off x="3713755" y="1406907"/>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white and black logo&#10;&#10;Description automatically generated">
            <a:extLst>
              <a:ext uri="{FF2B5EF4-FFF2-40B4-BE49-F238E27FC236}">
                <a16:creationId xmlns:a16="http://schemas.microsoft.com/office/drawing/2014/main" id="{C7098780-6D22-A7EC-9735-A665EE93BE30}"/>
              </a:ext>
            </a:extLst>
          </p:cNvPr>
          <p:cNvPicPr>
            <a:picLocks noChangeAspect="1"/>
          </p:cNvPicPr>
          <p:nvPr/>
        </p:nvPicPr>
        <p:blipFill>
          <a:blip r:embed="rId3"/>
          <a:stretch>
            <a:fillRect/>
          </a:stretch>
        </p:blipFill>
        <p:spPr>
          <a:xfrm>
            <a:off x="3825552" y="1504618"/>
            <a:ext cx="293563" cy="293563"/>
          </a:xfrm>
          <a:prstGeom prst="rect">
            <a:avLst/>
          </a:prstGeom>
        </p:spPr>
      </p:pic>
      <p:sp>
        <p:nvSpPr>
          <p:cNvPr id="60" name="Google Shape;106;p2">
            <a:extLst>
              <a:ext uri="{FF2B5EF4-FFF2-40B4-BE49-F238E27FC236}">
                <a16:creationId xmlns:a16="http://schemas.microsoft.com/office/drawing/2014/main" id="{AAA0962E-E5F8-5444-E625-BDD17E2D3F10}"/>
              </a:ext>
            </a:extLst>
          </p:cNvPr>
          <p:cNvSpPr txBox="1"/>
          <p:nvPr/>
        </p:nvSpPr>
        <p:spPr>
          <a:xfrm>
            <a:off x="5819335" y="106961"/>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rgbClr val="595959"/>
                </a:solidFill>
                <a:latin typeface="Century Gothic"/>
                <a:ea typeface="Century Gothic"/>
                <a:cs typeface="Century Gothic"/>
                <a:sym typeface="Century Gothic"/>
              </a:rPr>
              <a:t>PowerPoint Six Sigma Charter</a:t>
            </a:r>
          </a:p>
        </p:txBody>
      </p:sp>
      <p:sp>
        <p:nvSpPr>
          <p:cNvPr id="10" name="TextBox 9">
            <a:extLst>
              <a:ext uri="{FF2B5EF4-FFF2-40B4-BE49-F238E27FC236}">
                <a16:creationId xmlns:a16="http://schemas.microsoft.com/office/drawing/2014/main" id="{DDA6670F-8C13-0F77-0E2A-50BCDA88CA88}"/>
              </a:ext>
            </a:extLst>
          </p:cNvPr>
          <p:cNvSpPr txBox="1"/>
          <p:nvPr/>
        </p:nvSpPr>
        <p:spPr>
          <a:xfrm>
            <a:off x="691437" y="1721042"/>
            <a:ext cx="3183541" cy="1138773"/>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Business Case</a:t>
            </a:r>
          </a:p>
          <a:p>
            <a:pPr>
              <a:spcBef>
                <a:spcPts val="600"/>
              </a:spcBef>
            </a:pPr>
            <a:r>
              <a:rPr lang="en-US" sz="1100" b="1" dirty="0">
                <a:solidFill>
                  <a:schemeClr val="tx1">
                    <a:lumMod val="65000"/>
                    <a:lumOff val="35000"/>
                  </a:schemeClr>
                </a:solidFill>
                <a:latin typeface="Century Gothic" panose="020B0502020202020204" pitchFamily="34" charset="0"/>
              </a:rPr>
              <a:t>Explanation: </a:t>
            </a:r>
            <a:r>
              <a:rPr lang="en-US" sz="1100" dirty="0">
                <a:solidFill>
                  <a:schemeClr val="tx1">
                    <a:lumMod val="65000"/>
                    <a:lumOff val="35000"/>
                  </a:schemeClr>
                </a:solidFill>
                <a:latin typeface="Century Gothic" panose="020B0502020202020204" pitchFamily="34" charset="0"/>
              </a:rPr>
              <a:t>Explain the project's importance.</a:t>
            </a:r>
          </a:p>
          <a:p>
            <a:pPr>
              <a:spcBef>
                <a:spcPts val="600"/>
              </a:spcBef>
            </a:pPr>
            <a:r>
              <a:rPr lang="en-US" sz="1100" b="1" dirty="0">
                <a:solidFill>
                  <a:schemeClr val="tx1">
                    <a:lumMod val="65000"/>
                    <a:lumOff val="35000"/>
                  </a:schemeClr>
                </a:solidFill>
                <a:latin typeface="Century Gothic" panose="020B0502020202020204" pitchFamily="34" charset="0"/>
              </a:rPr>
              <a:t>Alignment: </a:t>
            </a:r>
            <a:r>
              <a:rPr lang="en-US" sz="1100" dirty="0">
                <a:solidFill>
                  <a:schemeClr val="tx1">
                    <a:lumMod val="65000"/>
                    <a:lumOff val="35000"/>
                  </a:schemeClr>
                </a:solidFill>
                <a:latin typeface="Century Gothic" panose="020B0502020202020204" pitchFamily="34" charset="0"/>
              </a:rPr>
              <a:t>Align the project with organizational goals and strategic priorities.</a:t>
            </a:r>
          </a:p>
        </p:txBody>
      </p:sp>
      <p:graphicFrame>
        <p:nvGraphicFramePr>
          <p:cNvPr id="3" name="Table 2">
            <a:extLst>
              <a:ext uri="{FF2B5EF4-FFF2-40B4-BE49-F238E27FC236}">
                <a16:creationId xmlns:a16="http://schemas.microsoft.com/office/drawing/2014/main" id="{C2DD8487-F2D7-8075-87F8-A874F330FA40}"/>
              </a:ext>
            </a:extLst>
          </p:cNvPr>
          <p:cNvGraphicFramePr>
            <a:graphicFrameLocks noGrp="1"/>
          </p:cNvGraphicFramePr>
          <p:nvPr>
            <p:extLst>
              <p:ext uri="{D42A27DB-BD31-4B8C-83A1-F6EECF244321}">
                <p14:modId xmlns:p14="http://schemas.microsoft.com/office/powerpoint/2010/main" val="529458818"/>
              </p:ext>
            </p:extLst>
          </p:nvPr>
        </p:nvGraphicFramePr>
        <p:xfrm>
          <a:off x="540048" y="479525"/>
          <a:ext cx="6492347" cy="755505"/>
        </p:xfrm>
        <a:graphic>
          <a:graphicData uri="http://schemas.openxmlformats.org/drawingml/2006/table">
            <a:tbl>
              <a:tblPr firstRow="1" bandRow="1">
                <a:tableStyleId>{5C22544A-7EE6-4342-B048-85BDC9FD1C3A}</a:tableStyleId>
              </a:tblPr>
              <a:tblGrid>
                <a:gridCol w="1418597">
                  <a:extLst>
                    <a:ext uri="{9D8B030D-6E8A-4147-A177-3AD203B41FA5}">
                      <a16:colId xmlns:a16="http://schemas.microsoft.com/office/drawing/2014/main" val="1672129667"/>
                    </a:ext>
                  </a:extLst>
                </a:gridCol>
                <a:gridCol w="2760404">
                  <a:extLst>
                    <a:ext uri="{9D8B030D-6E8A-4147-A177-3AD203B41FA5}">
                      <a16:colId xmlns:a16="http://schemas.microsoft.com/office/drawing/2014/main" val="602210714"/>
                    </a:ext>
                  </a:extLst>
                </a:gridCol>
                <a:gridCol w="824295">
                  <a:extLst>
                    <a:ext uri="{9D8B030D-6E8A-4147-A177-3AD203B41FA5}">
                      <a16:colId xmlns:a16="http://schemas.microsoft.com/office/drawing/2014/main" val="745651107"/>
                    </a:ext>
                  </a:extLst>
                </a:gridCol>
                <a:gridCol w="1489051">
                  <a:extLst>
                    <a:ext uri="{9D8B030D-6E8A-4147-A177-3AD203B41FA5}">
                      <a16:colId xmlns:a16="http://schemas.microsoft.com/office/drawing/2014/main" val="3839570682"/>
                    </a:ext>
                  </a:extLst>
                </a:gridCol>
              </a:tblGrid>
              <a:tr h="380271">
                <a:tc>
                  <a:txBody>
                    <a:bodyPr/>
                    <a:lstStyle/>
                    <a:p>
                      <a:pPr algn="r">
                        <a:lnSpc>
                          <a:spcPct val="100000"/>
                        </a:lnSpc>
                      </a:pPr>
                      <a:r>
                        <a:rPr lang="en-US" sz="1600" dirty="0">
                          <a:solidFill>
                            <a:schemeClr val="tx1"/>
                          </a:solidFill>
                          <a:latin typeface="Century Gothic" panose="020B0502020202020204" pitchFamily="34" charset="0"/>
                        </a:rPr>
                        <a:t>Project Title: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00000"/>
                        </a:lnSpc>
                      </a:pPr>
                      <a:endParaRPr lang="en-US" sz="1100" b="0" dirty="0">
                        <a:solidFill>
                          <a:schemeClr val="tx1"/>
                        </a:solidFill>
                        <a:latin typeface="Century Gothic" panose="020B0502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r" defTabSz="914400" rtl="0" eaLnBrk="1" latinLnBrk="0" hangingPunct="1">
                        <a:lnSpc>
                          <a:spcPct val="100000"/>
                        </a:lnSpc>
                      </a:pPr>
                      <a:endParaRPr lang="en-US" sz="900" b="1"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a:lnSpc>
                          <a:spcPct val="100000"/>
                        </a:lnSpc>
                      </a:pPr>
                      <a:r>
                        <a:rPr lang="en-US" sz="900" b="1" kern="1200" dirty="0">
                          <a:solidFill>
                            <a:schemeClr val="tx1"/>
                          </a:solidFill>
                          <a:latin typeface="Century Gothic" panose="020B0502020202020204" pitchFamily="34" charset="0"/>
                          <a:ea typeface="+mn-ea"/>
                          <a:cs typeface="+mn-cs"/>
                        </a:rPr>
                        <a:t>Team Name:</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lang="en-US" sz="1100" dirty="0">
                        <a:solidFill>
                          <a:schemeClr val="tx1"/>
                        </a:solidFill>
                        <a:latin typeface="Century Gothic" panose="020B0502020202020204" pitchFamily="34" charset="0"/>
                      </a:endParaRP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Date:</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July 8, 20XX</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5858687"/>
                  </a:ext>
                </a:extLst>
              </a:tr>
            </a:tbl>
          </a:graphicData>
        </a:graphic>
      </p:graphicFrame>
      <p:sp>
        <p:nvSpPr>
          <p:cNvPr id="35" name="Oval 34">
            <a:extLst>
              <a:ext uri="{FF2B5EF4-FFF2-40B4-BE49-F238E27FC236}">
                <a16:creationId xmlns:a16="http://schemas.microsoft.com/office/drawing/2014/main" id="{CBE6AAF6-1356-02B5-522A-FF8B7599C99B}"/>
              </a:ext>
            </a:extLst>
          </p:cNvPr>
          <p:cNvSpPr/>
          <p:nvPr/>
        </p:nvSpPr>
        <p:spPr>
          <a:xfrm>
            <a:off x="7520673" y="1406907"/>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EEEC2B2-7898-54E6-0571-201DE9EE33B0}"/>
              </a:ext>
            </a:extLst>
          </p:cNvPr>
          <p:cNvSpPr/>
          <p:nvPr/>
        </p:nvSpPr>
        <p:spPr>
          <a:xfrm>
            <a:off x="11339523" y="1401524"/>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8CEA980-1ADA-4EF7-7D70-AD3E487E09FB}"/>
              </a:ext>
            </a:extLst>
          </p:cNvPr>
          <p:cNvSpPr txBox="1"/>
          <p:nvPr/>
        </p:nvSpPr>
        <p:spPr>
          <a:xfrm>
            <a:off x="4508536" y="1723448"/>
            <a:ext cx="3183541" cy="1308050"/>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Problem Statement</a:t>
            </a:r>
          </a:p>
          <a:p>
            <a:pPr>
              <a:spcBef>
                <a:spcPts val="600"/>
              </a:spcBef>
            </a:pPr>
            <a:r>
              <a:rPr lang="en-US" sz="1100" b="1" dirty="0">
                <a:solidFill>
                  <a:schemeClr val="tx1">
                    <a:lumMod val="65000"/>
                    <a:lumOff val="35000"/>
                  </a:schemeClr>
                </a:solidFill>
                <a:latin typeface="Century Gothic" panose="020B0502020202020204" pitchFamily="34" charset="0"/>
              </a:rPr>
              <a:t>Description:</a:t>
            </a:r>
            <a:r>
              <a:rPr lang="en-US" sz="1100" dirty="0">
                <a:solidFill>
                  <a:schemeClr val="tx1">
                    <a:lumMod val="65000"/>
                    <a:lumOff val="35000"/>
                  </a:schemeClr>
                </a:solidFill>
                <a:latin typeface="Century Gothic" panose="020B0502020202020204" pitchFamily="34" charset="0"/>
              </a:rPr>
              <a:t> Include a detailed description of the problem.</a:t>
            </a:r>
          </a:p>
          <a:p>
            <a:pPr>
              <a:spcBef>
                <a:spcPts val="600"/>
              </a:spcBef>
            </a:pPr>
            <a:r>
              <a:rPr lang="en-US" sz="1100" b="1" dirty="0">
                <a:solidFill>
                  <a:schemeClr val="tx1">
                    <a:lumMod val="65000"/>
                    <a:lumOff val="35000"/>
                  </a:schemeClr>
                </a:solidFill>
                <a:latin typeface="Century Gothic" panose="020B0502020202020204" pitchFamily="34" charset="0"/>
              </a:rPr>
              <a:t>Impact: </a:t>
            </a:r>
            <a:r>
              <a:rPr lang="en-US" sz="1100" dirty="0">
                <a:solidFill>
                  <a:schemeClr val="tx1">
                    <a:lumMod val="65000"/>
                    <a:lumOff val="35000"/>
                  </a:schemeClr>
                </a:solidFill>
                <a:latin typeface="Century Gothic" panose="020B0502020202020204" pitchFamily="34" charset="0"/>
              </a:rPr>
              <a:t>Explain the problem’s impact on the organization (financial, operational, etc.).</a:t>
            </a:r>
          </a:p>
        </p:txBody>
      </p:sp>
      <p:sp>
        <p:nvSpPr>
          <p:cNvPr id="33" name="TextBox 32">
            <a:extLst>
              <a:ext uri="{FF2B5EF4-FFF2-40B4-BE49-F238E27FC236}">
                <a16:creationId xmlns:a16="http://schemas.microsoft.com/office/drawing/2014/main" id="{456BD303-2CAA-C1A1-B81B-679EF1DF9623}"/>
              </a:ext>
            </a:extLst>
          </p:cNvPr>
          <p:cNvSpPr txBox="1"/>
          <p:nvPr/>
        </p:nvSpPr>
        <p:spPr>
          <a:xfrm>
            <a:off x="8329449" y="1719858"/>
            <a:ext cx="3183541" cy="892552"/>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Project Objective</a:t>
            </a:r>
          </a:p>
          <a:p>
            <a:pPr>
              <a:spcBef>
                <a:spcPts val="600"/>
              </a:spcBef>
            </a:pPr>
            <a:r>
              <a:rPr lang="en-US" sz="1100" b="1" dirty="0">
                <a:solidFill>
                  <a:schemeClr val="tx1">
                    <a:lumMod val="65000"/>
                    <a:lumOff val="35000"/>
                  </a:schemeClr>
                </a:solidFill>
                <a:latin typeface="Century Gothic" panose="020B0502020202020204" pitchFamily="34" charset="0"/>
              </a:rPr>
              <a:t>SMART Goals: </a:t>
            </a:r>
            <a:r>
              <a:rPr lang="en-US" sz="1100" dirty="0">
                <a:solidFill>
                  <a:schemeClr val="tx1">
                    <a:lumMod val="65000"/>
                    <a:lumOff val="35000"/>
                  </a:schemeClr>
                </a:solidFill>
                <a:latin typeface="Century Gothic" panose="020B0502020202020204" pitchFamily="34" charset="0"/>
              </a:rPr>
              <a:t>Ensure your project objective is specific, measurable, achievable, relevant, and time-bound.</a:t>
            </a:r>
          </a:p>
        </p:txBody>
      </p:sp>
      <p:sp>
        <p:nvSpPr>
          <p:cNvPr id="42" name="Rounded Rectangle 41">
            <a:extLst>
              <a:ext uri="{FF2B5EF4-FFF2-40B4-BE49-F238E27FC236}">
                <a16:creationId xmlns:a16="http://schemas.microsoft.com/office/drawing/2014/main" id="{7D152D56-6FFE-F4AA-1625-F9ECBEAAC512}"/>
              </a:ext>
            </a:extLst>
          </p:cNvPr>
          <p:cNvSpPr/>
          <p:nvPr/>
        </p:nvSpPr>
        <p:spPr>
          <a:xfrm>
            <a:off x="4360276" y="4187093"/>
            <a:ext cx="7296403" cy="2210808"/>
          </a:xfrm>
          <a:prstGeom prst="roundRect">
            <a:avLst>
              <a:gd name="adj" fmla="val 9023"/>
            </a:avLst>
          </a:prstGeom>
          <a:solidFill>
            <a:srgbClr val="CCCF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a:extLst>
              <a:ext uri="{FF2B5EF4-FFF2-40B4-BE49-F238E27FC236}">
                <a16:creationId xmlns:a16="http://schemas.microsoft.com/office/drawing/2014/main" id="{A64821FA-E845-E135-CDA6-21A584CB747A}"/>
              </a:ext>
            </a:extLst>
          </p:cNvPr>
          <p:cNvSpPr/>
          <p:nvPr/>
        </p:nvSpPr>
        <p:spPr>
          <a:xfrm>
            <a:off x="543932" y="4187093"/>
            <a:ext cx="3480058" cy="2210808"/>
          </a:xfrm>
          <a:prstGeom prst="roundRect">
            <a:avLst>
              <a:gd name="adj" fmla="val 9023"/>
            </a:avLst>
          </a:prstGeom>
          <a:solidFill>
            <a:srgbClr val="C4E2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5" name="Oval 44">
            <a:extLst>
              <a:ext uri="{FF2B5EF4-FFF2-40B4-BE49-F238E27FC236}">
                <a16:creationId xmlns:a16="http://schemas.microsoft.com/office/drawing/2014/main" id="{B698CAE2-0BAD-812F-6E66-B8B1F770A551}"/>
              </a:ext>
            </a:extLst>
          </p:cNvPr>
          <p:cNvSpPr/>
          <p:nvPr/>
        </p:nvSpPr>
        <p:spPr>
          <a:xfrm>
            <a:off x="3713755" y="3988305"/>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85E03F0-7103-CD35-17D0-AB06D7D94AC4}"/>
              </a:ext>
            </a:extLst>
          </p:cNvPr>
          <p:cNvSpPr txBox="1"/>
          <p:nvPr/>
        </p:nvSpPr>
        <p:spPr>
          <a:xfrm>
            <a:off x="691437" y="4302440"/>
            <a:ext cx="3183541" cy="1308050"/>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Project Scope</a:t>
            </a:r>
          </a:p>
          <a:p>
            <a:pPr>
              <a:spcBef>
                <a:spcPts val="600"/>
              </a:spcBef>
            </a:pPr>
            <a:r>
              <a:rPr lang="en-US" sz="1100" b="1" dirty="0">
                <a:solidFill>
                  <a:schemeClr val="tx1">
                    <a:lumMod val="65000"/>
                    <a:lumOff val="35000"/>
                  </a:schemeClr>
                </a:solidFill>
                <a:latin typeface="Century Gothic" panose="020B0502020202020204" pitchFamily="34" charset="0"/>
              </a:rPr>
              <a:t>Included: </a:t>
            </a:r>
            <a:r>
              <a:rPr lang="en-US" sz="1100" dirty="0">
                <a:solidFill>
                  <a:schemeClr val="tx1">
                    <a:lumMod val="65000"/>
                    <a:lumOff val="35000"/>
                  </a:schemeClr>
                </a:solidFill>
                <a:latin typeface="Century Gothic" panose="020B0502020202020204" pitchFamily="34" charset="0"/>
              </a:rPr>
              <a:t>List the tasks and deliverables that are within the scope of the project</a:t>
            </a:r>
          </a:p>
          <a:p>
            <a:pPr>
              <a:spcBef>
                <a:spcPts val="600"/>
              </a:spcBef>
            </a:pPr>
            <a:r>
              <a:rPr lang="en-US" sz="1100" b="1" dirty="0">
                <a:solidFill>
                  <a:schemeClr val="tx1">
                    <a:lumMod val="65000"/>
                    <a:lumOff val="35000"/>
                  </a:schemeClr>
                </a:solidFill>
                <a:latin typeface="Century Gothic" panose="020B0502020202020204" pitchFamily="34" charset="0"/>
              </a:rPr>
              <a:t>Out of Scope: </a:t>
            </a:r>
            <a:r>
              <a:rPr lang="en-US" sz="1100" dirty="0">
                <a:solidFill>
                  <a:schemeClr val="tx1">
                    <a:lumMod val="65000"/>
                    <a:lumOff val="35000"/>
                  </a:schemeClr>
                </a:solidFill>
                <a:latin typeface="Century Gothic" panose="020B0502020202020204" pitchFamily="34" charset="0"/>
              </a:rPr>
              <a:t>List the tasks and deliverables that are out of scope to prevent scope creep.</a:t>
            </a:r>
          </a:p>
        </p:txBody>
      </p:sp>
      <p:sp>
        <p:nvSpPr>
          <p:cNvPr id="50" name="Oval 49">
            <a:extLst>
              <a:ext uri="{FF2B5EF4-FFF2-40B4-BE49-F238E27FC236}">
                <a16:creationId xmlns:a16="http://schemas.microsoft.com/office/drawing/2014/main" id="{923D3774-2CFE-3702-9442-937832379375}"/>
              </a:ext>
            </a:extLst>
          </p:cNvPr>
          <p:cNvSpPr/>
          <p:nvPr/>
        </p:nvSpPr>
        <p:spPr>
          <a:xfrm>
            <a:off x="11339523" y="3982922"/>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2446975-56F8-312F-1C5C-3E86EFF23D34}"/>
              </a:ext>
            </a:extLst>
          </p:cNvPr>
          <p:cNvSpPr txBox="1"/>
          <p:nvPr/>
        </p:nvSpPr>
        <p:spPr>
          <a:xfrm>
            <a:off x="4508536" y="4304846"/>
            <a:ext cx="7004454" cy="1046440"/>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Team Composition and Roles</a:t>
            </a:r>
          </a:p>
          <a:p>
            <a:pPr>
              <a:spcBef>
                <a:spcPts val="600"/>
              </a:spcBef>
            </a:pPr>
            <a:r>
              <a:rPr lang="en-US" sz="1100" b="1" dirty="0">
                <a:solidFill>
                  <a:schemeClr val="tx1">
                    <a:lumMod val="65000"/>
                    <a:lumOff val="35000"/>
                  </a:schemeClr>
                </a:solidFill>
                <a:latin typeface="Century Gothic" panose="020B0502020202020204" pitchFamily="34" charset="0"/>
              </a:rPr>
              <a:t>Team Leader</a:t>
            </a:r>
            <a:r>
              <a:rPr lang="en-US" sz="1100" dirty="0">
                <a:solidFill>
                  <a:schemeClr val="tx1">
                    <a:lumMod val="65000"/>
                    <a:lumOff val="35000"/>
                  </a:schemeClr>
                </a:solidFill>
                <a:latin typeface="Century Gothic" panose="020B0502020202020204" pitchFamily="34" charset="0"/>
              </a:rPr>
              <a:t>: Include their name, role description, and responsibilities.</a:t>
            </a:r>
          </a:p>
          <a:p>
            <a:pPr>
              <a:spcBef>
                <a:spcPts val="600"/>
              </a:spcBef>
            </a:pPr>
            <a:r>
              <a:rPr lang="en-US" sz="1100" b="1" dirty="0">
                <a:solidFill>
                  <a:schemeClr val="tx1">
                    <a:lumMod val="65000"/>
                    <a:lumOff val="35000"/>
                  </a:schemeClr>
                </a:solidFill>
                <a:latin typeface="Century Gothic" panose="020B0502020202020204" pitchFamily="34" charset="0"/>
              </a:rPr>
              <a:t>Team Members: </a:t>
            </a:r>
            <a:r>
              <a:rPr lang="en-US" sz="1100" dirty="0">
                <a:solidFill>
                  <a:schemeClr val="tx1">
                    <a:lumMod val="65000"/>
                    <a:lumOff val="35000"/>
                  </a:schemeClr>
                </a:solidFill>
                <a:latin typeface="Century Gothic" panose="020B0502020202020204" pitchFamily="34" charset="0"/>
              </a:rPr>
              <a:t>Include their name, role description, and responsibilities.</a:t>
            </a:r>
          </a:p>
          <a:p>
            <a:pPr>
              <a:spcBef>
                <a:spcPts val="600"/>
              </a:spcBef>
            </a:pPr>
            <a:r>
              <a:rPr lang="en-US" sz="1100" b="1" dirty="0">
                <a:solidFill>
                  <a:schemeClr val="tx1">
                    <a:lumMod val="65000"/>
                    <a:lumOff val="35000"/>
                  </a:schemeClr>
                </a:solidFill>
                <a:latin typeface="Century Gothic" panose="020B0502020202020204" pitchFamily="34" charset="0"/>
              </a:rPr>
              <a:t>Contact Information: </a:t>
            </a:r>
            <a:r>
              <a:rPr lang="en-US" sz="1100" dirty="0">
                <a:solidFill>
                  <a:schemeClr val="tx1">
                    <a:lumMod val="65000"/>
                    <a:lumOff val="35000"/>
                  </a:schemeClr>
                </a:solidFill>
                <a:latin typeface="Century Gothic" panose="020B0502020202020204" pitchFamily="34" charset="0"/>
              </a:rPr>
              <a:t>Provide for all team members.</a:t>
            </a:r>
          </a:p>
        </p:txBody>
      </p:sp>
      <p:pic>
        <p:nvPicPr>
          <p:cNvPr id="55" name="Picture 54" descr="A group of people with circles and circles&#10;&#10;Description automatically generated">
            <a:extLst>
              <a:ext uri="{FF2B5EF4-FFF2-40B4-BE49-F238E27FC236}">
                <a16:creationId xmlns:a16="http://schemas.microsoft.com/office/drawing/2014/main" id="{BA562DAB-C53F-F86B-108A-5B3EA9EA7DA8}"/>
              </a:ext>
            </a:extLst>
          </p:cNvPr>
          <p:cNvPicPr>
            <a:picLocks noChangeAspect="1"/>
          </p:cNvPicPr>
          <p:nvPr/>
        </p:nvPicPr>
        <p:blipFill>
          <a:blip r:embed="rId4"/>
          <a:stretch>
            <a:fillRect/>
          </a:stretch>
        </p:blipFill>
        <p:spPr>
          <a:xfrm>
            <a:off x="11448440" y="4062550"/>
            <a:ext cx="302210" cy="302210"/>
          </a:xfrm>
          <a:prstGeom prst="rect">
            <a:avLst/>
          </a:prstGeom>
        </p:spPr>
      </p:pic>
      <p:pic>
        <p:nvPicPr>
          <p:cNvPr id="56" name="Picture 55" descr="A white arrow in a bullseye&#10;&#10;Description automatically generated">
            <a:extLst>
              <a:ext uri="{FF2B5EF4-FFF2-40B4-BE49-F238E27FC236}">
                <a16:creationId xmlns:a16="http://schemas.microsoft.com/office/drawing/2014/main" id="{B0B28D7C-8FA1-8368-E525-EC45FED9E28A}"/>
              </a:ext>
            </a:extLst>
          </p:cNvPr>
          <p:cNvPicPr>
            <a:picLocks noChangeAspect="1"/>
          </p:cNvPicPr>
          <p:nvPr/>
        </p:nvPicPr>
        <p:blipFill>
          <a:blip r:embed="rId5"/>
          <a:stretch>
            <a:fillRect/>
          </a:stretch>
        </p:blipFill>
        <p:spPr>
          <a:xfrm>
            <a:off x="11435985" y="1472279"/>
            <a:ext cx="371546" cy="371546"/>
          </a:xfrm>
          <a:prstGeom prst="rect">
            <a:avLst/>
          </a:prstGeom>
        </p:spPr>
      </p:pic>
      <p:pic>
        <p:nvPicPr>
          <p:cNvPr id="57" name="Picture 56" descr="A logo of cubes on a black background&#10;&#10;Description automatically generated">
            <a:extLst>
              <a:ext uri="{FF2B5EF4-FFF2-40B4-BE49-F238E27FC236}">
                <a16:creationId xmlns:a16="http://schemas.microsoft.com/office/drawing/2014/main" id="{072B0A65-40BD-0FBA-DF15-7DD3E2C401D5}"/>
              </a:ext>
            </a:extLst>
          </p:cNvPr>
          <p:cNvPicPr>
            <a:picLocks noChangeAspect="1"/>
          </p:cNvPicPr>
          <p:nvPr/>
        </p:nvPicPr>
        <p:blipFill>
          <a:blip r:embed="rId6"/>
          <a:stretch>
            <a:fillRect/>
          </a:stretch>
        </p:blipFill>
        <p:spPr>
          <a:xfrm>
            <a:off x="7610034" y="1515344"/>
            <a:ext cx="307777" cy="307777"/>
          </a:xfrm>
          <a:prstGeom prst="rect">
            <a:avLst/>
          </a:prstGeom>
        </p:spPr>
      </p:pic>
      <p:pic>
        <p:nvPicPr>
          <p:cNvPr id="59" name="Graphic 58">
            <a:extLst>
              <a:ext uri="{FF2B5EF4-FFF2-40B4-BE49-F238E27FC236}">
                <a16:creationId xmlns:a16="http://schemas.microsoft.com/office/drawing/2014/main" id="{46687CCE-4CF6-987D-4D49-2510E6CE27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28949" y="4085010"/>
            <a:ext cx="293563" cy="293563"/>
          </a:xfrm>
          <a:prstGeom prst="rect">
            <a:avLst/>
          </a:prstGeom>
        </p:spPr>
      </p:pic>
    </p:spTree>
    <p:extLst>
      <p:ext uri="{BB962C8B-B14F-4D97-AF65-F5344CB8AC3E}">
        <p14:creationId xmlns:p14="http://schemas.microsoft.com/office/powerpoint/2010/main" val="392553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1E23E653-94BC-4E1E-8320-BF8A33A3797D}"/>
              </a:ext>
            </a:extLst>
          </p:cNvPr>
          <p:cNvSpPr/>
          <p:nvPr/>
        </p:nvSpPr>
        <p:spPr>
          <a:xfrm>
            <a:off x="4360277" y="764141"/>
            <a:ext cx="3480058" cy="2210808"/>
          </a:xfrm>
          <a:prstGeom prst="roundRect">
            <a:avLst>
              <a:gd name="adj" fmla="val 9023"/>
            </a:avLst>
          </a:prstGeom>
          <a:solidFill>
            <a:srgbClr val="F1DC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2C4A8013-A5E8-CAF6-9B9B-02370F7CB300}"/>
              </a:ext>
            </a:extLst>
          </p:cNvPr>
          <p:cNvSpPr/>
          <p:nvPr/>
        </p:nvSpPr>
        <p:spPr>
          <a:xfrm>
            <a:off x="8176622" y="773546"/>
            <a:ext cx="3480058" cy="2210808"/>
          </a:xfrm>
          <a:prstGeom prst="roundRect">
            <a:avLst>
              <a:gd name="adj" fmla="val 9023"/>
            </a:avLst>
          </a:prstGeom>
          <a:solidFill>
            <a:srgbClr val="C8F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8BA0461D-9A5A-AA8B-7F1D-2D504E4701BC}"/>
              </a:ext>
            </a:extLst>
          </p:cNvPr>
          <p:cNvSpPr/>
          <p:nvPr/>
        </p:nvSpPr>
        <p:spPr>
          <a:xfrm>
            <a:off x="543932" y="764141"/>
            <a:ext cx="3480058" cy="2210808"/>
          </a:xfrm>
          <a:prstGeom prst="roundRect">
            <a:avLst>
              <a:gd name="adj" fmla="val 9023"/>
            </a:avLst>
          </a:prstGeom>
          <a:solidFill>
            <a:srgbClr val="F1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7B00AFA-6D1C-C995-DAFE-A9051F0CBC7E}"/>
              </a:ext>
            </a:extLst>
          </p:cNvPr>
          <p:cNvSpPr/>
          <p:nvPr/>
        </p:nvSpPr>
        <p:spPr>
          <a:xfrm>
            <a:off x="3713755" y="56535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DA6670F-8C13-0F77-0E2A-50BCDA88CA88}"/>
              </a:ext>
            </a:extLst>
          </p:cNvPr>
          <p:cNvSpPr txBox="1"/>
          <p:nvPr/>
        </p:nvSpPr>
        <p:spPr>
          <a:xfrm>
            <a:off x="691437" y="879488"/>
            <a:ext cx="3183541" cy="1308050"/>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Voice of the Customer</a:t>
            </a:r>
          </a:p>
          <a:p>
            <a:pPr>
              <a:spcBef>
                <a:spcPts val="600"/>
              </a:spcBef>
            </a:pPr>
            <a:r>
              <a:rPr lang="en-US" sz="1100" b="1" dirty="0">
                <a:solidFill>
                  <a:schemeClr val="tx1">
                    <a:lumMod val="65000"/>
                    <a:lumOff val="35000"/>
                  </a:schemeClr>
                </a:solidFill>
                <a:latin typeface="Century Gothic" panose="020B0502020202020204" pitchFamily="34" charset="0"/>
              </a:rPr>
              <a:t>Customer Requirements:</a:t>
            </a:r>
            <a:r>
              <a:rPr lang="en-US" sz="1100" dirty="0">
                <a:solidFill>
                  <a:schemeClr val="tx1">
                    <a:lumMod val="65000"/>
                    <a:lumOff val="35000"/>
                  </a:schemeClr>
                </a:solidFill>
                <a:latin typeface="Century Gothic" panose="020B0502020202020204" pitchFamily="34" charset="0"/>
              </a:rPr>
              <a:t> Identify the customer requirements and expectations.</a:t>
            </a:r>
          </a:p>
          <a:p>
            <a:pPr>
              <a:spcBef>
                <a:spcPts val="600"/>
              </a:spcBef>
            </a:pPr>
            <a:r>
              <a:rPr lang="en-US" sz="1100" b="1" dirty="0">
                <a:solidFill>
                  <a:schemeClr val="tx1">
                    <a:lumMod val="65000"/>
                    <a:lumOff val="35000"/>
                  </a:schemeClr>
                </a:solidFill>
                <a:latin typeface="Century Gothic" panose="020B0502020202020204" pitchFamily="34" charset="0"/>
              </a:rPr>
              <a:t>Feedback Methods: </a:t>
            </a:r>
            <a:r>
              <a:rPr lang="en-US" sz="1100" dirty="0">
                <a:solidFill>
                  <a:schemeClr val="tx1">
                    <a:lumMod val="65000"/>
                    <a:lumOff val="35000"/>
                  </a:schemeClr>
                </a:solidFill>
                <a:latin typeface="Century Gothic" panose="020B0502020202020204" pitchFamily="34" charset="0"/>
              </a:rPr>
              <a:t>Specify the feedback collection methods (surveys, interviews, etc.).</a:t>
            </a:r>
          </a:p>
        </p:txBody>
      </p:sp>
      <p:sp>
        <p:nvSpPr>
          <p:cNvPr id="35" name="Oval 34">
            <a:extLst>
              <a:ext uri="{FF2B5EF4-FFF2-40B4-BE49-F238E27FC236}">
                <a16:creationId xmlns:a16="http://schemas.microsoft.com/office/drawing/2014/main" id="{CBE6AAF6-1356-02B5-522A-FF8B7599C99B}"/>
              </a:ext>
            </a:extLst>
          </p:cNvPr>
          <p:cNvSpPr/>
          <p:nvPr/>
        </p:nvSpPr>
        <p:spPr>
          <a:xfrm>
            <a:off x="7520673" y="56535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EEEC2B2-7898-54E6-0571-201DE9EE33B0}"/>
              </a:ext>
            </a:extLst>
          </p:cNvPr>
          <p:cNvSpPr/>
          <p:nvPr/>
        </p:nvSpPr>
        <p:spPr>
          <a:xfrm>
            <a:off x="11339523" y="559970"/>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8CEA980-1ADA-4EF7-7D70-AD3E487E09FB}"/>
              </a:ext>
            </a:extLst>
          </p:cNvPr>
          <p:cNvSpPr txBox="1"/>
          <p:nvPr/>
        </p:nvSpPr>
        <p:spPr>
          <a:xfrm>
            <a:off x="4508536" y="881894"/>
            <a:ext cx="3183541" cy="1692771"/>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Key Metrics and </a:t>
            </a:r>
            <a:br>
              <a:rPr lang="en-US" sz="1400" b="1" dirty="0">
                <a:solidFill>
                  <a:schemeClr val="tx1">
                    <a:lumMod val="65000"/>
                    <a:lumOff val="35000"/>
                  </a:schemeClr>
                </a:solidFill>
                <a:latin typeface="Century Gothic" panose="020B0502020202020204" pitchFamily="34" charset="0"/>
              </a:rPr>
            </a:br>
            <a:r>
              <a:rPr lang="en-US" sz="1400" b="1" dirty="0">
                <a:solidFill>
                  <a:schemeClr val="tx1">
                    <a:lumMod val="65000"/>
                    <a:lumOff val="35000"/>
                  </a:schemeClr>
                </a:solidFill>
                <a:latin typeface="Century Gothic" panose="020B0502020202020204" pitchFamily="34" charset="0"/>
              </a:rPr>
              <a:t>Measurement Plan</a:t>
            </a:r>
          </a:p>
          <a:p>
            <a:pPr>
              <a:spcBef>
                <a:spcPts val="600"/>
              </a:spcBef>
            </a:pPr>
            <a:r>
              <a:rPr lang="en-US" sz="1100" b="1" dirty="0">
                <a:solidFill>
                  <a:schemeClr val="tx1">
                    <a:lumMod val="65000"/>
                    <a:lumOff val="35000"/>
                  </a:schemeClr>
                </a:solidFill>
                <a:latin typeface="Century Gothic" panose="020B0502020202020204" pitchFamily="34" charset="0"/>
              </a:rPr>
              <a:t>CTQ Metrics:</a:t>
            </a:r>
            <a:r>
              <a:rPr lang="en-US" sz="1100" dirty="0">
                <a:solidFill>
                  <a:schemeClr val="tx1">
                    <a:lumMod val="65000"/>
                    <a:lumOff val="35000"/>
                  </a:schemeClr>
                </a:solidFill>
                <a:latin typeface="Century Gothic" panose="020B0502020202020204" pitchFamily="34" charset="0"/>
              </a:rPr>
              <a:t> Include all critical-to-quality (CTQ) metrics.</a:t>
            </a:r>
          </a:p>
          <a:p>
            <a:pPr>
              <a:spcBef>
                <a:spcPts val="600"/>
              </a:spcBef>
            </a:pPr>
            <a:r>
              <a:rPr lang="en-US" sz="1100" b="1" dirty="0">
                <a:solidFill>
                  <a:schemeClr val="tx1">
                    <a:lumMod val="65000"/>
                    <a:lumOff val="35000"/>
                  </a:schemeClr>
                </a:solidFill>
                <a:latin typeface="Century Gothic" panose="020B0502020202020204" pitchFamily="34" charset="0"/>
              </a:rPr>
              <a:t>Measurement Methods: </a:t>
            </a:r>
            <a:r>
              <a:rPr lang="en-US" sz="1100" dirty="0">
                <a:solidFill>
                  <a:schemeClr val="tx1">
                    <a:lumMod val="65000"/>
                    <a:lumOff val="35000"/>
                  </a:schemeClr>
                </a:solidFill>
                <a:latin typeface="Century Gothic" panose="020B0502020202020204" pitchFamily="34" charset="0"/>
              </a:rPr>
              <a:t>List key performance indicators (KPIs), measurement methods, and data collection plans.</a:t>
            </a:r>
          </a:p>
        </p:txBody>
      </p:sp>
      <p:sp>
        <p:nvSpPr>
          <p:cNvPr id="33" name="TextBox 32">
            <a:extLst>
              <a:ext uri="{FF2B5EF4-FFF2-40B4-BE49-F238E27FC236}">
                <a16:creationId xmlns:a16="http://schemas.microsoft.com/office/drawing/2014/main" id="{456BD303-2CAA-C1A1-B81B-679EF1DF9623}"/>
              </a:ext>
            </a:extLst>
          </p:cNvPr>
          <p:cNvSpPr txBox="1"/>
          <p:nvPr/>
        </p:nvSpPr>
        <p:spPr>
          <a:xfrm>
            <a:off x="8329449" y="878304"/>
            <a:ext cx="3183541" cy="969496"/>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Baseline Performance</a:t>
            </a:r>
          </a:p>
          <a:p>
            <a:pPr>
              <a:spcBef>
                <a:spcPts val="600"/>
              </a:spcBef>
            </a:pPr>
            <a:r>
              <a:rPr lang="en-US" sz="1100" b="1" dirty="0">
                <a:solidFill>
                  <a:schemeClr val="tx1">
                    <a:lumMod val="65000"/>
                    <a:lumOff val="35000"/>
                  </a:schemeClr>
                </a:solidFill>
                <a:latin typeface="Century Gothic" panose="020B0502020202020204" pitchFamily="34" charset="0"/>
              </a:rPr>
              <a:t>Current Metrics</a:t>
            </a:r>
            <a:r>
              <a:rPr lang="en-US" sz="1100" dirty="0">
                <a:solidFill>
                  <a:schemeClr val="tx1">
                    <a:lumMod val="65000"/>
                    <a:lumOff val="35000"/>
                  </a:schemeClr>
                </a:solidFill>
                <a:latin typeface="Century Gothic" panose="020B0502020202020204" pitchFamily="34" charset="0"/>
              </a:rPr>
              <a:t>: Include the current performance metrics.</a:t>
            </a:r>
          </a:p>
          <a:p>
            <a:pPr>
              <a:spcBef>
                <a:spcPts val="600"/>
              </a:spcBef>
            </a:pPr>
            <a:r>
              <a:rPr lang="en-US" sz="1100" b="1" dirty="0">
                <a:solidFill>
                  <a:schemeClr val="tx1">
                    <a:lumMod val="65000"/>
                    <a:lumOff val="35000"/>
                  </a:schemeClr>
                </a:solidFill>
                <a:latin typeface="Century Gothic" panose="020B0502020202020204" pitchFamily="34" charset="0"/>
              </a:rPr>
              <a:t>Benchmark Data: </a:t>
            </a:r>
            <a:r>
              <a:rPr lang="en-US" sz="1100" dirty="0">
                <a:solidFill>
                  <a:schemeClr val="tx1">
                    <a:lumMod val="65000"/>
                    <a:lumOff val="35000"/>
                  </a:schemeClr>
                </a:solidFill>
                <a:latin typeface="Century Gothic" panose="020B0502020202020204" pitchFamily="34" charset="0"/>
              </a:rPr>
              <a:t>Identify benchmark data.</a:t>
            </a:r>
          </a:p>
        </p:txBody>
      </p:sp>
      <p:sp>
        <p:nvSpPr>
          <p:cNvPr id="42" name="Rounded Rectangle 41">
            <a:extLst>
              <a:ext uri="{FF2B5EF4-FFF2-40B4-BE49-F238E27FC236}">
                <a16:creationId xmlns:a16="http://schemas.microsoft.com/office/drawing/2014/main" id="{7D152D56-6FFE-F4AA-1625-F9ECBEAAC512}"/>
              </a:ext>
            </a:extLst>
          </p:cNvPr>
          <p:cNvSpPr/>
          <p:nvPr/>
        </p:nvSpPr>
        <p:spPr>
          <a:xfrm>
            <a:off x="4360277" y="3345539"/>
            <a:ext cx="3480058" cy="2210808"/>
          </a:xfrm>
          <a:prstGeom prst="roundRect">
            <a:avLst>
              <a:gd name="adj" fmla="val 9023"/>
            </a:avLst>
          </a:prstGeom>
          <a:solidFill>
            <a:srgbClr val="CCCF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42">
            <a:extLst>
              <a:ext uri="{FF2B5EF4-FFF2-40B4-BE49-F238E27FC236}">
                <a16:creationId xmlns:a16="http://schemas.microsoft.com/office/drawing/2014/main" id="{9F660DDC-EBAF-E286-DCC4-A373C3350FFC}"/>
              </a:ext>
            </a:extLst>
          </p:cNvPr>
          <p:cNvSpPr/>
          <p:nvPr/>
        </p:nvSpPr>
        <p:spPr>
          <a:xfrm>
            <a:off x="8176622" y="3354944"/>
            <a:ext cx="3480058" cy="2210808"/>
          </a:xfrm>
          <a:prstGeom prst="roundRect">
            <a:avLst>
              <a:gd name="adj" fmla="val 9023"/>
            </a:avLst>
          </a:prstGeom>
          <a:solidFill>
            <a:srgbClr val="F2D5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a:extLst>
              <a:ext uri="{FF2B5EF4-FFF2-40B4-BE49-F238E27FC236}">
                <a16:creationId xmlns:a16="http://schemas.microsoft.com/office/drawing/2014/main" id="{A64821FA-E845-E135-CDA6-21A584CB747A}"/>
              </a:ext>
            </a:extLst>
          </p:cNvPr>
          <p:cNvSpPr/>
          <p:nvPr/>
        </p:nvSpPr>
        <p:spPr>
          <a:xfrm>
            <a:off x="543932" y="3345538"/>
            <a:ext cx="3480058" cy="3052363"/>
          </a:xfrm>
          <a:prstGeom prst="roundRect">
            <a:avLst>
              <a:gd name="adj" fmla="val 9023"/>
            </a:avLst>
          </a:prstGeom>
          <a:solidFill>
            <a:srgbClr val="C4E2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B698CAE2-0BAD-812F-6E66-B8B1F770A551}"/>
              </a:ext>
            </a:extLst>
          </p:cNvPr>
          <p:cNvSpPr/>
          <p:nvPr/>
        </p:nvSpPr>
        <p:spPr>
          <a:xfrm>
            <a:off x="3713755" y="3146751"/>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85E03F0-7103-CD35-17D0-AB06D7D94AC4}"/>
              </a:ext>
            </a:extLst>
          </p:cNvPr>
          <p:cNvSpPr txBox="1"/>
          <p:nvPr/>
        </p:nvSpPr>
        <p:spPr>
          <a:xfrm>
            <a:off x="691437" y="3460886"/>
            <a:ext cx="3183541" cy="2123658"/>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Timeline and Milestones</a:t>
            </a:r>
          </a:p>
          <a:p>
            <a:pPr>
              <a:spcBef>
                <a:spcPts val="600"/>
              </a:spcBef>
            </a:pPr>
            <a:r>
              <a:rPr lang="en-US" sz="1100" dirty="0">
                <a:solidFill>
                  <a:schemeClr val="tx1">
                    <a:lumMod val="65000"/>
                    <a:lumOff val="35000"/>
                  </a:schemeClr>
                </a:solidFill>
                <a:latin typeface="Century Gothic" panose="020B0502020202020204" pitchFamily="34" charset="0"/>
              </a:rPr>
              <a:t>Create a project timeline with key milestones and phase completions. The DMAIC phases are Define, Measure, Analyze, Improve, and Control.</a:t>
            </a:r>
          </a:p>
          <a:p>
            <a:pPr>
              <a:spcBef>
                <a:spcPts val="600"/>
              </a:spcBef>
            </a:pPr>
            <a:r>
              <a:rPr lang="en-US" sz="1100" b="1" dirty="0">
                <a:solidFill>
                  <a:schemeClr val="tx1">
                    <a:lumMod val="65000"/>
                    <a:lumOff val="35000"/>
                  </a:schemeClr>
                </a:solidFill>
                <a:latin typeface="Century Gothic" panose="020B0502020202020204" pitchFamily="34" charset="0"/>
              </a:rPr>
              <a:t>Q1 20XX: </a:t>
            </a:r>
            <a:r>
              <a:rPr lang="en-US" sz="1100" dirty="0">
                <a:solidFill>
                  <a:schemeClr val="tx1">
                    <a:lumMod val="65000"/>
                    <a:lumOff val="35000"/>
                  </a:schemeClr>
                </a:solidFill>
                <a:latin typeface="Century Gothic" panose="020B0502020202020204" pitchFamily="34" charset="0"/>
              </a:rPr>
              <a:t>Milestone.</a:t>
            </a:r>
          </a:p>
          <a:p>
            <a:pPr>
              <a:spcBef>
                <a:spcPts val="600"/>
              </a:spcBef>
            </a:pPr>
            <a:r>
              <a:rPr lang="en-US" sz="1100" b="1" dirty="0">
                <a:solidFill>
                  <a:schemeClr val="tx1">
                    <a:lumMod val="65000"/>
                    <a:lumOff val="35000"/>
                  </a:schemeClr>
                </a:solidFill>
                <a:latin typeface="Century Gothic" panose="020B0502020202020204" pitchFamily="34" charset="0"/>
              </a:rPr>
              <a:t>Q2 20XX: </a:t>
            </a:r>
            <a:r>
              <a:rPr lang="en-US" sz="1100" dirty="0">
                <a:solidFill>
                  <a:schemeClr val="tx1">
                    <a:lumMod val="65000"/>
                    <a:lumOff val="35000"/>
                  </a:schemeClr>
                </a:solidFill>
                <a:latin typeface="Century Gothic" panose="020B0502020202020204" pitchFamily="34" charset="0"/>
              </a:rPr>
              <a:t>Milestone.</a:t>
            </a:r>
          </a:p>
          <a:p>
            <a:pPr>
              <a:spcBef>
                <a:spcPts val="600"/>
              </a:spcBef>
            </a:pPr>
            <a:r>
              <a:rPr lang="en-US" sz="1100" b="1" dirty="0">
                <a:solidFill>
                  <a:schemeClr val="tx1">
                    <a:lumMod val="65000"/>
                    <a:lumOff val="35000"/>
                  </a:schemeClr>
                </a:solidFill>
                <a:latin typeface="Century Gothic" panose="020B0502020202020204" pitchFamily="34" charset="0"/>
              </a:rPr>
              <a:t>Q3 20XX:</a:t>
            </a:r>
            <a:r>
              <a:rPr lang="en-US" sz="1100" dirty="0">
                <a:solidFill>
                  <a:schemeClr val="tx1">
                    <a:lumMod val="65000"/>
                    <a:lumOff val="35000"/>
                  </a:schemeClr>
                </a:solidFill>
                <a:latin typeface="Century Gothic" panose="020B0502020202020204" pitchFamily="34" charset="0"/>
              </a:rPr>
              <a:t> Milestone.</a:t>
            </a:r>
          </a:p>
          <a:p>
            <a:pPr>
              <a:spcBef>
                <a:spcPts val="600"/>
              </a:spcBef>
            </a:pPr>
            <a:r>
              <a:rPr lang="en-US" sz="1100" b="1" dirty="0">
                <a:solidFill>
                  <a:schemeClr val="tx1">
                    <a:lumMod val="65000"/>
                    <a:lumOff val="35000"/>
                  </a:schemeClr>
                </a:solidFill>
                <a:latin typeface="Century Gothic" panose="020B0502020202020204" pitchFamily="34" charset="0"/>
              </a:rPr>
              <a:t>Q4 20XX:</a:t>
            </a:r>
            <a:r>
              <a:rPr lang="en-US" sz="1100" dirty="0">
                <a:solidFill>
                  <a:schemeClr val="tx1">
                    <a:lumMod val="65000"/>
                    <a:lumOff val="35000"/>
                  </a:schemeClr>
                </a:solidFill>
                <a:latin typeface="Century Gothic" panose="020B0502020202020204" pitchFamily="34" charset="0"/>
              </a:rPr>
              <a:t> Phase Completion.</a:t>
            </a:r>
          </a:p>
        </p:txBody>
      </p:sp>
      <p:sp>
        <p:nvSpPr>
          <p:cNvPr id="48" name="Oval 47">
            <a:extLst>
              <a:ext uri="{FF2B5EF4-FFF2-40B4-BE49-F238E27FC236}">
                <a16:creationId xmlns:a16="http://schemas.microsoft.com/office/drawing/2014/main" id="{FE746DBB-9AEB-7F92-3AFE-5339EDF26A19}"/>
              </a:ext>
            </a:extLst>
          </p:cNvPr>
          <p:cNvSpPr/>
          <p:nvPr/>
        </p:nvSpPr>
        <p:spPr>
          <a:xfrm>
            <a:off x="7520673" y="3146751"/>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23D3774-2CFE-3702-9442-937832379375}"/>
              </a:ext>
            </a:extLst>
          </p:cNvPr>
          <p:cNvSpPr/>
          <p:nvPr/>
        </p:nvSpPr>
        <p:spPr>
          <a:xfrm>
            <a:off x="11339523" y="3141368"/>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2446975-56F8-312F-1C5C-3E86EFF23D34}"/>
              </a:ext>
            </a:extLst>
          </p:cNvPr>
          <p:cNvSpPr txBox="1"/>
          <p:nvPr/>
        </p:nvSpPr>
        <p:spPr>
          <a:xfrm>
            <a:off x="4508536" y="3463292"/>
            <a:ext cx="3183541" cy="1138773"/>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Resources and Budget</a:t>
            </a:r>
          </a:p>
          <a:p>
            <a:pPr>
              <a:spcBef>
                <a:spcPts val="600"/>
              </a:spcBef>
            </a:pPr>
            <a:r>
              <a:rPr lang="en-US" sz="1100" b="1" dirty="0">
                <a:solidFill>
                  <a:schemeClr val="tx1">
                    <a:lumMod val="65000"/>
                    <a:lumOff val="35000"/>
                  </a:schemeClr>
                </a:solidFill>
                <a:latin typeface="Century Gothic" panose="020B0502020202020204" pitchFamily="34" charset="0"/>
              </a:rPr>
              <a:t>Resources: </a:t>
            </a:r>
            <a:r>
              <a:rPr lang="en-US" sz="1100" dirty="0">
                <a:solidFill>
                  <a:schemeClr val="tx1">
                    <a:lumMod val="65000"/>
                    <a:lumOff val="35000"/>
                  </a:schemeClr>
                </a:solidFill>
                <a:latin typeface="Century Gothic" panose="020B0502020202020204" pitchFamily="34" charset="0"/>
              </a:rPr>
              <a:t>Allocate resources (personnel, tools, technology).</a:t>
            </a:r>
          </a:p>
          <a:p>
            <a:pPr>
              <a:spcBef>
                <a:spcPts val="600"/>
              </a:spcBef>
            </a:pPr>
            <a:r>
              <a:rPr lang="en-US" sz="1100" b="1" dirty="0">
                <a:solidFill>
                  <a:schemeClr val="tx1">
                    <a:lumMod val="65000"/>
                    <a:lumOff val="35000"/>
                  </a:schemeClr>
                </a:solidFill>
                <a:latin typeface="Century Gothic" panose="020B0502020202020204" pitchFamily="34" charset="0"/>
              </a:rPr>
              <a:t>Budget: </a:t>
            </a:r>
            <a:r>
              <a:rPr lang="en-US" sz="1100" dirty="0">
                <a:solidFill>
                  <a:schemeClr val="tx1">
                    <a:lumMod val="65000"/>
                    <a:lumOff val="35000"/>
                  </a:schemeClr>
                </a:solidFill>
                <a:latin typeface="Century Gothic" panose="020B0502020202020204" pitchFamily="34" charset="0"/>
              </a:rPr>
              <a:t>Allocate budget and financial resources.</a:t>
            </a:r>
          </a:p>
        </p:txBody>
      </p:sp>
      <p:sp>
        <p:nvSpPr>
          <p:cNvPr id="53" name="TextBox 52">
            <a:extLst>
              <a:ext uri="{FF2B5EF4-FFF2-40B4-BE49-F238E27FC236}">
                <a16:creationId xmlns:a16="http://schemas.microsoft.com/office/drawing/2014/main" id="{E1434AA4-B306-8782-DD12-09F257F765A9}"/>
              </a:ext>
            </a:extLst>
          </p:cNvPr>
          <p:cNvSpPr txBox="1"/>
          <p:nvPr/>
        </p:nvSpPr>
        <p:spPr>
          <a:xfrm>
            <a:off x="8329449" y="3459702"/>
            <a:ext cx="3183541" cy="1308050"/>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Stakeholder Analysis</a:t>
            </a:r>
          </a:p>
          <a:p>
            <a:pPr>
              <a:spcBef>
                <a:spcPts val="600"/>
              </a:spcBef>
            </a:pPr>
            <a:r>
              <a:rPr lang="en-US" sz="1100" b="1" dirty="0">
                <a:solidFill>
                  <a:schemeClr val="tx1">
                    <a:lumMod val="65000"/>
                    <a:lumOff val="35000"/>
                  </a:schemeClr>
                </a:solidFill>
                <a:latin typeface="Century Gothic" panose="020B0502020202020204" pitchFamily="34" charset="0"/>
              </a:rPr>
              <a:t>Key Stakeholders: </a:t>
            </a:r>
            <a:r>
              <a:rPr lang="en-US" sz="1100" dirty="0">
                <a:solidFill>
                  <a:schemeClr val="tx1">
                    <a:lumMod val="65000"/>
                    <a:lumOff val="35000"/>
                  </a:schemeClr>
                </a:solidFill>
                <a:latin typeface="Century Gothic" panose="020B0502020202020204" pitchFamily="34" charset="0"/>
              </a:rPr>
              <a:t>Identify key stakeholders and their interests and influence.</a:t>
            </a:r>
          </a:p>
          <a:p>
            <a:pPr>
              <a:spcBef>
                <a:spcPts val="600"/>
              </a:spcBef>
            </a:pPr>
            <a:r>
              <a:rPr lang="en-US" sz="1100" b="1" dirty="0">
                <a:solidFill>
                  <a:schemeClr val="tx1">
                    <a:lumMod val="65000"/>
                    <a:lumOff val="35000"/>
                  </a:schemeClr>
                </a:solidFill>
                <a:latin typeface="Century Gothic" panose="020B0502020202020204" pitchFamily="34" charset="0"/>
              </a:rPr>
              <a:t>Engagement Strategies: </a:t>
            </a:r>
            <a:r>
              <a:rPr lang="en-US" sz="1100" dirty="0">
                <a:solidFill>
                  <a:schemeClr val="tx1">
                    <a:lumMod val="65000"/>
                    <a:lumOff val="35000"/>
                  </a:schemeClr>
                </a:solidFill>
                <a:latin typeface="Century Gothic" panose="020B0502020202020204" pitchFamily="34" charset="0"/>
              </a:rPr>
              <a:t>Develop engagement and communication strategies.</a:t>
            </a:r>
          </a:p>
        </p:txBody>
      </p:sp>
      <p:pic>
        <p:nvPicPr>
          <p:cNvPr id="6" name="Graphic 5">
            <a:extLst>
              <a:ext uri="{FF2B5EF4-FFF2-40B4-BE49-F238E27FC236}">
                <a16:creationId xmlns:a16="http://schemas.microsoft.com/office/drawing/2014/main" id="{A47CCF47-1CCF-2D52-C4EB-4D2425D1D1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4177" y="3229241"/>
            <a:ext cx="324002" cy="324002"/>
          </a:xfrm>
          <a:prstGeom prst="rect">
            <a:avLst/>
          </a:prstGeom>
        </p:spPr>
      </p:pic>
      <p:pic>
        <p:nvPicPr>
          <p:cNvPr id="7" name="Graphic 6">
            <a:extLst>
              <a:ext uri="{FF2B5EF4-FFF2-40B4-BE49-F238E27FC236}">
                <a16:creationId xmlns:a16="http://schemas.microsoft.com/office/drawing/2014/main" id="{8F6831E4-CD0E-55BC-1F26-574495DE94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85836" y="3229241"/>
            <a:ext cx="354058" cy="354058"/>
          </a:xfrm>
          <a:prstGeom prst="rect">
            <a:avLst/>
          </a:prstGeom>
        </p:spPr>
      </p:pic>
      <p:pic>
        <p:nvPicPr>
          <p:cNvPr id="9" name="Graphic 8">
            <a:extLst>
              <a:ext uri="{FF2B5EF4-FFF2-40B4-BE49-F238E27FC236}">
                <a16:creationId xmlns:a16="http://schemas.microsoft.com/office/drawing/2014/main" id="{996672EF-1444-6F76-5447-75E871C1DB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19368" y="667631"/>
            <a:ext cx="313547" cy="313547"/>
          </a:xfrm>
          <a:prstGeom prst="rect">
            <a:avLst/>
          </a:prstGeom>
        </p:spPr>
      </p:pic>
      <p:pic>
        <p:nvPicPr>
          <p:cNvPr id="13" name="Graphic 12">
            <a:extLst>
              <a:ext uri="{FF2B5EF4-FFF2-40B4-BE49-F238E27FC236}">
                <a16:creationId xmlns:a16="http://schemas.microsoft.com/office/drawing/2014/main" id="{41853B8F-56E2-BC39-E422-D0309F70113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68642" y="680192"/>
            <a:ext cx="253851" cy="253851"/>
          </a:xfrm>
          <a:prstGeom prst="rect">
            <a:avLst/>
          </a:prstGeom>
        </p:spPr>
      </p:pic>
      <p:pic>
        <p:nvPicPr>
          <p:cNvPr id="18" name="Graphic 17">
            <a:extLst>
              <a:ext uri="{FF2B5EF4-FFF2-40B4-BE49-F238E27FC236}">
                <a16:creationId xmlns:a16="http://schemas.microsoft.com/office/drawing/2014/main" id="{CE395139-2375-6E9B-6D85-D14DC71B66A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441579" y="3229241"/>
            <a:ext cx="300986" cy="300986"/>
          </a:xfrm>
          <a:prstGeom prst="rect">
            <a:avLst/>
          </a:prstGeom>
        </p:spPr>
      </p:pic>
      <p:pic>
        <p:nvPicPr>
          <p:cNvPr id="20" name="Graphic 19">
            <a:extLst>
              <a:ext uri="{FF2B5EF4-FFF2-40B4-BE49-F238E27FC236}">
                <a16:creationId xmlns:a16="http://schemas.microsoft.com/office/drawing/2014/main" id="{16A8A05E-EDEE-1C2B-87CB-A2B7F9503B9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01959" y="668568"/>
            <a:ext cx="331474" cy="331474"/>
          </a:xfrm>
          <a:prstGeom prst="rect">
            <a:avLst/>
          </a:prstGeom>
        </p:spPr>
      </p:pic>
    </p:spTree>
    <p:extLst>
      <p:ext uri="{BB962C8B-B14F-4D97-AF65-F5344CB8AC3E}">
        <p14:creationId xmlns:p14="http://schemas.microsoft.com/office/powerpoint/2010/main" val="254323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1E23E653-94BC-4E1E-8320-BF8A33A3797D}"/>
              </a:ext>
            </a:extLst>
          </p:cNvPr>
          <p:cNvSpPr/>
          <p:nvPr/>
        </p:nvSpPr>
        <p:spPr>
          <a:xfrm>
            <a:off x="4360277" y="764141"/>
            <a:ext cx="3480058" cy="2210808"/>
          </a:xfrm>
          <a:prstGeom prst="roundRect">
            <a:avLst>
              <a:gd name="adj" fmla="val 9023"/>
            </a:avLst>
          </a:prstGeom>
          <a:solidFill>
            <a:srgbClr val="F1DC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2C4A8013-A5E8-CAF6-9B9B-02370F7CB300}"/>
              </a:ext>
            </a:extLst>
          </p:cNvPr>
          <p:cNvSpPr/>
          <p:nvPr/>
        </p:nvSpPr>
        <p:spPr>
          <a:xfrm>
            <a:off x="8176622" y="773546"/>
            <a:ext cx="3480058" cy="2210808"/>
          </a:xfrm>
          <a:prstGeom prst="roundRect">
            <a:avLst>
              <a:gd name="adj" fmla="val 9023"/>
            </a:avLst>
          </a:prstGeom>
          <a:solidFill>
            <a:srgbClr val="C8F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8BA0461D-9A5A-AA8B-7F1D-2D504E4701BC}"/>
              </a:ext>
            </a:extLst>
          </p:cNvPr>
          <p:cNvSpPr/>
          <p:nvPr/>
        </p:nvSpPr>
        <p:spPr>
          <a:xfrm>
            <a:off x="543932" y="764141"/>
            <a:ext cx="3480058" cy="2210808"/>
          </a:xfrm>
          <a:prstGeom prst="roundRect">
            <a:avLst>
              <a:gd name="adj" fmla="val 9023"/>
            </a:avLst>
          </a:prstGeom>
          <a:solidFill>
            <a:srgbClr val="F1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7B00AFA-6D1C-C995-DAFE-A9051F0CBC7E}"/>
              </a:ext>
            </a:extLst>
          </p:cNvPr>
          <p:cNvSpPr/>
          <p:nvPr/>
        </p:nvSpPr>
        <p:spPr>
          <a:xfrm>
            <a:off x="3713755" y="56535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DA6670F-8C13-0F77-0E2A-50BCDA88CA88}"/>
              </a:ext>
            </a:extLst>
          </p:cNvPr>
          <p:cNvSpPr txBox="1"/>
          <p:nvPr/>
        </p:nvSpPr>
        <p:spPr>
          <a:xfrm>
            <a:off x="691437" y="879488"/>
            <a:ext cx="3183541" cy="1138773"/>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Risk Management</a:t>
            </a:r>
          </a:p>
          <a:p>
            <a:pPr>
              <a:spcBef>
                <a:spcPts val="600"/>
              </a:spcBef>
            </a:pPr>
            <a:r>
              <a:rPr lang="en-US" sz="1100" b="1" dirty="0">
                <a:solidFill>
                  <a:schemeClr val="tx1">
                    <a:lumMod val="65000"/>
                    <a:lumOff val="35000"/>
                  </a:schemeClr>
                </a:solidFill>
                <a:latin typeface="Century Gothic" panose="020B0502020202020204" pitchFamily="34" charset="0"/>
              </a:rPr>
              <a:t>Potential Risks: </a:t>
            </a:r>
            <a:r>
              <a:rPr lang="en-US" sz="1100" dirty="0">
                <a:solidFill>
                  <a:schemeClr val="tx1">
                    <a:lumMod val="65000"/>
                    <a:lumOff val="35000"/>
                  </a:schemeClr>
                </a:solidFill>
                <a:latin typeface="Century Gothic" panose="020B0502020202020204" pitchFamily="34" charset="0"/>
              </a:rPr>
              <a:t>Identify any potential risks and their impact.</a:t>
            </a:r>
          </a:p>
          <a:p>
            <a:pPr>
              <a:spcBef>
                <a:spcPts val="600"/>
              </a:spcBef>
            </a:pPr>
            <a:r>
              <a:rPr lang="en-US" sz="1100" b="1" dirty="0">
                <a:solidFill>
                  <a:schemeClr val="tx1">
                    <a:lumMod val="65000"/>
                    <a:lumOff val="35000"/>
                  </a:schemeClr>
                </a:solidFill>
                <a:latin typeface="Century Gothic" panose="020B0502020202020204" pitchFamily="34" charset="0"/>
              </a:rPr>
              <a:t>Mitigation Strategies: </a:t>
            </a:r>
            <a:r>
              <a:rPr lang="en-US" sz="1100" dirty="0">
                <a:solidFill>
                  <a:schemeClr val="tx1">
                    <a:lumMod val="65000"/>
                    <a:lumOff val="35000"/>
                  </a:schemeClr>
                </a:solidFill>
                <a:latin typeface="Century Gothic" panose="020B0502020202020204" pitchFamily="34" charset="0"/>
              </a:rPr>
              <a:t>Develop mitigation strategies and a risk monitoring plan.</a:t>
            </a:r>
          </a:p>
        </p:txBody>
      </p:sp>
      <p:sp>
        <p:nvSpPr>
          <p:cNvPr id="35" name="Oval 34">
            <a:extLst>
              <a:ext uri="{FF2B5EF4-FFF2-40B4-BE49-F238E27FC236}">
                <a16:creationId xmlns:a16="http://schemas.microsoft.com/office/drawing/2014/main" id="{CBE6AAF6-1356-02B5-522A-FF8B7599C99B}"/>
              </a:ext>
            </a:extLst>
          </p:cNvPr>
          <p:cNvSpPr/>
          <p:nvPr/>
        </p:nvSpPr>
        <p:spPr>
          <a:xfrm>
            <a:off x="7520673" y="56535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EEEC2B2-7898-54E6-0571-201DE9EE33B0}"/>
              </a:ext>
            </a:extLst>
          </p:cNvPr>
          <p:cNvSpPr/>
          <p:nvPr/>
        </p:nvSpPr>
        <p:spPr>
          <a:xfrm>
            <a:off x="11339523" y="559970"/>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8CEA980-1ADA-4EF7-7D70-AD3E487E09FB}"/>
              </a:ext>
            </a:extLst>
          </p:cNvPr>
          <p:cNvSpPr txBox="1"/>
          <p:nvPr/>
        </p:nvSpPr>
        <p:spPr>
          <a:xfrm>
            <a:off x="4508536" y="881894"/>
            <a:ext cx="3183541" cy="1646605"/>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Communication Plan</a:t>
            </a:r>
          </a:p>
          <a:p>
            <a:pPr>
              <a:spcBef>
                <a:spcPts val="600"/>
              </a:spcBef>
            </a:pPr>
            <a:r>
              <a:rPr lang="en-US" sz="1100" b="1" dirty="0">
                <a:solidFill>
                  <a:schemeClr val="tx1">
                    <a:lumMod val="65000"/>
                    <a:lumOff val="35000"/>
                  </a:schemeClr>
                </a:solidFill>
                <a:latin typeface="Century Gothic" panose="020B0502020202020204" pitchFamily="34" charset="0"/>
              </a:rPr>
              <a:t>Internal: </a:t>
            </a:r>
            <a:r>
              <a:rPr lang="en-US" sz="1100" dirty="0">
                <a:solidFill>
                  <a:schemeClr val="tx1">
                    <a:lumMod val="65000"/>
                    <a:lumOff val="35000"/>
                  </a:schemeClr>
                </a:solidFill>
                <a:latin typeface="Century Gothic" panose="020B0502020202020204" pitchFamily="34" charset="0"/>
              </a:rPr>
              <a:t>Detail your internal communication hierarchy and flow and methods for sharing information (meetings, reports, dashboards).</a:t>
            </a:r>
          </a:p>
          <a:p>
            <a:pPr>
              <a:spcBef>
                <a:spcPts val="600"/>
              </a:spcBef>
            </a:pPr>
            <a:r>
              <a:rPr lang="en-US" sz="1100" b="1" dirty="0">
                <a:solidFill>
                  <a:schemeClr val="tx1">
                    <a:lumMod val="65000"/>
                    <a:lumOff val="35000"/>
                  </a:schemeClr>
                </a:solidFill>
                <a:latin typeface="Century Gothic" panose="020B0502020202020204" pitchFamily="34" charset="0"/>
              </a:rPr>
              <a:t>External: </a:t>
            </a:r>
            <a:r>
              <a:rPr lang="en-US" sz="1100" dirty="0">
                <a:solidFill>
                  <a:schemeClr val="tx1">
                    <a:lumMod val="65000"/>
                    <a:lumOff val="35000"/>
                  </a:schemeClr>
                </a:solidFill>
                <a:latin typeface="Century Gothic" panose="020B0502020202020204" pitchFamily="34" charset="0"/>
              </a:rPr>
              <a:t>Detail your external communication hierarchy and flow and methods for sharing information (meetings, reports, dashboards).</a:t>
            </a:r>
          </a:p>
        </p:txBody>
      </p:sp>
      <p:sp>
        <p:nvSpPr>
          <p:cNvPr id="33" name="TextBox 32">
            <a:extLst>
              <a:ext uri="{FF2B5EF4-FFF2-40B4-BE49-F238E27FC236}">
                <a16:creationId xmlns:a16="http://schemas.microsoft.com/office/drawing/2014/main" id="{456BD303-2CAA-C1A1-B81B-679EF1DF9623}"/>
              </a:ext>
            </a:extLst>
          </p:cNvPr>
          <p:cNvSpPr txBox="1"/>
          <p:nvPr/>
        </p:nvSpPr>
        <p:spPr>
          <a:xfrm>
            <a:off x="8329449" y="878304"/>
            <a:ext cx="3183541" cy="1554272"/>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Decision-Making Process</a:t>
            </a:r>
          </a:p>
          <a:p>
            <a:pPr>
              <a:spcBef>
                <a:spcPts val="600"/>
              </a:spcBef>
            </a:pPr>
            <a:r>
              <a:rPr lang="en-US" sz="1100" b="1" dirty="0">
                <a:solidFill>
                  <a:schemeClr val="tx1">
                    <a:lumMod val="65000"/>
                    <a:lumOff val="35000"/>
                  </a:schemeClr>
                </a:solidFill>
                <a:latin typeface="Century Gothic" panose="020B0502020202020204" pitchFamily="34" charset="0"/>
              </a:rPr>
              <a:t>Framework: </a:t>
            </a:r>
            <a:r>
              <a:rPr lang="en-US" sz="1100" dirty="0">
                <a:solidFill>
                  <a:schemeClr val="tx1">
                    <a:lumMod val="65000"/>
                    <a:lumOff val="35000"/>
                  </a:schemeClr>
                </a:solidFill>
                <a:latin typeface="Century Gothic" panose="020B0502020202020204" pitchFamily="34" charset="0"/>
              </a:rPr>
              <a:t>Select a decision-making framework.</a:t>
            </a:r>
          </a:p>
          <a:p>
            <a:pPr>
              <a:spcBef>
                <a:spcPts val="600"/>
              </a:spcBef>
            </a:pPr>
            <a:r>
              <a:rPr lang="en-US" sz="1100" b="1" dirty="0">
                <a:solidFill>
                  <a:schemeClr val="tx1">
                    <a:lumMod val="65000"/>
                    <a:lumOff val="35000"/>
                  </a:schemeClr>
                </a:solidFill>
                <a:latin typeface="Century Gothic" panose="020B0502020202020204" pitchFamily="34" charset="0"/>
              </a:rPr>
              <a:t>Conflict Resolution: </a:t>
            </a:r>
            <a:r>
              <a:rPr lang="en-US" sz="1100" dirty="0">
                <a:solidFill>
                  <a:schemeClr val="tx1">
                    <a:lumMod val="65000"/>
                    <a:lumOff val="35000"/>
                  </a:schemeClr>
                </a:solidFill>
                <a:latin typeface="Century Gothic" panose="020B0502020202020204" pitchFamily="34" charset="0"/>
              </a:rPr>
              <a:t>Select conflict resolution methods.</a:t>
            </a:r>
          </a:p>
          <a:p>
            <a:pPr>
              <a:spcBef>
                <a:spcPts val="600"/>
              </a:spcBef>
            </a:pPr>
            <a:r>
              <a:rPr lang="en-US" sz="1100" b="1" dirty="0">
                <a:solidFill>
                  <a:schemeClr val="tx1">
                    <a:lumMod val="65000"/>
                    <a:lumOff val="35000"/>
                  </a:schemeClr>
                </a:solidFill>
                <a:latin typeface="Century Gothic" panose="020B0502020202020204" pitchFamily="34" charset="0"/>
              </a:rPr>
              <a:t>Final Authority: </a:t>
            </a:r>
            <a:r>
              <a:rPr lang="en-US" sz="1100" dirty="0">
                <a:solidFill>
                  <a:schemeClr val="tx1">
                    <a:lumMod val="65000"/>
                    <a:lumOff val="35000"/>
                  </a:schemeClr>
                </a:solidFill>
                <a:latin typeface="Century Gothic" panose="020B0502020202020204" pitchFamily="34" charset="0"/>
              </a:rPr>
              <a:t>Assign final authority for decisions.</a:t>
            </a:r>
          </a:p>
        </p:txBody>
      </p:sp>
      <p:sp>
        <p:nvSpPr>
          <p:cNvPr id="42" name="Rounded Rectangle 41">
            <a:extLst>
              <a:ext uri="{FF2B5EF4-FFF2-40B4-BE49-F238E27FC236}">
                <a16:creationId xmlns:a16="http://schemas.microsoft.com/office/drawing/2014/main" id="{7D152D56-6FFE-F4AA-1625-F9ECBEAAC512}"/>
              </a:ext>
            </a:extLst>
          </p:cNvPr>
          <p:cNvSpPr/>
          <p:nvPr/>
        </p:nvSpPr>
        <p:spPr>
          <a:xfrm>
            <a:off x="4360277" y="3345539"/>
            <a:ext cx="3480058" cy="2210808"/>
          </a:xfrm>
          <a:prstGeom prst="roundRect">
            <a:avLst>
              <a:gd name="adj" fmla="val 9023"/>
            </a:avLst>
          </a:prstGeom>
          <a:solidFill>
            <a:srgbClr val="CCCF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42">
            <a:extLst>
              <a:ext uri="{FF2B5EF4-FFF2-40B4-BE49-F238E27FC236}">
                <a16:creationId xmlns:a16="http://schemas.microsoft.com/office/drawing/2014/main" id="{9F660DDC-EBAF-E286-DCC4-A373C3350FFC}"/>
              </a:ext>
            </a:extLst>
          </p:cNvPr>
          <p:cNvSpPr/>
          <p:nvPr/>
        </p:nvSpPr>
        <p:spPr>
          <a:xfrm>
            <a:off x="8176622" y="3354943"/>
            <a:ext cx="3480058" cy="3042957"/>
          </a:xfrm>
          <a:prstGeom prst="roundRect">
            <a:avLst>
              <a:gd name="adj" fmla="val 902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a:extLst>
              <a:ext uri="{FF2B5EF4-FFF2-40B4-BE49-F238E27FC236}">
                <a16:creationId xmlns:a16="http://schemas.microsoft.com/office/drawing/2014/main" id="{A64821FA-E845-E135-CDA6-21A584CB747A}"/>
              </a:ext>
            </a:extLst>
          </p:cNvPr>
          <p:cNvSpPr/>
          <p:nvPr/>
        </p:nvSpPr>
        <p:spPr>
          <a:xfrm>
            <a:off x="543932" y="3345539"/>
            <a:ext cx="3480058" cy="2220214"/>
          </a:xfrm>
          <a:prstGeom prst="roundRect">
            <a:avLst>
              <a:gd name="adj" fmla="val 9023"/>
            </a:avLst>
          </a:prstGeom>
          <a:solidFill>
            <a:srgbClr val="C4E2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B698CAE2-0BAD-812F-6E66-B8B1F770A551}"/>
              </a:ext>
            </a:extLst>
          </p:cNvPr>
          <p:cNvSpPr/>
          <p:nvPr/>
        </p:nvSpPr>
        <p:spPr>
          <a:xfrm>
            <a:off x="3713755" y="3146751"/>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85E03F0-7103-CD35-17D0-AB06D7D94AC4}"/>
              </a:ext>
            </a:extLst>
          </p:cNvPr>
          <p:cNvSpPr txBox="1"/>
          <p:nvPr/>
        </p:nvSpPr>
        <p:spPr>
          <a:xfrm>
            <a:off x="691437" y="3460886"/>
            <a:ext cx="3183541" cy="1308050"/>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Training and Development Plan</a:t>
            </a:r>
          </a:p>
          <a:p>
            <a:pPr>
              <a:spcBef>
                <a:spcPts val="600"/>
              </a:spcBef>
            </a:pPr>
            <a:r>
              <a:rPr lang="en-US" sz="1100" b="1" dirty="0">
                <a:solidFill>
                  <a:schemeClr val="tx1">
                    <a:lumMod val="65000"/>
                    <a:lumOff val="35000"/>
                  </a:schemeClr>
                </a:solidFill>
                <a:latin typeface="Century Gothic" panose="020B0502020202020204" pitchFamily="34" charset="0"/>
              </a:rPr>
              <a:t>Training Requirements: </a:t>
            </a:r>
            <a:r>
              <a:rPr lang="en-US" sz="1100" dirty="0">
                <a:solidFill>
                  <a:schemeClr val="tx1">
                    <a:lumMod val="65000"/>
                    <a:lumOff val="35000"/>
                  </a:schemeClr>
                </a:solidFill>
                <a:latin typeface="Century Gothic" panose="020B0502020202020204" pitchFamily="34" charset="0"/>
              </a:rPr>
              <a:t>List training requirements for team members.</a:t>
            </a:r>
          </a:p>
          <a:p>
            <a:pPr>
              <a:spcBef>
                <a:spcPts val="600"/>
              </a:spcBef>
            </a:pPr>
            <a:r>
              <a:rPr lang="en-US" sz="1100" b="1" dirty="0">
                <a:solidFill>
                  <a:schemeClr val="tx1">
                    <a:lumMod val="65000"/>
                    <a:lumOff val="35000"/>
                  </a:schemeClr>
                </a:solidFill>
                <a:latin typeface="Century Gothic" panose="020B0502020202020204" pitchFamily="34" charset="0"/>
              </a:rPr>
              <a:t>Schedule: </a:t>
            </a:r>
            <a:r>
              <a:rPr lang="en-US" sz="1100" dirty="0">
                <a:solidFill>
                  <a:schemeClr val="tx1">
                    <a:lumMod val="65000"/>
                    <a:lumOff val="35000"/>
                  </a:schemeClr>
                </a:solidFill>
                <a:latin typeface="Century Gothic" panose="020B0502020202020204" pitchFamily="34" charset="0"/>
              </a:rPr>
              <a:t>Outline your schedule for Six Sigma training sessions (Black Belt, Green Belt, etc.).</a:t>
            </a:r>
          </a:p>
        </p:txBody>
      </p:sp>
      <p:sp>
        <p:nvSpPr>
          <p:cNvPr id="48" name="Oval 47">
            <a:extLst>
              <a:ext uri="{FF2B5EF4-FFF2-40B4-BE49-F238E27FC236}">
                <a16:creationId xmlns:a16="http://schemas.microsoft.com/office/drawing/2014/main" id="{FE746DBB-9AEB-7F92-3AFE-5339EDF26A19}"/>
              </a:ext>
            </a:extLst>
          </p:cNvPr>
          <p:cNvSpPr/>
          <p:nvPr/>
        </p:nvSpPr>
        <p:spPr>
          <a:xfrm>
            <a:off x="7520673" y="3146751"/>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23D3774-2CFE-3702-9442-937832379375}"/>
              </a:ext>
            </a:extLst>
          </p:cNvPr>
          <p:cNvSpPr/>
          <p:nvPr/>
        </p:nvSpPr>
        <p:spPr>
          <a:xfrm>
            <a:off x="11339523" y="3141368"/>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2446975-56F8-312F-1C5C-3E86EFF23D34}"/>
              </a:ext>
            </a:extLst>
          </p:cNvPr>
          <p:cNvSpPr txBox="1"/>
          <p:nvPr/>
        </p:nvSpPr>
        <p:spPr>
          <a:xfrm>
            <a:off x="4508536" y="3463292"/>
            <a:ext cx="3183541" cy="1061829"/>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Change Management Plan</a:t>
            </a:r>
          </a:p>
          <a:p>
            <a:pPr>
              <a:spcBef>
                <a:spcPts val="600"/>
              </a:spcBef>
            </a:pPr>
            <a:r>
              <a:rPr lang="en-US" sz="1100" b="1" dirty="0">
                <a:solidFill>
                  <a:schemeClr val="tx1">
                    <a:lumMod val="65000"/>
                    <a:lumOff val="35000"/>
                  </a:schemeClr>
                </a:solidFill>
                <a:latin typeface="Century Gothic" panose="020B0502020202020204" pitchFamily="34" charset="0"/>
              </a:rPr>
              <a:t>Procedures: </a:t>
            </a:r>
            <a:r>
              <a:rPr lang="en-US" sz="1100" dirty="0">
                <a:solidFill>
                  <a:schemeClr val="tx1">
                    <a:lumMod val="65000"/>
                    <a:lumOff val="35000"/>
                  </a:schemeClr>
                </a:solidFill>
                <a:latin typeface="Century Gothic" panose="020B0502020202020204" pitchFamily="34" charset="0"/>
              </a:rPr>
              <a:t>List your procedures for managing changes to scope, resources, or timeline, and you documentation and approval process for changes.</a:t>
            </a:r>
          </a:p>
        </p:txBody>
      </p:sp>
      <p:sp>
        <p:nvSpPr>
          <p:cNvPr id="53" name="TextBox 52">
            <a:extLst>
              <a:ext uri="{FF2B5EF4-FFF2-40B4-BE49-F238E27FC236}">
                <a16:creationId xmlns:a16="http://schemas.microsoft.com/office/drawing/2014/main" id="{E1434AA4-B306-8782-DD12-09F257F765A9}"/>
              </a:ext>
            </a:extLst>
          </p:cNvPr>
          <p:cNvSpPr txBox="1"/>
          <p:nvPr/>
        </p:nvSpPr>
        <p:spPr>
          <a:xfrm>
            <a:off x="8329449" y="3459702"/>
            <a:ext cx="3183541" cy="1892826"/>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Approval and Sign-off</a:t>
            </a:r>
          </a:p>
          <a:p>
            <a:pPr>
              <a:spcBef>
                <a:spcPts val="600"/>
              </a:spcBef>
            </a:pPr>
            <a:r>
              <a:rPr lang="en-US" sz="1100" b="1" dirty="0">
                <a:solidFill>
                  <a:schemeClr val="tx1">
                    <a:lumMod val="65000"/>
                    <a:lumOff val="35000"/>
                  </a:schemeClr>
                </a:solidFill>
                <a:latin typeface="Century Gothic" panose="020B0502020202020204" pitchFamily="34" charset="0"/>
              </a:rPr>
              <a:t>Approval Signatures: </a:t>
            </a:r>
          </a:p>
          <a:p>
            <a:pPr>
              <a:spcBef>
                <a:spcPts val="600"/>
              </a:spcBef>
            </a:pPr>
            <a:r>
              <a:rPr lang="en-US" sz="1100" dirty="0">
                <a:solidFill>
                  <a:schemeClr val="tx1">
                    <a:lumMod val="65000"/>
                    <a:lumOff val="35000"/>
                  </a:schemeClr>
                </a:solidFill>
                <a:latin typeface="Century Gothic" panose="020B0502020202020204" pitchFamily="34" charset="0"/>
              </a:rPr>
              <a:t>Acquire signatures from key stakeholders for formal approval of the project charter and its terms.</a:t>
            </a:r>
          </a:p>
          <a:p>
            <a:pPr>
              <a:spcBef>
                <a:spcPts val="600"/>
              </a:spcBef>
            </a:pPr>
            <a:r>
              <a:rPr lang="en-US" sz="1300" dirty="0">
                <a:solidFill>
                  <a:schemeClr val="tx1">
                    <a:lumMod val="65000"/>
                    <a:lumOff val="35000"/>
                  </a:schemeClr>
                </a:solidFill>
                <a:latin typeface="Century Gothic" panose="020B0502020202020204" pitchFamily="34" charset="0"/>
              </a:rPr>
              <a:t>Name</a:t>
            </a:r>
            <a:br>
              <a:rPr lang="en-US" sz="1100" dirty="0">
                <a:solidFill>
                  <a:schemeClr val="tx1">
                    <a:lumMod val="65000"/>
                    <a:lumOff val="35000"/>
                  </a:schemeClr>
                </a:solidFill>
                <a:latin typeface="Century Gothic" panose="020B0502020202020204" pitchFamily="34" charset="0"/>
              </a:rPr>
            </a:br>
            <a:r>
              <a:rPr lang="en-US" sz="1100" i="1" dirty="0">
                <a:solidFill>
                  <a:schemeClr val="tx1">
                    <a:lumMod val="65000"/>
                    <a:lumOff val="35000"/>
                  </a:schemeClr>
                </a:solidFill>
                <a:latin typeface="Century Gothic" panose="020B0502020202020204" pitchFamily="34" charset="0"/>
              </a:rPr>
              <a:t>Title</a:t>
            </a:r>
          </a:p>
          <a:p>
            <a:pPr>
              <a:spcBef>
                <a:spcPts val="600"/>
              </a:spcBef>
            </a:pPr>
            <a:r>
              <a:rPr lang="en-US" sz="1300" b="1" dirty="0">
                <a:solidFill>
                  <a:schemeClr val="tx1">
                    <a:lumMod val="65000"/>
                    <a:lumOff val="35000"/>
                  </a:schemeClr>
                </a:solidFill>
                <a:latin typeface="Century Gothic" panose="020B0502020202020204" pitchFamily="34" charset="0"/>
              </a:rPr>
              <a:t>Date: July 8, 20XX</a:t>
            </a:r>
          </a:p>
        </p:txBody>
      </p:sp>
      <p:pic>
        <p:nvPicPr>
          <p:cNvPr id="4" name="Picture 3" descr="A white outline of a person with a star&#10;&#10;Description automatically generated">
            <a:extLst>
              <a:ext uri="{FF2B5EF4-FFF2-40B4-BE49-F238E27FC236}">
                <a16:creationId xmlns:a16="http://schemas.microsoft.com/office/drawing/2014/main" id="{D5C5F275-DE9D-EF60-540A-4A3E2E8440BA}"/>
              </a:ext>
            </a:extLst>
          </p:cNvPr>
          <p:cNvPicPr>
            <a:picLocks noChangeAspect="1"/>
          </p:cNvPicPr>
          <p:nvPr/>
        </p:nvPicPr>
        <p:blipFill>
          <a:blip r:embed="rId3"/>
          <a:stretch>
            <a:fillRect/>
          </a:stretch>
        </p:blipFill>
        <p:spPr>
          <a:xfrm>
            <a:off x="3811491" y="3222309"/>
            <a:ext cx="327102" cy="327102"/>
          </a:xfrm>
          <a:prstGeom prst="rect">
            <a:avLst/>
          </a:prstGeom>
        </p:spPr>
      </p:pic>
      <p:pic>
        <p:nvPicPr>
          <p:cNvPr id="7" name="Picture 6" descr="A white exclamation mark in a black and white background&#10;&#10;Description automatically generated">
            <a:extLst>
              <a:ext uri="{FF2B5EF4-FFF2-40B4-BE49-F238E27FC236}">
                <a16:creationId xmlns:a16="http://schemas.microsoft.com/office/drawing/2014/main" id="{81225A5A-BBE0-6901-C440-A8DDAC3330B5}"/>
              </a:ext>
            </a:extLst>
          </p:cNvPr>
          <p:cNvPicPr>
            <a:picLocks noChangeAspect="1"/>
          </p:cNvPicPr>
          <p:nvPr/>
        </p:nvPicPr>
        <p:blipFill>
          <a:blip r:embed="rId4"/>
          <a:stretch>
            <a:fillRect/>
          </a:stretch>
        </p:blipFill>
        <p:spPr>
          <a:xfrm>
            <a:off x="3800557" y="649138"/>
            <a:ext cx="326761" cy="326761"/>
          </a:xfrm>
          <a:prstGeom prst="rect">
            <a:avLst/>
          </a:prstGeom>
        </p:spPr>
      </p:pic>
      <p:pic>
        <p:nvPicPr>
          <p:cNvPr id="8" name="Graphic 7">
            <a:extLst>
              <a:ext uri="{FF2B5EF4-FFF2-40B4-BE49-F238E27FC236}">
                <a16:creationId xmlns:a16="http://schemas.microsoft.com/office/drawing/2014/main" id="{6BE18848-8B3B-BD25-1A6B-5C5F14D67A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24466" y="3235864"/>
            <a:ext cx="313547" cy="313547"/>
          </a:xfrm>
          <a:prstGeom prst="rect">
            <a:avLst/>
          </a:prstGeom>
        </p:spPr>
      </p:pic>
      <p:pic>
        <p:nvPicPr>
          <p:cNvPr id="9" name="Picture 8" descr="A black and white logo&#10;&#10;Description automatically generated">
            <a:extLst>
              <a:ext uri="{FF2B5EF4-FFF2-40B4-BE49-F238E27FC236}">
                <a16:creationId xmlns:a16="http://schemas.microsoft.com/office/drawing/2014/main" id="{78DA4469-03C9-7429-D70A-5CB14B1A1209}"/>
              </a:ext>
            </a:extLst>
          </p:cNvPr>
          <p:cNvPicPr>
            <a:picLocks noChangeAspect="1"/>
          </p:cNvPicPr>
          <p:nvPr/>
        </p:nvPicPr>
        <p:blipFill>
          <a:blip r:embed="rId7"/>
          <a:stretch>
            <a:fillRect/>
          </a:stretch>
        </p:blipFill>
        <p:spPr>
          <a:xfrm>
            <a:off x="11451320" y="645450"/>
            <a:ext cx="316426" cy="316426"/>
          </a:xfrm>
          <a:prstGeom prst="rect">
            <a:avLst/>
          </a:prstGeom>
        </p:spPr>
      </p:pic>
      <p:pic>
        <p:nvPicPr>
          <p:cNvPr id="13" name="Graphic 12">
            <a:extLst>
              <a:ext uri="{FF2B5EF4-FFF2-40B4-BE49-F238E27FC236}">
                <a16:creationId xmlns:a16="http://schemas.microsoft.com/office/drawing/2014/main" id="{B22580F7-15EA-4162-B8DA-13508F79E1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46182" y="3226437"/>
            <a:ext cx="313547" cy="313547"/>
          </a:xfrm>
          <a:prstGeom prst="rect">
            <a:avLst/>
          </a:prstGeom>
        </p:spPr>
      </p:pic>
      <p:pic>
        <p:nvPicPr>
          <p:cNvPr id="15" name="Graphic 14">
            <a:extLst>
              <a:ext uri="{FF2B5EF4-FFF2-40B4-BE49-F238E27FC236}">
                <a16:creationId xmlns:a16="http://schemas.microsoft.com/office/drawing/2014/main" id="{1C79D557-5D03-E8F1-4A0D-49FF56C1B85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26357" y="673291"/>
            <a:ext cx="302229" cy="302229"/>
          </a:xfrm>
          <a:prstGeom prst="rect">
            <a:avLst/>
          </a:prstGeom>
        </p:spPr>
      </p:pic>
    </p:spTree>
    <p:extLst>
      <p:ext uri="{BB962C8B-B14F-4D97-AF65-F5344CB8AC3E}">
        <p14:creationId xmlns:p14="http://schemas.microsoft.com/office/powerpoint/2010/main" val="12274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1E23E653-94BC-4E1E-8320-BF8A33A3797D}"/>
              </a:ext>
            </a:extLst>
          </p:cNvPr>
          <p:cNvSpPr/>
          <p:nvPr/>
        </p:nvSpPr>
        <p:spPr>
          <a:xfrm>
            <a:off x="4360277" y="1605695"/>
            <a:ext cx="3480058" cy="2210808"/>
          </a:xfrm>
          <a:prstGeom prst="roundRect">
            <a:avLst>
              <a:gd name="adj" fmla="val 9023"/>
            </a:avLst>
          </a:prstGeom>
          <a:solidFill>
            <a:srgbClr val="F1DC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2C4A8013-A5E8-CAF6-9B9B-02370F7CB300}"/>
              </a:ext>
            </a:extLst>
          </p:cNvPr>
          <p:cNvSpPr/>
          <p:nvPr/>
        </p:nvSpPr>
        <p:spPr>
          <a:xfrm>
            <a:off x="8176622" y="1615100"/>
            <a:ext cx="3480058" cy="2210808"/>
          </a:xfrm>
          <a:prstGeom prst="roundRect">
            <a:avLst>
              <a:gd name="adj" fmla="val 9023"/>
            </a:avLst>
          </a:prstGeom>
          <a:solidFill>
            <a:srgbClr val="C8F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8BA0461D-9A5A-AA8B-7F1D-2D504E4701BC}"/>
              </a:ext>
            </a:extLst>
          </p:cNvPr>
          <p:cNvSpPr/>
          <p:nvPr/>
        </p:nvSpPr>
        <p:spPr>
          <a:xfrm>
            <a:off x="543932" y="1605695"/>
            <a:ext cx="3480058" cy="2210808"/>
          </a:xfrm>
          <a:prstGeom prst="roundRect">
            <a:avLst>
              <a:gd name="adj" fmla="val 9023"/>
            </a:avLst>
          </a:prstGeom>
          <a:solidFill>
            <a:srgbClr val="F1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7E79"/>
              </a:solidFill>
            </a:endParaRPr>
          </a:p>
        </p:txBody>
      </p:sp>
      <p:sp>
        <p:nvSpPr>
          <p:cNvPr id="21" name="Oval 20">
            <a:extLst>
              <a:ext uri="{FF2B5EF4-FFF2-40B4-BE49-F238E27FC236}">
                <a16:creationId xmlns:a16="http://schemas.microsoft.com/office/drawing/2014/main" id="{27B00AFA-6D1C-C995-DAFE-A9051F0CBC7E}"/>
              </a:ext>
            </a:extLst>
          </p:cNvPr>
          <p:cNvSpPr/>
          <p:nvPr/>
        </p:nvSpPr>
        <p:spPr>
          <a:xfrm>
            <a:off x="3713755" y="1406907"/>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white and black logo&#10;&#10;Description automatically generated">
            <a:extLst>
              <a:ext uri="{FF2B5EF4-FFF2-40B4-BE49-F238E27FC236}">
                <a16:creationId xmlns:a16="http://schemas.microsoft.com/office/drawing/2014/main" id="{C7098780-6D22-A7EC-9735-A665EE93BE30}"/>
              </a:ext>
            </a:extLst>
          </p:cNvPr>
          <p:cNvPicPr>
            <a:picLocks noChangeAspect="1"/>
          </p:cNvPicPr>
          <p:nvPr/>
        </p:nvPicPr>
        <p:blipFill>
          <a:blip r:embed="rId3"/>
          <a:stretch>
            <a:fillRect/>
          </a:stretch>
        </p:blipFill>
        <p:spPr>
          <a:xfrm>
            <a:off x="3825552" y="1504618"/>
            <a:ext cx="293563" cy="293563"/>
          </a:xfrm>
          <a:prstGeom prst="rect">
            <a:avLst/>
          </a:prstGeom>
        </p:spPr>
      </p:pic>
      <p:sp>
        <p:nvSpPr>
          <p:cNvPr id="60" name="Google Shape;106;p2">
            <a:extLst>
              <a:ext uri="{FF2B5EF4-FFF2-40B4-BE49-F238E27FC236}">
                <a16:creationId xmlns:a16="http://schemas.microsoft.com/office/drawing/2014/main" id="{AAA0962E-E5F8-5444-E625-BDD17E2D3F10}"/>
              </a:ext>
            </a:extLst>
          </p:cNvPr>
          <p:cNvSpPr txBox="1"/>
          <p:nvPr/>
        </p:nvSpPr>
        <p:spPr>
          <a:xfrm>
            <a:off x="5819335" y="106961"/>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b="1" dirty="0">
                <a:solidFill>
                  <a:srgbClr val="595959"/>
                </a:solidFill>
                <a:latin typeface="Century Gothic"/>
                <a:ea typeface="Century Gothic"/>
                <a:cs typeface="Century Gothic"/>
                <a:sym typeface="Century Gothic"/>
              </a:rPr>
              <a:t>EXAMPLE: </a:t>
            </a:r>
            <a:r>
              <a:rPr lang="en-US" sz="1800" dirty="0">
                <a:solidFill>
                  <a:srgbClr val="595959"/>
                </a:solidFill>
                <a:latin typeface="Century Gothic"/>
                <a:ea typeface="Century Gothic"/>
                <a:cs typeface="Century Gothic"/>
                <a:sym typeface="Century Gothic"/>
              </a:rPr>
              <a:t>PowerPoint Six Sigma Charter</a:t>
            </a:r>
          </a:p>
        </p:txBody>
      </p:sp>
      <p:sp>
        <p:nvSpPr>
          <p:cNvPr id="10" name="TextBox 9">
            <a:extLst>
              <a:ext uri="{FF2B5EF4-FFF2-40B4-BE49-F238E27FC236}">
                <a16:creationId xmlns:a16="http://schemas.microsoft.com/office/drawing/2014/main" id="{DDA6670F-8C13-0F77-0E2A-50BCDA88CA88}"/>
              </a:ext>
            </a:extLst>
          </p:cNvPr>
          <p:cNvSpPr txBox="1"/>
          <p:nvPr/>
        </p:nvSpPr>
        <p:spPr>
          <a:xfrm>
            <a:off x="691437" y="1721042"/>
            <a:ext cx="3183541" cy="1985159"/>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Business Case</a:t>
            </a:r>
          </a:p>
          <a:p>
            <a:pPr>
              <a:spcBef>
                <a:spcPts val="600"/>
              </a:spcBef>
            </a:pPr>
            <a:r>
              <a:rPr lang="en-US" sz="1100" b="1" dirty="0">
                <a:solidFill>
                  <a:schemeClr val="tx1">
                    <a:lumMod val="65000"/>
                    <a:lumOff val="35000"/>
                  </a:schemeClr>
                </a:solidFill>
                <a:latin typeface="Century Gothic" panose="020B0502020202020204" pitchFamily="34" charset="0"/>
              </a:rPr>
              <a:t>Explanation: </a:t>
            </a:r>
            <a:r>
              <a:rPr lang="en-US" sz="1100" dirty="0">
                <a:solidFill>
                  <a:schemeClr val="tx1">
                    <a:lumMod val="65000"/>
                    <a:lumOff val="35000"/>
                  </a:schemeClr>
                </a:solidFill>
                <a:latin typeface="Century Gothic" panose="020B0502020202020204" pitchFamily="34" charset="0"/>
              </a:rPr>
              <a:t>With the rapid growth in the EV market, optimizing the utilization of our charging stations is crucial to meeting customer demand and maximizing ROI.</a:t>
            </a:r>
          </a:p>
          <a:p>
            <a:pPr>
              <a:spcBef>
                <a:spcPts val="600"/>
              </a:spcBef>
            </a:pPr>
            <a:r>
              <a:rPr lang="en-US" sz="1100" b="1" dirty="0">
                <a:solidFill>
                  <a:schemeClr val="tx1">
                    <a:lumMod val="65000"/>
                    <a:lumOff val="35000"/>
                  </a:schemeClr>
                </a:solidFill>
                <a:latin typeface="Century Gothic" panose="020B0502020202020204" pitchFamily="34" charset="0"/>
              </a:rPr>
              <a:t>Alignment: </a:t>
            </a:r>
            <a:r>
              <a:rPr lang="en-US" sz="1100" dirty="0">
                <a:solidFill>
                  <a:schemeClr val="tx1">
                    <a:lumMod val="65000"/>
                    <a:lumOff val="35000"/>
                  </a:schemeClr>
                </a:solidFill>
                <a:latin typeface="Century Gothic" panose="020B0502020202020204" pitchFamily="34" charset="0"/>
              </a:rPr>
              <a:t>This project aligns with Positive Charge's strategic goal of becoming the leading provider of EV charging solutions by improving operational efficiency and customer satisfaction.</a:t>
            </a:r>
          </a:p>
        </p:txBody>
      </p:sp>
      <p:graphicFrame>
        <p:nvGraphicFramePr>
          <p:cNvPr id="3" name="Table 2">
            <a:extLst>
              <a:ext uri="{FF2B5EF4-FFF2-40B4-BE49-F238E27FC236}">
                <a16:creationId xmlns:a16="http://schemas.microsoft.com/office/drawing/2014/main" id="{C2DD8487-F2D7-8075-87F8-A874F330FA40}"/>
              </a:ext>
            </a:extLst>
          </p:cNvPr>
          <p:cNvGraphicFramePr>
            <a:graphicFrameLocks noGrp="1"/>
          </p:cNvGraphicFramePr>
          <p:nvPr>
            <p:extLst>
              <p:ext uri="{D42A27DB-BD31-4B8C-83A1-F6EECF244321}">
                <p14:modId xmlns:p14="http://schemas.microsoft.com/office/powerpoint/2010/main" val="2554238091"/>
              </p:ext>
            </p:extLst>
          </p:nvPr>
        </p:nvGraphicFramePr>
        <p:xfrm>
          <a:off x="540048" y="479525"/>
          <a:ext cx="6492347" cy="755505"/>
        </p:xfrm>
        <a:graphic>
          <a:graphicData uri="http://schemas.openxmlformats.org/drawingml/2006/table">
            <a:tbl>
              <a:tblPr firstRow="1" bandRow="1">
                <a:tableStyleId>{5C22544A-7EE6-4342-B048-85BDC9FD1C3A}</a:tableStyleId>
              </a:tblPr>
              <a:tblGrid>
                <a:gridCol w="1418597">
                  <a:extLst>
                    <a:ext uri="{9D8B030D-6E8A-4147-A177-3AD203B41FA5}">
                      <a16:colId xmlns:a16="http://schemas.microsoft.com/office/drawing/2014/main" val="1672129667"/>
                    </a:ext>
                  </a:extLst>
                </a:gridCol>
                <a:gridCol w="2760404">
                  <a:extLst>
                    <a:ext uri="{9D8B030D-6E8A-4147-A177-3AD203B41FA5}">
                      <a16:colId xmlns:a16="http://schemas.microsoft.com/office/drawing/2014/main" val="602210714"/>
                    </a:ext>
                  </a:extLst>
                </a:gridCol>
                <a:gridCol w="824295">
                  <a:extLst>
                    <a:ext uri="{9D8B030D-6E8A-4147-A177-3AD203B41FA5}">
                      <a16:colId xmlns:a16="http://schemas.microsoft.com/office/drawing/2014/main" val="745651107"/>
                    </a:ext>
                  </a:extLst>
                </a:gridCol>
                <a:gridCol w="1489051">
                  <a:extLst>
                    <a:ext uri="{9D8B030D-6E8A-4147-A177-3AD203B41FA5}">
                      <a16:colId xmlns:a16="http://schemas.microsoft.com/office/drawing/2014/main" val="3839570682"/>
                    </a:ext>
                  </a:extLst>
                </a:gridCol>
              </a:tblGrid>
              <a:tr h="380271">
                <a:tc>
                  <a:txBody>
                    <a:bodyPr/>
                    <a:lstStyle/>
                    <a:p>
                      <a:pPr algn="r">
                        <a:lnSpc>
                          <a:spcPct val="100000"/>
                        </a:lnSpc>
                      </a:pPr>
                      <a:r>
                        <a:rPr lang="en-US" sz="1600" dirty="0">
                          <a:solidFill>
                            <a:schemeClr val="tx1"/>
                          </a:solidFill>
                          <a:latin typeface="Century Gothic" panose="020B0502020202020204" pitchFamily="34" charset="0"/>
                        </a:rPr>
                        <a:t>Project Title: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nSpc>
                          <a:spcPct val="100000"/>
                        </a:lnSpc>
                      </a:pPr>
                      <a:r>
                        <a:rPr lang="en-US" sz="1100" b="0" dirty="0">
                          <a:solidFill>
                            <a:schemeClr val="tx1"/>
                          </a:solidFill>
                          <a:latin typeface="Century Gothic" panose="020B0502020202020204" pitchFamily="34" charset="0"/>
                        </a:rPr>
                        <a:t>Optimizing EV Charging Station Utilization</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r" defTabSz="914400" rtl="0" eaLnBrk="1" latinLnBrk="0" hangingPunct="1">
                        <a:lnSpc>
                          <a:spcPct val="100000"/>
                        </a:lnSpc>
                      </a:pPr>
                      <a:endParaRPr lang="en-US" sz="900" b="1"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a:lnSpc>
                          <a:spcPct val="100000"/>
                        </a:lnSpc>
                      </a:pPr>
                      <a:r>
                        <a:rPr lang="en-US" sz="900" b="1" kern="1200" dirty="0">
                          <a:solidFill>
                            <a:schemeClr val="tx1"/>
                          </a:solidFill>
                          <a:latin typeface="Century Gothic" panose="020B0502020202020204" pitchFamily="34" charset="0"/>
                          <a:ea typeface="+mn-ea"/>
                          <a:cs typeface="+mn-cs"/>
                        </a:rPr>
                        <a:t>Team Name:</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US" sz="1100" dirty="0">
                          <a:solidFill>
                            <a:schemeClr val="tx1"/>
                          </a:solidFill>
                          <a:latin typeface="Century Gothic" panose="020B0502020202020204" pitchFamily="34" charset="0"/>
                        </a:rPr>
                        <a:t>Positive Charge Excellence Team</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Date:</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July 8, 20XX</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5858687"/>
                  </a:ext>
                </a:extLst>
              </a:tr>
            </a:tbl>
          </a:graphicData>
        </a:graphic>
      </p:graphicFrame>
      <p:sp>
        <p:nvSpPr>
          <p:cNvPr id="35" name="Oval 34">
            <a:extLst>
              <a:ext uri="{FF2B5EF4-FFF2-40B4-BE49-F238E27FC236}">
                <a16:creationId xmlns:a16="http://schemas.microsoft.com/office/drawing/2014/main" id="{CBE6AAF6-1356-02B5-522A-FF8B7599C99B}"/>
              </a:ext>
            </a:extLst>
          </p:cNvPr>
          <p:cNvSpPr/>
          <p:nvPr/>
        </p:nvSpPr>
        <p:spPr>
          <a:xfrm>
            <a:off x="7520673" y="1406907"/>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EEEC2B2-7898-54E6-0571-201DE9EE33B0}"/>
              </a:ext>
            </a:extLst>
          </p:cNvPr>
          <p:cNvSpPr/>
          <p:nvPr/>
        </p:nvSpPr>
        <p:spPr>
          <a:xfrm>
            <a:off x="11339523" y="1401524"/>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8CEA980-1ADA-4EF7-7D70-AD3E487E09FB}"/>
              </a:ext>
            </a:extLst>
          </p:cNvPr>
          <p:cNvSpPr txBox="1"/>
          <p:nvPr/>
        </p:nvSpPr>
        <p:spPr>
          <a:xfrm>
            <a:off x="4508536" y="1723448"/>
            <a:ext cx="3183541" cy="1815882"/>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Problem Statement</a:t>
            </a:r>
          </a:p>
          <a:p>
            <a:pPr>
              <a:spcBef>
                <a:spcPts val="600"/>
              </a:spcBef>
            </a:pPr>
            <a:r>
              <a:rPr lang="en-US" sz="1100" b="1" dirty="0">
                <a:solidFill>
                  <a:schemeClr val="tx1">
                    <a:lumMod val="65000"/>
                    <a:lumOff val="35000"/>
                  </a:schemeClr>
                </a:solidFill>
                <a:latin typeface="Century Gothic" panose="020B0502020202020204" pitchFamily="34" charset="0"/>
              </a:rPr>
              <a:t>Description: </a:t>
            </a:r>
            <a:r>
              <a:rPr lang="en-US" sz="1100" dirty="0">
                <a:solidFill>
                  <a:schemeClr val="tx1">
                    <a:lumMod val="65000"/>
                    <a:lumOff val="35000"/>
                  </a:schemeClr>
                </a:solidFill>
                <a:latin typeface="Century Gothic" panose="020B0502020202020204" pitchFamily="34" charset="0"/>
              </a:rPr>
              <a:t>Our current utilization rate of EV charging stations is below 60 percent, resulting in lost revenue and underperformance in key markets.</a:t>
            </a:r>
          </a:p>
          <a:p>
            <a:pPr>
              <a:spcBef>
                <a:spcPts val="600"/>
              </a:spcBef>
            </a:pPr>
            <a:r>
              <a:rPr lang="en-US" sz="1100" b="1" dirty="0">
                <a:solidFill>
                  <a:schemeClr val="tx1">
                    <a:lumMod val="65000"/>
                    <a:lumOff val="35000"/>
                  </a:schemeClr>
                </a:solidFill>
                <a:latin typeface="Century Gothic" panose="020B0502020202020204" pitchFamily="34" charset="0"/>
              </a:rPr>
              <a:t>Impact: </a:t>
            </a:r>
            <a:r>
              <a:rPr lang="en-US" sz="1100" dirty="0">
                <a:solidFill>
                  <a:schemeClr val="tx1">
                    <a:lumMod val="65000"/>
                    <a:lumOff val="35000"/>
                  </a:schemeClr>
                </a:solidFill>
                <a:latin typeface="Century Gothic" panose="020B0502020202020204" pitchFamily="34" charset="0"/>
              </a:rPr>
              <a:t>The low utilization rate is costing the company approximately $500,000 annually in potential revenue and reducing customer satisfaction.</a:t>
            </a:r>
          </a:p>
        </p:txBody>
      </p:sp>
      <p:sp>
        <p:nvSpPr>
          <p:cNvPr id="33" name="TextBox 32">
            <a:extLst>
              <a:ext uri="{FF2B5EF4-FFF2-40B4-BE49-F238E27FC236}">
                <a16:creationId xmlns:a16="http://schemas.microsoft.com/office/drawing/2014/main" id="{456BD303-2CAA-C1A1-B81B-679EF1DF9623}"/>
              </a:ext>
            </a:extLst>
          </p:cNvPr>
          <p:cNvSpPr txBox="1"/>
          <p:nvPr/>
        </p:nvSpPr>
        <p:spPr>
          <a:xfrm>
            <a:off x="8329449" y="1719858"/>
            <a:ext cx="3183541" cy="1400383"/>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Project Objective</a:t>
            </a:r>
          </a:p>
          <a:p>
            <a:pPr>
              <a:spcBef>
                <a:spcPts val="600"/>
              </a:spcBef>
            </a:pPr>
            <a:r>
              <a:rPr lang="en-US" sz="1100" b="1" dirty="0">
                <a:solidFill>
                  <a:schemeClr val="tx1">
                    <a:lumMod val="65000"/>
                    <a:lumOff val="35000"/>
                  </a:schemeClr>
                </a:solidFill>
                <a:latin typeface="Century Gothic" panose="020B0502020202020204" pitchFamily="34" charset="0"/>
              </a:rPr>
              <a:t>SMART Goals: </a:t>
            </a:r>
            <a:r>
              <a:rPr lang="en-US" sz="1100" dirty="0">
                <a:solidFill>
                  <a:schemeClr val="tx1">
                    <a:lumMod val="65000"/>
                    <a:lumOff val="35000"/>
                  </a:schemeClr>
                </a:solidFill>
                <a:latin typeface="Century Gothic" panose="020B0502020202020204" pitchFamily="34" charset="0"/>
              </a:rPr>
              <a:t>Increase the utilization rate of EV charging stations to 85 percent within the next 12 months, thereby increasing revenue by $300,000 annually and improving customer satisfaction scores by 20 percent.</a:t>
            </a:r>
          </a:p>
        </p:txBody>
      </p:sp>
      <p:sp>
        <p:nvSpPr>
          <p:cNvPr id="42" name="Rounded Rectangle 41">
            <a:extLst>
              <a:ext uri="{FF2B5EF4-FFF2-40B4-BE49-F238E27FC236}">
                <a16:creationId xmlns:a16="http://schemas.microsoft.com/office/drawing/2014/main" id="{7D152D56-6FFE-F4AA-1625-F9ECBEAAC512}"/>
              </a:ext>
            </a:extLst>
          </p:cNvPr>
          <p:cNvSpPr/>
          <p:nvPr/>
        </p:nvSpPr>
        <p:spPr>
          <a:xfrm>
            <a:off x="4360276" y="4187093"/>
            <a:ext cx="7296403" cy="2210808"/>
          </a:xfrm>
          <a:prstGeom prst="roundRect">
            <a:avLst>
              <a:gd name="adj" fmla="val 9023"/>
            </a:avLst>
          </a:prstGeom>
          <a:solidFill>
            <a:srgbClr val="CCCF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a:extLst>
              <a:ext uri="{FF2B5EF4-FFF2-40B4-BE49-F238E27FC236}">
                <a16:creationId xmlns:a16="http://schemas.microsoft.com/office/drawing/2014/main" id="{A64821FA-E845-E135-CDA6-21A584CB747A}"/>
              </a:ext>
            </a:extLst>
          </p:cNvPr>
          <p:cNvSpPr/>
          <p:nvPr/>
        </p:nvSpPr>
        <p:spPr>
          <a:xfrm>
            <a:off x="543932" y="4187093"/>
            <a:ext cx="3480058" cy="2210808"/>
          </a:xfrm>
          <a:prstGeom prst="roundRect">
            <a:avLst>
              <a:gd name="adj" fmla="val 9023"/>
            </a:avLst>
          </a:prstGeom>
          <a:solidFill>
            <a:srgbClr val="C4E2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B698CAE2-0BAD-812F-6E66-B8B1F770A551}"/>
              </a:ext>
            </a:extLst>
          </p:cNvPr>
          <p:cNvSpPr/>
          <p:nvPr/>
        </p:nvSpPr>
        <p:spPr>
          <a:xfrm>
            <a:off x="3713755" y="3988305"/>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85E03F0-7103-CD35-17D0-AB06D7D94AC4}"/>
              </a:ext>
            </a:extLst>
          </p:cNvPr>
          <p:cNvSpPr txBox="1"/>
          <p:nvPr/>
        </p:nvSpPr>
        <p:spPr>
          <a:xfrm>
            <a:off x="691437" y="4302440"/>
            <a:ext cx="3183541" cy="1646605"/>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Project Scope</a:t>
            </a:r>
          </a:p>
          <a:p>
            <a:pPr>
              <a:spcBef>
                <a:spcPts val="600"/>
              </a:spcBef>
            </a:pPr>
            <a:r>
              <a:rPr lang="en-US" sz="1100" b="1" dirty="0">
                <a:solidFill>
                  <a:schemeClr val="tx1">
                    <a:lumMod val="65000"/>
                    <a:lumOff val="35000"/>
                  </a:schemeClr>
                </a:solidFill>
                <a:latin typeface="Century Gothic" panose="020B0502020202020204" pitchFamily="34" charset="0"/>
              </a:rPr>
              <a:t>Included: </a:t>
            </a:r>
            <a:r>
              <a:rPr lang="en-US" sz="1100" dirty="0">
                <a:solidFill>
                  <a:schemeClr val="tx1">
                    <a:lumMod val="65000"/>
                    <a:lumOff val="35000"/>
                  </a:schemeClr>
                </a:solidFill>
                <a:latin typeface="Century Gothic" panose="020B0502020202020204" pitchFamily="34" charset="0"/>
              </a:rPr>
              <a:t>Analyze charging station usage data, identify underperforming stations, develop optimization strategies, implement enhancements, and monitor results.</a:t>
            </a:r>
          </a:p>
          <a:p>
            <a:pPr>
              <a:spcBef>
                <a:spcPts val="600"/>
              </a:spcBef>
            </a:pPr>
            <a:r>
              <a:rPr lang="en-US" sz="1100" b="1" dirty="0">
                <a:solidFill>
                  <a:schemeClr val="tx1">
                    <a:lumMod val="65000"/>
                    <a:lumOff val="35000"/>
                  </a:schemeClr>
                </a:solidFill>
                <a:latin typeface="Century Gothic" panose="020B0502020202020204" pitchFamily="34" charset="0"/>
              </a:rPr>
              <a:t>Out of Scope: </a:t>
            </a:r>
            <a:r>
              <a:rPr lang="en-US" sz="1100" dirty="0">
                <a:solidFill>
                  <a:schemeClr val="tx1">
                    <a:lumMod val="65000"/>
                    <a:lumOff val="35000"/>
                  </a:schemeClr>
                </a:solidFill>
                <a:latin typeface="Century Gothic" panose="020B0502020202020204" pitchFamily="34" charset="0"/>
              </a:rPr>
              <a:t>Expand the charging network and hardware upgrades beyond the identified optimization strategies.</a:t>
            </a:r>
          </a:p>
        </p:txBody>
      </p:sp>
      <p:sp>
        <p:nvSpPr>
          <p:cNvPr id="50" name="Oval 49">
            <a:extLst>
              <a:ext uri="{FF2B5EF4-FFF2-40B4-BE49-F238E27FC236}">
                <a16:creationId xmlns:a16="http://schemas.microsoft.com/office/drawing/2014/main" id="{923D3774-2CFE-3702-9442-937832379375}"/>
              </a:ext>
            </a:extLst>
          </p:cNvPr>
          <p:cNvSpPr/>
          <p:nvPr/>
        </p:nvSpPr>
        <p:spPr>
          <a:xfrm>
            <a:off x="11339523" y="3982922"/>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2446975-56F8-312F-1C5C-3E86EFF23D34}"/>
              </a:ext>
            </a:extLst>
          </p:cNvPr>
          <p:cNvSpPr txBox="1"/>
          <p:nvPr/>
        </p:nvSpPr>
        <p:spPr>
          <a:xfrm>
            <a:off x="4508536" y="4304846"/>
            <a:ext cx="7004454" cy="187743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Team Composition and Roles</a:t>
            </a:r>
          </a:p>
          <a:p>
            <a:pPr>
              <a:spcBef>
                <a:spcPts val="600"/>
              </a:spcBef>
            </a:pPr>
            <a:r>
              <a:rPr lang="en-US" sz="1100" b="1" dirty="0">
                <a:solidFill>
                  <a:schemeClr val="tx1">
                    <a:lumMod val="65000"/>
                    <a:lumOff val="35000"/>
                  </a:schemeClr>
                </a:solidFill>
                <a:latin typeface="Century Gothic" panose="020B0502020202020204" pitchFamily="34" charset="0"/>
              </a:rPr>
              <a:t>Team Leader (Black Belt): </a:t>
            </a:r>
            <a:r>
              <a:rPr lang="en-US" sz="1100" dirty="0">
                <a:solidFill>
                  <a:schemeClr val="tx1">
                    <a:lumMod val="65000"/>
                    <a:lumOff val="35000"/>
                  </a:schemeClr>
                </a:solidFill>
                <a:latin typeface="Century Gothic" panose="020B0502020202020204" pitchFamily="34" charset="0"/>
              </a:rPr>
              <a:t>Brooklyn Jansen oversees project execution and ensures alignment with Six Sigma principles.</a:t>
            </a:r>
          </a:p>
          <a:p>
            <a:pPr>
              <a:spcBef>
                <a:spcPts val="600"/>
              </a:spcBef>
            </a:pPr>
            <a:r>
              <a:rPr lang="en-US" sz="1100" b="1" dirty="0">
                <a:solidFill>
                  <a:schemeClr val="tx1">
                    <a:lumMod val="65000"/>
                    <a:lumOff val="35000"/>
                  </a:schemeClr>
                </a:solidFill>
                <a:latin typeface="Century Gothic" panose="020B0502020202020204" pitchFamily="34" charset="0"/>
              </a:rPr>
              <a:t>Green Belt: </a:t>
            </a:r>
            <a:r>
              <a:rPr lang="en-US" sz="1100" dirty="0">
                <a:solidFill>
                  <a:schemeClr val="tx1">
                    <a:lumMod val="65000"/>
                    <a:lumOff val="35000"/>
                  </a:schemeClr>
                </a:solidFill>
                <a:latin typeface="Century Gothic" panose="020B0502020202020204" pitchFamily="34" charset="0"/>
              </a:rPr>
              <a:t>Leigh Gibbs leads data analysis and identification of optimization opportunities.</a:t>
            </a:r>
          </a:p>
          <a:p>
            <a:pPr>
              <a:spcBef>
                <a:spcPts val="600"/>
              </a:spcBef>
            </a:pPr>
            <a:r>
              <a:rPr lang="en-US" sz="1100" b="1" dirty="0">
                <a:solidFill>
                  <a:schemeClr val="tx1">
                    <a:lumMod val="65000"/>
                    <a:lumOff val="35000"/>
                  </a:schemeClr>
                </a:solidFill>
                <a:latin typeface="Century Gothic" panose="020B0502020202020204" pitchFamily="34" charset="0"/>
              </a:rPr>
              <a:t>Yellow Belt: </a:t>
            </a:r>
            <a:r>
              <a:rPr lang="en-US" sz="1100" dirty="0">
                <a:solidFill>
                  <a:schemeClr val="tx1">
                    <a:lumMod val="65000"/>
                    <a:lumOff val="35000"/>
                  </a:schemeClr>
                </a:solidFill>
                <a:latin typeface="Century Gothic" panose="020B0502020202020204" pitchFamily="34" charset="0"/>
              </a:rPr>
              <a:t>Devon Gomez manages stakeholder communication and voice of the customer analysis.</a:t>
            </a:r>
          </a:p>
          <a:p>
            <a:pPr>
              <a:spcBef>
                <a:spcPts val="600"/>
              </a:spcBef>
            </a:pPr>
            <a:r>
              <a:rPr lang="en-US" sz="1100" b="1" dirty="0">
                <a:solidFill>
                  <a:schemeClr val="tx1">
                    <a:lumMod val="65000"/>
                    <a:lumOff val="35000"/>
                  </a:schemeClr>
                </a:solidFill>
                <a:latin typeface="Century Gothic" panose="020B0502020202020204" pitchFamily="34" charset="0"/>
              </a:rPr>
              <a:t>Subject Matter Expert: </a:t>
            </a:r>
            <a:r>
              <a:rPr lang="en-US" sz="1100" dirty="0">
                <a:solidFill>
                  <a:schemeClr val="tx1">
                    <a:lumMod val="65000"/>
                    <a:lumOff val="35000"/>
                  </a:schemeClr>
                </a:solidFill>
                <a:latin typeface="Century Gothic" panose="020B0502020202020204" pitchFamily="34" charset="0"/>
              </a:rPr>
              <a:t>Raghu Prakash provides insights on EV market trends and customer behavior.</a:t>
            </a:r>
          </a:p>
          <a:p>
            <a:pPr>
              <a:spcBef>
                <a:spcPts val="600"/>
              </a:spcBef>
            </a:pPr>
            <a:r>
              <a:rPr lang="en-US" sz="1100" b="1" dirty="0">
                <a:solidFill>
                  <a:schemeClr val="tx1">
                    <a:lumMod val="65000"/>
                    <a:lumOff val="35000"/>
                  </a:schemeClr>
                </a:solidFill>
                <a:latin typeface="Century Gothic" panose="020B0502020202020204" pitchFamily="34" charset="0"/>
              </a:rPr>
              <a:t>IT Support: </a:t>
            </a:r>
            <a:r>
              <a:rPr lang="en-US" sz="1100" dirty="0">
                <a:solidFill>
                  <a:schemeClr val="tx1">
                    <a:lumMod val="65000"/>
                    <a:lumOff val="35000"/>
                  </a:schemeClr>
                </a:solidFill>
                <a:latin typeface="Century Gothic" panose="020B0502020202020204" pitchFamily="34" charset="0"/>
              </a:rPr>
              <a:t>Tamika Marshall assists with data integration and technology implementation.</a:t>
            </a:r>
          </a:p>
        </p:txBody>
      </p:sp>
      <p:pic>
        <p:nvPicPr>
          <p:cNvPr id="55" name="Picture 54" descr="A group of people with circles and circles&#10;&#10;Description automatically generated">
            <a:extLst>
              <a:ext uri="{FF2B5EF4-FFF2-40B4-BE49-F238E27FC236}">
                <a16:creationId xmlns:a16="http://schemas.microsoft.com/office/drawing/2014/main" id="{BA562DAB-C53F-F86B-108A-5B3EA9EA7DA8}"/>
              </a:ext>
            </a:extLst>
          </p:cNvPr>
          <p:cNvPicPr>
            <a:picLocks noChangeAspect="1"/>
          </p:cNvPicPr>
          <p:nvPr/>
        </p:nvPicPr>
        <p:blipFill>
          <a:blip r:embed="rId4"/>
          <a:stretch>
            <a:fillRect/>
          </a:stretch>
        </p:blipFill>
        <p:spPr>
          <a:xfrm>
            <a:off x="11448440" y="4062550"/>
            <a:ext cx="302210" cy="302210"/>
          </a:xfrm>
          <a:prstGeom prst="rect">
            <a:avLst/>
          </a:prstGeom>
        </p:spPr>
      </p:pic>
      <p:pic>
        <p:nvPicPr>
          <p:cNvPr id="56" name="Picture 55" descr="A white arrow in a bullseye&#10;&#10;Description automatically generated">
            <a:extLst>
              <a:ext uri="{FF2B5EF4-FFF2-40B4-BE49-F238E27FC236}">
                <a16:creationId xmlns:a16="http://schemas.microsoft.com/office/drawing/2014/main" id="{B0B28D7C-8FA1-8368-E525-EC45FED9E28A}"/>
              </a:ext>
            </a:extLst>
          </p:cNvPr>
          <p:cNvPicPr>
            <a:picLocks noChangeAspect="1"/>
          </p:cNvPicPr>
          <p:nvPr/>
        </p:nvPicPr>
        <p:blipFill>
          <a:blip r:embed="rId5"/>
          <a:stretch>
            <a:fillRect/>
          </a:stretch>
        </p:blipFill>
        <p:spPr>
          <a:xfrm>
            <a:off x="11435985" y="1472279"/>
            <a:ext cx="371546" cy="371546"/>
          </a:xfrm>
          <a:prstGeom prst="rect">
            <a:avLst/>
          </a:prstGeom>
        </p:spPr>
      </p:pic>
      <p:pic>
        <p:nvPicPr>
          <p:cNvPr id="57" name="Picture 56" descr="A logo of cubes on a black background&#10;&#10;Description automatically generated">
            <a:extLst>
              <a:ext uri="{FF2B5EF4-FFF2-40B4-BE49-F238E27FC236}">
                <a16:creationId xmlns:a16="http://schemas.microsoft.com/office/drawing/2014/main" id="{072B0A65-40BD-0FBA-DF15-7DD3E2C401D5}"/>
              </a:ext>
            </a:extLst>
          </p:cNvPr>
          <p:cNvPicPr>
            <a:picLocks noChangeAspect="1"/>
          </p:cNvPicPr>
          <p:nvPr/>
        </p:nvPicPr>
        <p:blipFill>
          <a:blip r:embed="rId6"/>
          <a:stretch>
            <a:fillRect/>
          </a:stretch>
        </p:blipFill>
        <p:spPr>
          <a:xfrm>
            <a:off x="7610034" y="1515344"/>
            <a:ext cx="307777" cy="307777"/>
          </a:xfrm>
          <a:prstGeom prst="rect">
            <a:avLst/>
          </a:prstGeom>
        </p:spPr>
      </p:pic>
      <p:pic>
        <p:nvPicPr>
          <p:cNvPr id="59" name="Graphic 58">
            <a:extLst>
              <a:ext uri="{FF2B5EF4-FFF2-40B4-BE49-F238E27FC236}">
                <a16:creationId xmlns:a16="http://schemas.microsoft.com/office/drawing/2014/main" id="{46687CCE-4CF6-987D-4D49-2510E6CE27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28949" y="4085010"/>
            <a:ext cx="293563" cy="293563"/>
          </a:xfrm>
          <a:prstGeom prst="rect">
            <a:avLst/>
          </a:prstGeom>
        </p:spPr>
      </p:pic>
    </p:spTree>
    <p:extLst>
      <p:ext uri="{BB962C8B-B14F-4D97-AF65-F5344CB8AC3E}">
        <p14:creationId xmlns:p14="http://schemas.microsoft.com/office/powerpoint/2010/main" val="742973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1E23E653-94BC-4E1E-8320-BF8A33A3797D}"/>
              </a:ext>
            </a:extLst>
          </p:cNvPr>
          <p:cNvSpPr/>
          <p:nvPr/>
        </p:nvSpPr>
        <p:spPr>
          <a:xfrm>
            <a:off x="4360277" y="764141"/>
            <a:ext cx="3480058" cy="2210808"/>
          </a:xfrm>
          <a:prstGeom prst="roundRect">
            <a:avLst>
              <a:gd name="adj" fmla="val 9023"/>
            </a:avLst>
          </a:prstGeom>
          <a:solidFill>
            <a:srgbClr val="F1DC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2C4A8013-A5E8-CAF6-9B9B-02370F7CB300}"/>
              </a:ext>
            </a:extLst>
          </p:cNvPr>
          <p:cNvSpPr/>
          <p:nvPr/>
        </p:nvSpPr>
        <p:spPr>
          <a:xfrm>
            <a:off x="8176622" y="773546"/>
            <a:ext cx="3480058" cy="2210808"/>
          </a:xfrm>
          <a:prstGeom prst="roundRect">
            <a:avLst>
              <a:gd name="adj" fmla="val 9023"/>
            </a:avLst>
          </a:prstGeom>
          <a:solidFill>
            <a:srgbClr val="C8F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8BA0461D-9A5A-AA8B-7F1D-2D504E4701BC}"/>
              </a:ext>
            </a:extLst>
          </p:cNvPr>
          <p:cNvSpPr/>
          <p:nvPr/>
        </p:nvSpPr>
        <p:spPr>
          <a:xfrm>
            <a:off x="543932" y="764141"/>
            <a:ext cx="3480058" cy="2210808"/>
          </a:xfrm>
          <a:prstGeom prst="roundRect">
            <a:avLst>
              <a:gd name="adj" fmla="val 9023"/>
            </a:avLst>
          </a:prstGeom>
          <a:solidFill>
            <a:srgbClr val="F1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7B00AFA-6D1C-C995-DAFE-A9051F0CBC7E}"/>
              </a:ext>
            </a:extLst>
          </p:cNvPr>
          <p:cNvSpPr/>
          <p:nvPr/>
        </p:nvSpPr>
        <p:spPr>
          <a:xfrm>
            <a:off x="3713755" y="56535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DA6670F-8C13-0F77-0E2A-50BCDA88CA88}"/>
              </a:ext>
            </a:extLst>
          </p:cNvPr>
          <p:cNvSpPr txBox="1"/>
          <p:nvPr/>
        </p:nvSpPr>
        <p:spPr>
          <a:xfrm>
            <a:off x="691437" y="879488"/>
            <a:ext cx="3183541" cy="1477328"/>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Voice of the Customer</a:t>
            </a:r>
          </a:p>
          <a:p>
            <a:pPr>
              <a:spcBef>
                <a:spcPts val="600"/>
              </a:spcBef>
            </a:pPr>
            <a:r>
              <a:rPr lang="en-US" sz="1100" b="1" dirty="0">
                <a:solidFill>
                  <a:schemeClr val="tx1">
                    <a:lumMod val="65000"/>
                    <a:lumOff val="35000"/>
                  </a:schemeClr>
                </a:solidFill>
                <a:latin typeface="Century Gothic" panose="020B0502020202020204" pitchFamily="34" charset="0"/>
              </a:rPr>
              <a:t>Customer Requirements: </a:t>
            </a:r>
            <a:r>
              <a:rPr lang="en-US" sz="1100" dirty="0">
                <a:solidFill>
                  <a:schemeClr val="tx1">
                    <a:lumMod val="65000"/>
                    <a:lumOff val="35000"/>
                  </a:schemeClr>
                </a:solidFill>
                <a:latin typeface="Century Gothic" panose="020B0502020202020204" pitchFamily="34" charset="0"/>
              </a:rPr>
              <a:t>Provide high availability of charging stations, short wait times, and reliable service.</a:t>
            </a:r>
          </a:p>
          <a:p>
            <a:pPr>
              <a:spcBef>
                <a:spcPts val="600"/>
              </a:spcBef>
            </a:pPr>
            <a:r>
              <a:rPr lang="en-US" sz="1100" b="1" dirty="0">
                <a:solidFill>
                  <a:schemeClr val="tx1">
                    <a:lumMod val="65000"/>
                    <a:lumOff val="35000"/>
                  </a:schemeClr>
                </a:solidFill>
                <a:latin typeface="Century Gothic" panose="020B0502020202020204" pitchFamily="34" charset="0"/>
              </a:rPr>
              <a:t>Feedback Methods: </a:t>
            </a:r>
            <a:r>
              <a:rPr lang="en-US" sz="1100" dirty="0">
                <a:solidFill>
                  <a:schemeClr val="tx1">
                    <a:lumMod val="65000"/>
                    <a:lumOff val="35000"/>
                  </a:schemeClr>
                </a:solidFill>
                <a:latin typeface="Century Gothic" panose="020B0502020202020204" pitchFamily="34" charset="0"/>
              </a:rPr>
              <a:t>Conduct surveys and user interviews and monitor social media feedback.</a:t>
            </a:r>
          </a:p>
        </p:txBody>
      </p:sp>
      <p:sp>
        <p:nvSpPr>
          <p:cNvPr id="35" name="Oval 34">
            <a:extLst>
              <a:ext uri="{FF2B5EF4-FFF2-40B4-BE49-F238E27FC236}">
                <a16:creationId xmlns:a16="http://schemas.microsoft.com/office/drawing/2014/main" id="{CBE6AAF6-1356-02B5-522A-FF8B7599C99B}"/>
              </a:ext>
            </a:extLst>
          </p:cNvPr>
          <p:cNvSpPr/>
          <p:nvPr/>
        </p:nvSpPr>
        <p:spPr>
          <a:xfrm>
            <a:off x="7520673" y="56535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EEEC2B2-7898-54E6-0571-201DE9EE33B0}"/>
              </a:ext>
            </a:extLst>
          </p:cNvPr>
          <p:cNvSpPr/>
          <p:nvPr/>
        </p:nvSpPr>
        <p:spPr>
          <a:xfrm>
            <a:off x="11339523" y="559970"/>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8CEA980-1ADA-4EF7-7D70-AD3E487E09FB}"/>
              </a:ext>
            </a:extLst>
          </p:cNvPr>
          <p:cNvSpPr txBox="1"/>
          <p:nvPr/>
        </p:nvSpPr>
        <p:spPr>
          <a:xfrm>
            <a:off x="4508536" y="881894"/>
            <a:ext cx="3183541" cy="1862048"/>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Key Metrics and </a:t>
            </a:r>
            <a:br>
              <a:rPr lang="en-US" sz="1400" b="1" dirty="0">
                <a:solidFill>
                  <a:schemeClr val="tx1">
                    <a:lumMod val="65000"/>
                    <a:lumOff val="35000"/>
                  </a:schemeClr>
                </a:solidFill>
                <a:latin typeface="Century Gothic" panose="020B0502020202020204" pitchFamily="34" charset="0"/>
              </a:rPr>
            </a:br>
            <a:r>
              <a:rPr lang="en-US" sz="1400" b="1" dirty="0">
                <a:solidFill>
                  <a:schemeClr val="tx1">
                    <a:lumMod val="65000"/>
                    <a:lumOff val="35000"/>
                  </a:schemeClr>
                </a:solidFill>
                <a:latin typeface="Century Gothic" panose="020B0502020202020204" pitchFamily="34" charset="0"/>
              </a:rPr>
              <a:t>Measurement Plan</a:t>
            </a:r>
          </a:p>
          <a:p>
            <a:pPr>
              <a:spcBef>
                <a:spcPts val="600"/>
              </a:spcBef>
            </a:pPr>
            <a:r>
              <a:rPr lang="en-US" sz="1100" b="1" dirty="0">
                <a:solidFill>
                  <a:schemeClr val="tx1">
                    <a:lumMod val="65000"/>
                    <a:lumOff val="35000"/>
                  </a:schemeClr>
                </a:solidFill>
                <a:latin typeface="Century Gothic" panose="020B0502020202020204" pitchFamily="34" charset="0"/>
              </a:rPr>
              <a:t>CTQ Metrics: </a:t>
            </a:r>
            <a:r>
              <a:rPr lang="en-US" sz="1100" dirty="0">
                <a:solidFill>
                  <a:schemeClr val="tx1">
                    <a:lumMod val="65000"/>
                    <a:lumOff val="35000"/>
                  </a:schemeClr>
                </a:solidFill>
                <a:latin typeface="Century Gothic" panose="020B0502020202020204" pitchFamily="34" charset="0"/>
              </a:rPr>
              <a:t>Track the utilization rate, customer satisfaction score, average wait time, and revenue per station.</a:t>
            </a:r>
          </a:p>
          <a:p>
            <a:pPr>
              <a:spcBef>
                <a:spcPts val="600"/>
              </a:spcBef>
            </a:pPr>
            <a:r>
              <a:rPr lang="en-US" sz="1100" b="1" dirty="0">
                <a:solidFill>
                  <a:schemeClr val="tx1">
                    <a:lumMod val="65000"/>
                    <a:lumOff val="35000"/>
                  </a:schemeClr>
                </a:solidFill>
                <a:latin typeface="Century Gothic" panose="020B0502020202020204" pitchFamily="34" charset="0"/>
              </a:rPr>
              <a:t>Measurement Methods: </a:t>
            </a:r>
            <a:r>
              <a:rPr lang="en-US" sz="1100" dirty="0">
                <a:solidFill>
                  <a:schemeClr val="tx1">
                    <a:lumMod val="65000"/>
                    <a:lumOff val="35000"/>
                  </a:schemeClr>
                </a:solidFill>
                <a:latin typeface="Century Gothic" panose="020B0502020202020204" pitchFamily="34" charset="0"/>
              </a:rPr>
              <a:t>Collect data automatically from charging stations, conduct customer surveys, and analyze financial performance.</a:t>
            </a:r>
          </a:p>
        </p:txBody>
      </p:sp>
      <p:sp>
        <p:nvSpPr>
          <p:cNvPr id="33" name="TextBox 32">
            <a:extLst>
              <a:ext uri="{FF2B5EF4-FFF2-40B4-BE49-F238E27FC236}">
                <a16:creationId xmlns:a16="http://schemas.microsoft.com/office/drawing/2014/main" id="{456BD303-2CAA-C1A1-B81B-679EF1DF9623}"/>
              </a:ext>
            </a:extLst>
          </p:cNvPr>
          <p:cNvSpPr txBox="1"/>
          <p:nvPr/>
        </p:nvSpPr>
        <p:spPr>
          <a:xfrm>
            <a:off x="8329449" y="878304"/>
            <a:ext cx="3183541" cy="1815882"/>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Baseline Performance</a:t>
            </a:r>
          </a:p>
          <a:p>
            <a:pPr>
              <a:spcBef>
                <a:spcPts val="600"/>
              </a:spcBef>
            </a:pPr>
            <a:r>
              <a:rPr lang="en-US" sz="1100" b="1" dirty="0">
                <a:solidFill>
                  <a:schemeClr val="tx1">
                    <a:lumMod val="65000"/>
                    <a:lumOff val="35000"/>
                  </a:schemeClr>
                </a:solidFill>
                <a:latin typeface="Century Gothic" panose="020B0502020202020204" pitchFamily="34" charset="0"/>
              </a:rPr>
              <a:t>Current Metrics: </a:t>
            </a:r>
            <a:r>
              <a:rPr lang="en-US" sz="1100" dirty="0">
                <a:solidFill>
                  <a:schemeClr val="tx1">
                    <a:lumMod val="65000"/>
                    <a:lumOff val="35000"/>
                  </a:schemeClr>
                </a:solidFill>
                <a:latin typeface="Century Gothic" panose="020B0502020202020204" pitchFamily="34" charset="0"/>
              </a:rPr>
              <a:t>Report a utilization rate of 60 percent, a customer satisfaction score of 70 percent, an average wait time of 10 minutes, and revenue per station at $1,500 per month.</a:t>
            </a:r>
          </a:p>
          <a:p>
            <a:pPr>
              <a:spcBef>
                <a:spcPts val="600"/>
              </a:spcBef>
            </a:pPr>
            <a:r>
              <a:rPr lang="en-US" sz="1100" b="1" dirty="0">
                <a:solidFill>
                  <a:schemeClr val="tx1">
                    <a:lumMod val="65000"/>
                    <a:lumOff val="35000"/>
                  </a:schemeClr>
                </a:solidFill>
                <a:latin typeface="Century Gothic" panose="020B0502020202020204" pitchFamily="34" charset="0"/>
              </a:rPr>
              <a:t>Benchmark Data: </a:t>
            </a:r>
            <a:r>
              <a:rPr lang="en-US" sz="1100" dirty="0">
                <a:solidFill>
                  <a:schemeClr val="tx1">
                    <a:lumMod val="65000"/>
                    <a:lumOff val="35000"/>
                  </a:schemeClr>
                </a:solidFill>
                <a:latin typeface="Century Gothic" panose="020B0502020202020204" pitchFamily="34" charset="0"/>
              </a:rPr>
              <a:t>Reference industry standards and competitor performance metrics.</a:t>
            </a:r>
          </a:p>
        </p:txBody>
      </p:sp>
      <p:sp>
        <p:nvSpPr>
          <p:cNvPr id="42" name="Rounded Rectangle 41">
            <a:extLst>
              <a:ext uri="{FF2B5EF4-FFF2-40B4-BE49-F238E27FC236}">
                <a16:creationId xmlns:a16="http://schemas.microsoft.com/office/drawing/2014/main" id="{7D152D56-6FFE-F4AA-1625-F9ECBEAAC512}"/>
              </a:ext>
            </a:extLst>
          </p:cNvPr>
          <p:cNvSpPr/>
          <p:nvPr/>
        </p:nvSpPr>
        <p:spPr>
          <a:xfrm>
            <a:off x="4360277" y="3345539"/>
            <a:ext cx="3480058" cy="2210808"/>
          </a:xfrm>
          <a:prstGeom prst="roundRect">
            <a:avLst>
              <a:gd name="adj" fmla="val 9023"/>
            </a:avLst>
          </a:prstGeom>
          <a:solidFill>
            <a:srgbClr val="CCCF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42">
            <a:extLst>
              <a:ext uri="{FF2B5EF4-FFF2-40B4-BE49-F238E27FC236}">
                <a16:creationId xmlns:a16="http://schemas.microsoft.com/office/drawing/2014/main" id="{9F660DDC-EBAF-E286-DCC4-A373C3350FFC}"/>
              </a:ext>
            </a:extLst>
          </p:cNvPr>
          <p:cNvSpPr/>
          <p:nvPr/>
        </p:nvSpPr>
        <p:spPr>
          <a:xfrm>
            <a:off x="8176622" y="3354944"/>
            <a:ext cx="3480058" cy="2210808"/>
          </a:xfrm>
          <a:prstGeom prst="roundRect">
            <a:avLst>
              <a:gd name="adj" fmla="val 9023"/>
            </a:avLst>
          </a:prstGeom>
          <a:solidFill>
            <a:srgbClr val="F2D5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a:extLst>
              <a:ext uri="{FF2B5EF4-FFF2-40B4-BE49-F238E27FC236}">
                <a16:creationId xmlns:a16="http://schemas.microsoft.com/office/drawing/2014/main" id="{A64821FA-E845-E135-CDA6-21A584CB747A}"/>
              </a:ext>
            </a:extLst>
          </p:cNvPr>
          <p:cNvSpPr/>
          <p:nvPr/>
        </p:nvSpPr>
        <p:spPr>
          <a:xfrm>
            <a:off x="543932" y="3345538"/>
            <a:ext cx="3480058" cy="3052363"/>
          </a:xfrm>
          <a:prstGeom prst="roundRect">
            <a:avLst>
              <a:gd name="adj" fmla="val 9023"/>
            </a:avLst>
          </a:prstGeom>
          <a:solidFill>
            <a:srgbClr val="C4E2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B698CAE2-0BAD-812F-6E66-B8B1F770A551}"/>
              </a:ext>
            </a:extLst>
          </p:cNvPr>
          <p:cNvSpPr/>
          <p:nvPr/>
        </p:nvSpPr>
        <p:spPr>
          <a:xfrm>
            <a:off x="3713755" y="3146751"/>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85E03F0-7103-CD35-17D0-AB06D7D94AC4}"/>
              </a:ext>
            </a:extLst>
          </p:cNvPr>
          <p:cNvSpPr txBox="1"/>
          <p:nvPr/>
        </p:nvSpPr>
        <p:spPr>
          <a:xfrm>
            <a:off x="691437" y="3460886"/>
            <a:ext cx="3183541" cy="2893100"/>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Timeline and Milestones</a:t>
            </a:r>
          </a:p>
          <a:p>
            <a:pPr>
              <a:spcBef>
                <a:spcPts val="600"/>
              </a:spcBef>
            </a:pPr>
            <a:r>
              <a:rPr lang="en-US" sz="1100" b="1" dirty="0">
                <a:solidFill>
                  <a:schemeClr val="tx1">
                    <a:lumMod val="65000"/>
                    <a:lumOff val="35000"/>
                  </a:schemeClr>
                </a:solidFill>
                <a:latin typeface="Century Gothic" panose="020B0502020202020204" pitchFamily="34" charset="0"/>
              </a:rPr>
              <a:t>Q3 20XX: </a:t>
            </a:r>
            <a:r>
              <a:rPr lang="en-US" sz="1100" dirty="0">
                <a:solidFill>
                  <a:schemeClr val="tx1">
                    <a:lumMod val="65000"/>
                    <a:lumOff val="35000"/>
                  </a:schemeClr>
                </a:solidFill>
                <a:latin typeface="Century Gothic" panose="020B0502020202020204" pitchFamily="34" charset="0"/>
              </a:rPr>
              <a:t>Define phase completion, including problems and voice of the customer analysis.</a:t>
            </a:r>
          </a:p>
          <a:p>
            <a:pPr>
              <a:spcBef>
                <a:spcPts val="600"/>
              </a:spcBef>
            </a:pPr>
            <a:r>
              <a:rPr lang="en-US" sz="1100" b="1" dirty="0">
                <a:solidFill>
                  <a:schemeClr val="tx1">
                    <a:lumMod val="65000"/>
                    <a:lumOff val="35000"/>
                  </a:schemeClr>
                </a:solidFill>
                <a:latin typeface="Century Gothic" panose="020B0502020202020204" pitchFamily="34" charset="0"/>
              </a:rPr>
              <a:t>Q4 20XX: </a:t>
            </a:r>
            <a:r>
              <a:rPr lang="en-US" sz="1100" dirty="0">
                <a:solidFill>
                  <a:schemeClr val="tx1">
                    <a:lumMod val="65000"/>
                    <a:lumOff val="35000"/>
                  </a:schemeClr>
                </a:solidFill>
                <a:latin typeface="Century Gothic" panose="020B0502020202020204" pitchFamily="34" charset="0"/>
              </a:rPr>
              <a:t>Measure phase completion, including data collection and baseline performance assessment.</a:t>
            </a:r>
          </a:p>
          <a:p>
            <a:pPr>
              <a:spcBef>
                <a:spcPts val="600"/>
              </a:spcBef>
            </a:pPr>
            <a:r>
              <a:rPr lang="en-US" sz="1100" b="1" dirty="0">
                <a:solidFill>
                  <a:schemeClr val="tx1">
                    <a:lumMod val="65000"/>
                    <a:lumOff val="35000"/>
                  </a:schemeClr>
                </a:solidFill>
                <a:latin typeface="Century Gothic" panose="020B0502020202020204" pitchFamily="34" charset="0"/>
              </a:rPr>
              <a:t>Q1 20XX: </a:t>
            </a:r>
            <a:r>
              <a:rPr lang="en-US" sz="1100" dirty="0">
                <a:solidFill>
                  <a:schemeClr val="tx1">
                    <a:lumMod val="65000"/>
                    <a:lumOff val="35000"/>
                  </a:schemeClr>
                </a:solidFill>
                <a:latin typeface="Century Gothic" panose="020B0502020202020204" pitchFamily="34" charset="0"/>
              </a:rPr>
              <a:t>Analyze phase completion, identifying root causes and potential solutions.</a:t>
            </a:r>
          </a:p>
          <a:p>
            <a:pPr>
              <a:spcBef>
                <a:spcPts val="600"/>
              </a:spcBef>
            </a:pPr>
            <a:r>
              <a:rPr lang="en-US" sz="1100" b="1" dirty="0">
                <a:solidFill>
                  <a:schemeClr val="tx1">
                    <a:lumMod val="65000"/>
                    <a:lumOff val="35000"/>
                  </a:schemeClr>
                </a:solidFill>
                <a:latin typeface="Century Gothic" panose="020B0502020202020204" pitchFamily="34" charset="0"/>
              </a:rPr>
              <a:t>Q2 20XX:</a:t>
            </a:r>
            <a:r>
              <a:rPr lang="en-US" sz="1100" dirty="0">
                <a:solidFill>
                  <a:schemeClr val="tx1">
                    <a:lumMod val="65000"/>
                    <a:lumOff val="35000"/>
                  </a:schemeClr>
                </a:solidFill>
                <a:latin typeface="Century Gothic" panose="020B0502020202020204" pitchFamily="34" charset="0"/>
              </a:rPr>
              <a:t> Improve phase completion, implementing optimization strategies.</a:t>
            </a:r>
          </a:p>
          <a:p>
            <a:pPr>
              <a:spcBef>
                <a:spcPts val="600"/>
              </a:spcBef>
            </a:pPr>
            <a:r>
              <a:rPr lang="en-US" sz="1100" b="1" dirty="0">
                <a:solidFill>
                  <a:schemeClr val="tx1">
                    <a:lumMod val="65000"/>
                    <a:lumOff val="35000"/>
                  </a:schemeClr>
                </a:solidFill>
                <a:latin typeface="Century Gothic" panose="020B0502020202020204" pitchFamily="34" charset="0"/>
              </a:rPr>
              <a:t>Q3 20XX:</a:t>
            </a:r>
            <a:r>
              <a:rPr lang="en-US" sz="1100" dirty="0">
                <a:solidFill>
                  <a:schemeClr val="tx1">
                    <a:lumMod val="65000"/>
                    <a:lumOff val="35000"/>
                  </a:schemeClr>
                </a:solidFill>
                <a:latin typeface="Century Gothic" panose="020B0502020202020204" pitchFamily="34" charset="0"/>
              </a:rPr>
              <a:t> Control phase completion and monitor results.</a:t>
            </a:r>
          </a:p>
        </p:txBody>
      </p:sp>
      <p:sp>
        <p:nvSpPr>
          <p:cNvPr id="48" name="Oval 47">
            <a:extLst>
              <a:ext uri="{FF2B5EF4-FFF2-40B4-BE49-F238E27FC236}">
                <a16:creationId xmlns:a16="http://schemas.microsoft.com/office/drawing/2014/main" id="{FE746DBB-9AEB-7F92-3AFE-5339EDF26A19}"/>
              </a:ext>
            </a:extLst>
          </p:cNvPr>
          <p:cNvSpPr/>
          <p:nvPr/>
        </p:nvSpPr>
        <p:spPr>
          <a:xfrm>
            <a:off x="7520673" y="3146751"/>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23D3774-2CFE-3702-9442-937832379375}"/>
              </a:ext>
            </a:extLst>
          </p:cNvPr>
          <p:cNvSpPr/>
          <p:nvPr/>
        </p:nvSpPr>
        <p:spPr>
          <a:xfrm>
            <a:off x="11339523" y="3141368"/>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2446975-56F8-312F-1C5C-3E86EFF23D34}"/>
              </a:ext>
            </a:extLst>
          </p:cNvPr>
          <p:cNvSpPr txBox="1"/>
          <p:nvPr/>
        </p:nvSpPr>
        <p:spPr>
          <a:xfrm>
            <a:off x="4508536" y="3463292"/>
            <a:ext cx="3183541" cy="1477328"/>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Resources and Budget</a:t>
            </a:r>
          </a:p>
          <a:p>
            <a:pPr>
              <a:spcBef>
                <a:spcPts val="600"/>
              </a:spcBef>
            </a:pPr>
            <a:r>
              <a:rPr lang="en-US" sz="1100" b="1" dirty="0">
                <a:solidFill>
                  <a:schemeClr val="tx1">
                    <a:lumMod val="65000"/>
                    <a:lumOff val="35000"/>
                  </a:schemeClr>
                </a:solidFill>
                <a:latin typeface="Century Gothic" panose="020B0502020202020204" pitchFamily="34" charset="0"/>
              </a:rPr>
              <a:t>Resources: </a:t>
            </a:r>
            <a:r>
              <a:rPr lang="en-US" sz="1100" dirty="0">
                <a:solidFill>
                  <a:schemeClr val="tx1">
                    <a:lumMod val="65000"/>
                    <a:lumOff val="35000"/>
                  </a:schemeClr>
                </a:solidFill>
                <a:latin typeface="Century Gothic" panose="020B0502020202020204" pitchFamily="34" charset="0"/>
              </a:rPr>
              <a:t>Use data analytics software, customer feedback tools, and training sessions for team members.</a:t>
            </a:r>
          </a:p>
          <a:p>
            <a:pPr>
              <a:spcBef>
                <a:spcPts val="600"/>
              </a:spcBef>
            </a:pPr>
            <a:r>
              <a:rPr lang="en-US" sz="1100" b="1" dirty="0">
                <a:solidFill>
                  <a:schemeClr val="tx1">
                    <a:lumMod val="65000"/>
                    <a:lumOff val="35000"/>
                  </a:schemeClr>
                </a:solidFill>
                <a:latin typeface="Century Gothic" panose="020B0502020202020204" pitchFamily="34" charset="0"/>
              </a:rPr>
              <a:t>Budget: </a:t>
            </a:r>
            <a:r>
              <a:rPr lang="en-US" sz="1100" dirty="0">
                <a:solidFill>
                  <a:schemeClr val="tx1">
                    <a:lumMod val="65000"/>
                    <a:lumOff val="35000"/>
                  </a:schemeClr>
                </a:solidFill>
                <a:latin typeface="Century Gothic" panose="020B0502020202020204" pitchFamily="34" charset="0"/>
              </a:rPr>
              <a:t>Allocate $100,000 for software, training, and implementation of optimization strategies.</a:t>
            </a:r>
          </a:p>
        </p:txBody>
      </p:sp>
      <p:sp>
        <p:nvSpPr>
          <p:cNvPr id="53" name="TextBox 52">
            <a:extLst>
              <a:ext uri="{FF2B5EF4-FFF2-40B4-BE49-F238E27FC236}">
                <a16:creationId xmlns:a16="http://schemas.microsoft.com/office/drawing/2014/main" id="{E1434AA4-B306-8782-DD12-09F257F765A9}"/>
              </a:ext>
            </a:extLst>
          </p:cNvPr>
          <p:cNvSpPr txBox="1"/>
          <p:nvPr/>
        </p:nvSpPr>
        <p:spPr>
          <a:xfrm>
            <a:off x="8329449" y="3459702"/>
            <a:ext cx="3183541" cy="1477328"/>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Stakeholder Analysis</a:t>
            </a:r>
          </a:p>
          <a:p>
            <a:pPr>
              <a:spcBef>
                <a:spcPts val="600"/>
              </a:spcBef>
            </a:pPr>
            <a:r>
              <a:rPr lang="en-US" sz="1100" b="1" dirty="0">
                <a:solidFill>
                  <a:schemeClr val="tx1">
                    <a:lumMod val="65000"/>
                    <a:lumOff val="35000"/>
                  </a:schemeClr>
                </a:solidFill>
                <a:latin typeface="Century Gothic" panose="020B0502020202020204" pitchFamily="34" charset="0"/>
              </a:rPr>
              <a:t>Key Stakeholders: </a:t>
            </a:r>
            <a:r>
              <a:rPr lang="en-US" sz="1100" dirty="0">
                <a:solidFill>
                  <a:schemeClr val="tx1">
                    <a:lumMod val="65000"/>
                    <a:lumOff val="35000"/>
                  </a:schemeClr>
                </a:solidFill>
                <a:latin typeface="Century Gothic" panose="020B0502020202020204" pitchFamily="34" charset="0"/>
              </a:rPr>
              <a:t>Include senior management, station operators, customers, and local authorities.</a:t>
            </a:r>
          </a:p>
          <a:p>
            <a:pPr>
              <a:spcBef>
                <a:spcPts val="600"/>
              </a:spcBef>
            </a:pPr>
            <a:r>
              <a:rPr lang="en-US" sz="1100" b="1" dirty="0">
                <a:solidFill>
                  <a:schemeClr val="tx1">
                    <a:lumMod val="65000"/>
                    <a:lumOff val="35000"/>
                  </a:schemeClr>
                </a:solidFill>
                <a:latin typeface="Century Gothic" panose="020B0502020202020204" pitchFamily="34" charset="0"/>
              </a:rPr>
              <a:t>Engagement Strategies: </a:t>
            </a:r>
            <a:r>
              <a:rPr lang="en-US" sz="1100" dirty="0">
                <a:solidFill>
                  <a:schemeClr val="tx1">
                    <a:lumMod val="65000"/>
                    <a:lumOff val="35000"/>
                  </a:schemeClr>
                </a:solidFill>
                <a:latin typeface="Century Gothic" panose="020B0502020202020204" pitchFamily="34" charset="0"/>
              </a:rPr>
              <a:t>Provide regular updates, hold stakeholder meetings, and conduct feedback sessions.</a:t>
            </a:r>
          </a:p>
        </p:txBody>
      </p:sp>
      <p:pic>
        <p:nvPicPr>
          <p:cNvPr id="6" name="Graphic 5">
            <a:extLst>
              <a:ext uri="{FF2B5EF4-FFF2-40B4-BE49-F238E27FC236}">
                <a16:creationId xmlns:a16="http://schemas.microsoft.com/office/drawing/2014/main" id="{A47CCF47-1CCF-2D52-C4EB-4D2425D1D1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4177" y="3229241"/>
            <a:ext cx="324002" cy="324002"/>
          </a:xfrm>
          <a:prstGeom prst="rect">
            <a:avLst/>
          </a:prstGeom>
        </p:spPr>
      </p:pic>
      <p:pic>
        <p:nvPicPr>
          <p:cNvPr id="7" name="Graphic 6">
            <a:extLst>
              <a:ext uri="{FF2B5EF4-FFF2-40B4-BE49-F238E27FC236}">
                <a16:creationId xmlns:a16="http://schemas.microsoft.com/office/drawing/2014/main" id="{8F6831E4-CD0E-55BC-1F26-574495DE94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85836" y="3229241"/>
            <a:ext cx="354058" cy="354058"/>
          </a:xfrm>
          <a:prstGeom prst="rect">
            <a:avLst/>
          </a:prstGeom>
        </p:spPr>
      </p:pic>
      <p:pic>
        <p:nvPicPr>
          <p:cNvPr id="9" name="Graphic 8">
            <a:extLst>
              <a:ext uri="{FF2B5EF4-FFF2-40B4-BE49-F238E27FC236}">
                <a16:creationId xmlns:a16="http://schemas.microsoft.com/office/drawing/2014/main" id="{996672EF-1444-6F76-5447-75E871C1DB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19368" y="667631"/>
            <a:ext cx="313547" cy="313547"/>
          </a:xfrm>
          <a:prstGeom prst="rect">
            <a:avLst/>
          </a:prstGeom>
        </p:spPr>
      </p:pic>
      <p:pic>
        <p:nvPicPr>
          <p:cNvPr id="13" name="Graphic 12">
            <a:extLst>
              <a:ext uri="{FF2B5EF4-FFF2-40B4-BE49-F238E27FC236}">
                <a16:creationId xmlns:a16="http://schemas.microsoft.com/office/drawing/2014/main" id="{41853B8F-56E2-BC39-E422-D0309F70113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68642" y="680192"/>
            <a:ext cx="253851" cy="253851"/>
          </a:xfrm>
          <a:prstGeom prst="rect">
            <a:avLst/>
          </a:prstGeom>
        </p:spPr>
      </p:pic>
      <p:pic>
        <p:nvPicPr>
          <p:cNvPr id="18" name="Graphic 17">
            <a:extLst>
              <a:ext uri="{FF2B5EF4-FFF2-40B4-BE49-F238E27FC236}">
                <a16:creationId xmlns:a16="http://schemas.microsoft.com/office/drawing/2014/main" id="{CE395139-2375-6E9B-6D85-D14DC71B66A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441579" y="3229241"/>
            <a:ext cx="300986" cy="300986"/>
          </a:xfrm>
          <a:prstGeom prst="rect">
            <a:avLst/>
          </a:prstGeom>
        </p:spPr>
      </p:pic>
      <p:pic>
        <p:nvPicPr>
          <p:cNvPr id="20" name="Graphic 19">
            <a:extLst>
              <a:ext uri="{FF2B5EF4-FFF2-40B4-BE49-F238E27FC236}">
                <a16:creationId xmlns:a16="http://schemas.microsoft.com/office/drawing/2014/main" id="{16A8A05E-EDEE-1C2B-87CB-A2B7F9503B9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01959" y="668568"/>
            <a:ext cx="331474" cy="331474"/>
          </a:xfrm>
          <a:prstGeom prst="rect">
            <a:avLst/>
          </a:prstGeom>
        </p:spPr>
      </p:pic>
    </p:spTree>
    <p:extLst>
      <p:ext uri="{BB962C8B-B14F-4D97-AF65-F5344CB8AC3E}">
        <p14:creationId xmlns:p14="http://schemas.microsoft.com/office/powerpoint/2010/main" val="3825625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1E23E653-94BC-4E1E-8320-BF8A33A3797D}"/>
              </a:ext>
            </a:extLst>
          </p:cNvPr>
          <p:cNvSpPr/>
          <p:nvPr/>
        </p:nvSpPr>
        <p:spPr>
          <a:xfrm>
            <a:off x="4360277" y="764141"/>
            <a:ext cx="3480058" cy="2210808"/>
          </a:xfrm>
          <a:prstGeom prst="roundRect">
            <a:avLst>
              <a:gd name="adj" fmla="val 9023"/>
            </a:avLst>
          </a:prstGeom>
          <a:solidFill>
            <a:srgbClr val="F1DC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2C4A8013-A5E8-CAF6-9B9B-02370F7CB300}"/>
              </a:ext>
            </a:extLst>
          </p:cNvPr>
          <p:cNvSpPr/>
          <p:nvPr/>
        </p:nvSpPr>
        <p:spPr>
          <a:xfrm>
            <a:off x="8176622" y="773546"/>
            <a:ext cx="3480058" cy="2210808"/>
          </a:xfrm>
          <a:prstGeom prst="roundRect">
            <a:avLst>
              <a:gd name="adj" fmla="val 9023"/>
            </a:avLst>
          </a:prstGeom>
          <a:solidFill>
            <a:srgbClr val="C8F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8BA0461D-9A5A-AA8B-7F1D-2D504E4701BC}"/>
              </a:ext>
            </a:extLst>
          </p:cNvPr>
          <p:cNvSpPr/>
          <p:nvPr/>
        </p:nvSpPr>
        <p:spPr>
          <a:xfrm>
            <a:off x="543932" y="764141"/>
            <a:ext cx="3480058" cy="2210808"/>
          </a:xfrm>
          <a:prstGeom prst="roundRect">
            <a:avLst>
              <a:gd name="adj" fmla="val 9023"/>
            </a:avLst>
          </a:prstGeom>
          <a:solidFill>
            <a:srgbClr val="F1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7B00AFA-6D1C-C995-DAFE-A9051F0CBC7E}"/>
              </a:ext>
            </a:extLst>
          </p:cNvPr>
          <p:cNvSpPr/>
          <p:nvPr/>
        </p:nvSpPr>
        <p:spPr>
          <a:xfrm>
            <a:off x="3713755" y="56535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DA6670F-8C13-0F77-0E2A-50BCDA88CA88}"/>
              </a:ext>
            </a:extLst>
          </p:cNvPr>
          <p:cNvSpPr txBox="1"/>
          <p:nvPr/>
        </p:nvSpPr>
        <p:spPr>
          <a:xfrm>
            <a:off x="691437" y="879488"/>
            <a:ext cx="3183541" cy="1477328"/>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Risk Management</a:t>
            </a:r>
          </a:p>
          <a:p>
            <a:pPr>
              <a:spcBef>
                <a:spcPts val="600"/>
              </a:spcBef>
            </a:pPr>
            <a:r>
              <a:rPr lang="en-US" sz="1100" b="1" dirty="0">
                <a:solidFill>
                  <a:schemeClr val="tx1">
                    <a:lumMod val="65000"/>
                    <a:lumOff val="35000"/>
                  </a:schemeClr>
                </a:solidFill>
                <a:latin typeface="Century Gothic" panose="020B0502020202020204" pitchFamily="34" charset="0"/>
              </a:rPr>
              <a:t>Potential Risks: </a:t>
            </a:r>
            <a:r>
              <a:rPr lang="en-US" sz="1100" dirty="0">
                <a:solidFill>
                  <a:schemeClr val="tx1">
                    <a:lumMod val="65000"/>
                    <a:lumOff val="35000"/>
                  </a:schemeClr>
                </a:solidFill>
                <a:latin typeface="Century Gothic" panose="020B0502020202020204" pitchFamily="34" charset="0"/>
              </a:rPr>
              <a:t>Address data inaccuracies, resistance to change, and budget overruns.</a:t>
            </a:r>
          </a:p>
          <a:p>
            <a:pPr>
              <a:spcBef>
                <a:spcPts val="600"/>
              </a:spcBef>
            </a:pPr>
            <a:r>
              <a:rPr lang="en-US" sz="1100" b="1" dirty="0">
                <a:solidFill>
                  <a:schemeClr val="tx1">
                    <a:lumMod val="65000"/>
                    <a:lumOff val="35000"/>
                  </a:schemeClr>
                </a:solidFill>
                <a:latin typeface="Century Gothic" panose="020B0502020202020204" pitchFamily="34" charset="0"/>
              </a:rPr>
              <a:t>Mitigation Strategies: </a:t>
            </a:r>
            <a:r>
              <a:rPr lang="en-US" sz="1100" dirty="0">
                <a:solidFill>
                  <a:schemeClr val="tx1">
                    <a:lumMod val="65000"/>
                    <a:lumOff val="35000"/>
                  </a:schemeClr>
                </a:solidFill>
                <a:latin typeface="Century Gothic" panose="020B0502020202020204" pitchFamily="34" charset="0"/>
              </a:rPr>
              <a:t>Implement rigorous data validation, provide change management training, and conduct regular budget reviews.</a:t>
            </a:r>
          </a:p>
        </p:txBody>
      </p:sp>
      <p:sp>
        <p:nvSpPr>
          <p:cNvPr id="35" name="Oval 34">
            <a:extLst>
              <a:ext uri="{FF2B5EF4-FFF2-40B4-BE49-F238E27FC236}">
                <a16:creationId xmlns:a16="http://schemas.microsoft.com/office/drawing/2014/main" id="{CBE6AAF6-1356-02B5-522A-FF8B7599C99B}"/>
              </a:ext>
            </a:extLst>
          </p:cNvPr>
          <p:cNvSpPr/>
          <p:nvPr/>
        </p:nvSpPr>
        <p:spPr>
          <a:xfrm>
            <a:off x="7520673" y="565353"/>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EEEC2B2-7898-54E6-0571-201DE9EE33B0}"/>
              </a:ext>
            </a:extLst>
          </p:cNvPr>
          <p:cNvSpPr/>
          <p:nvPr/>
        </p:nvSpPr>
        <p:spPr>
          <a:xfrm>
            <a:off x="11339523" y="559970"/>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8CEA980-1ADA-4EF7-7D70-AD3E487E09FB}"/>
              </a:ext>
            </a:extLst>
          </p:cNvPr>
          <p:cNvSpPr txBox="1"/>
          <p:nvPr/>
        </p:nvSpPr>
        <p:spPr>
          <a:xfrm>
            <a:off x="4508536" y="881894"/>
            <a:ext cx="3183541" cy="1815882"/>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Communication Plan</a:t>
            </a:r>
          </a:p>
          <a:p>
            <a:pPr>
              <a:spcBef>
                <a:spcPts val="600"/>
              </a:spcBef>
            </a:pPr>
            <a:r>
              <a:rPr lang="en-US" sz="1100" b="1" dirty="0">
                <a:solidFill>
                  <a:schemeClr val="tx1">
                    <a:lumMod val="65000"/>
                    <a:lumOff val="35000"/>
                  </a:schemeClr>
                </a:solidFill>
                <a:latin typeface="Century Gothic" panose="020B0502020202020204" pitchFamily="34" charset="0"/>
              </a:rPr>
              <a:t>Internal: </a:t>
            </a:r>
            <a:r>
              <a:rPr lang="en-US" sz="1100" dirty="0">
                <a:solidFill>
                  <a:schemeClr val="tx1">
                    <a:lumMod val="65000"/>
                    <a:lumOff val="35000"/>
                  </a:schemeClr>
                </a:solidFill>
                <a:latin typeface="Century Gothic" panose="020B0502020202020204" pitchFamily="34" charset="0"/>
              </a:rPr>
              <a:t>Conduct weekly team meetings, generate bi-weekly progress reports, and provide real-time updates via project management tools.</a:t>
            </a:r>
          </a:p>
          <a:p>
            <a:pPr>
              <a:spcBef>
                <a:spcPts val="600"/>
              </a:spcBef>
            </a:pPr>
            <a:r>
              <a:rPr lang="en-US" sz="1100" b="1" dirty="0">
                <a:solidFill>
                  <a:schemeClr val="tx1">
                    <a:lumMod val="65000"/>
                    <a:lumOff val="35000"/>
                  </a:schemeClr>
                </a:solidFill>
                <a:latin typeface="Century Gothic" panose="020B0502020202020204" pitchFamily="34" charset="0"/>
              </a:rPr>
              <a:t>External: </a:t>
            </a:r>
            <a:r>
              <a:rPr lang="en-US" sz="1100" dirty="0">
                <a:solidFill>
                  <a:schemeClr val="tx1">
                    <a:lumMod val="65000"/>
                    <a:lumOff val="35000"/>
                  </a:schemeClr>
                </a:solidFill>
                <a:latin typeface="Century Gothic" panose="020B0502020202020204" pitchFamily="34" charset="0"/>
              </a:rPr>
              <a:t>Share monthly updates with stakeholders, issue press releases for major milestones, and make announcements on social media.</a:t>
            </a:r>
          </a:p>
        </p:txBody>
      </p:sp>
      <p:sp>
        <p:nvSpPr>
          <p:cNvPr id="33" name="TextBox 32">
            <a:extLst>
              <a:ext uri="{FF2B5EF4-FFF2-40B4-BE49-F238E27FC236}">
                <a16:creationId xmlns:a16="http://schemas.microsoft.com/office/drawing/2014/main" id="{456BD303-2CAA-C1A1-B81B-679EF1DF9623}"/>
              </a:ext>
            </a:extLst>
          </p:cNvPr>
          <p:cNvSpPr txBox="1"/>
          <p:nvPr/>
        </p:nvSpPr>
        <p:spPr>
          <a:xfrm>
            <a:off x="8329449" y="878304"/>
            <a:ext cx="3183541" cy="1892826"/>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Decision-Making Process</a:t>
            </a:r>
          </a:p>
          <a:p>
            <a:pPr>
              <a:spcBef>
                <a:spcPts val="600"/>
              </a:spcBef>
            </a:pPr>
            <a:r>
              <a:rPr lang="en-US" sz="1100" b="1" dirty="0">
                <a:solidFill>
                  <a:schemeClr val="tx1">
                    <a:lumMod val="65000"/>
                    <a:lumOff val="35000"/>
                  </a:schemeClr>
                </a:solidFill>
                <a:latin typeface="Century Gothic" panose="020B0502020202020204" pitchFamily="34" charset="0"/>
              </a:rPr>
              <a:t>Framework: </a:t>
            </a:r>
            <a:r>
              <a:rPr lang="en-US" sz="1100" dirty="0">
                <a:solidFill>
                  <a:schemeClr val="tx1">
                    <a:lumMod val="65000"/>
                    <a:lumOff val="35000"/>
                  </a:schemeClr>
                </a:solidFill>
                <a:latin typeface="Century Gothic" panose="020B0502020202020204" pitchFamily="34" charset="0"/>
              </a:rPr>
              <a:t>Make decisions collaboratively during team meetings; major decisions require approval from the Black Belt and key stakeholders.</a:t>
            </a:r>
          </a:p>
          <a:p>
            <a:pPr>
              <a:spcBef>
                <a:spcPts val="600"/>
              </a:spcBef>
            </a:pPr>
            <a:r>
              <a:rPr lang="en-US" sz="1100" b="1" dirty="0">
                <a:solidFill>
                  <a:schemeClr val="tx1">
                    <a:lumMod val="65000"/>
                    <a:lumOff val="35000"/>
                  </a:schemeClr>
                </a:solidFill>
                <a:latin typeface="Century Gothic" panose="020B0502020202020204" pitchFamily="34" charset="0"/>
              </a:rPr>
              <a:t>Conflict Resolution: </a:t>
            </a:r>
            <a:r>
              <a:rPr lang="en-US" sz="1100" dirty="0">
                <a:solidFill>
                  <a:schemeClr val="tx1">
                    <a:lumMod val="65000"/>
                    <a:lumOff val="35000"/>
                  </a:schemeClr>
                </a:solidFill>
                <a:latin typeface="Century Gothic" panose="020B0502020202020204" pitchFamily="34" charset="0"/>
              </a:rPr>
              <a:t>Facilitate mediation by a neutral team member.</a:t>
            </a:r>
          </a:p>
          <a:p>
            <a:pPr>
              <a:spcBef>
                <a:spcPts val="600"/>
              </a:spcBef>
            </a:pPr>
            <a:r>
              <a:rPr lang="en-US" sz="1100" b="1" dirty="0">
                <a:solidFill>
                  <a:schemeClr val="tx1">
                    <a:lumMod val="65000"/>
                    <a:lumOff val="35000"/>
                  </a:schemeClr>
                </a:solidFill>
                <a:latin typeface="Century Gothic" panose="020B0502020202020204" pitchFamily="34" charset="0"/>
              </a:rPr>
              <a:t>Final Authority: </a:t>
            </a:r>
            <a:r>
              <a:rPr lang="en-US" sz="1100" dirty="0">
                <a:solidFill>
                  <a:schemeClr val="tx1">
                    <a:lumMod val="65000"/>
                    <a:lumOff val="35000"/>
                  </a:schemeClr>
                </a:solidFill>
                <a:latin typeface="Century Gothic" panose="020B0502020202020204" pitchFamily="34" charset="0"/>
              </a:rPr>
              <a:t>Designate Project Leader, Brooklyn Jansen, as the final authority.</a:t>
            </a:r>
          </a:p>
        </p:txBody>
      </p:sp>
      <p:sp>
        <p:nvSpPr>
          <p:cNvPr id="42" name="Rounded Rectangle 41">
            <a:extLst>
              <a:ext uri="{FF2B5EF4-FFF2-40B4-BE49-F238E27FC236}">
                <a16:creationId xmlns:a16="http://schemas.microsoft.com/office/drawing/2014/main" id="{7D152D56-6FFE-F4AA-1625-F9ECBEAAC512}"/>
              </a:ext>
            </a:extLst>
          </p:cNvPr>
          <p:cNvSpPr/>
          <p:nvPr/>
        </p:nvSpPr>
        <p:spPr>
          <a:xfrm>
            <a:off x="4360277" y="3345539"/>
            <a:ext cx="3480058" cy="2210808"/>
          </a:xfrm>
          <a:prstGeom prst="roundRect">
            <a:avLst>
              <a:gd name="adj" fmla="val 9023"/>
            </a:avLst>
          </a:prstGeom>
          <a:solidFill>
            <a:srgbClr val="CCCF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42">
            <a:extLst>
              <a:ext uri="{FF2B5EF4-FFF2-40B4-BE49-F238E27FC236}">
                <a16:creationId xmlns:a16="http://schemas.microsoft.com/office/drawing/2014/main" id="{9F660DDC-EBAF-E286-DCC4-A373C3350FFC}"/>
              </a:ext>
            </a:extLst>
          </p:cNvPr>
          <p:cNvSpPr/>
          <p:nvPr/>
        </p:nvSpPr>
        <p:spPr>
          <a:xfrm>
            <a:off x="8176622" y="3354943"/>
            <a:ext cx="3480058" cy="3042957"/>
          </a:xfrm>
          <a:prstGeom prst="roundRect">
            <a:avLst>
              <a:gd name="adj" fmla="val 902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a:extLst>
              <a:ext uri="{FF2B5EF4-FFF2-40B4-BE49-F238E27FC236}">
                <a16:creationId xmlns:a16="http://schemas.microsoft.com/office/drawing/2014/main" id="{A64821FA-E845-E135-CDA6-21A584CB747A}"/>
              </a:ext>
            </a:extLst>
          </p:cNvPr>
          <p:cNvSpPr/>
          <p:nvPr/>
        </p:nvSpPr>
        <p:spPr>
          <a:xfrm>
            <a:off x="543932" y="3345539"/>
            <a:ext cx="3480058" cy="2220214"/>
          </a:xfrm>
          <a:prstGeom prst="roundRect">
            <a:avLst>
              <a:gd name="adj" fmla="val 9023"/>
            </a:avLst>
          </a:prstGeom>
          <a:solidFill>
            <a:srgbClr val="C4E2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B698CAE2-0BAD-812F-6E66-B8B1F770A551}"/>
              </a:ext>
            </a:extLst>
          </p:cNvPr>
          <p:cNvSpPr/>
          <p:nvPr/>
        </p:nvSpPr>
        <p:spPr>
          <a:xfrm>
            <a:off x="3713755" y="3146751"/>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85E03F0-7103-CD35-17D0-AB06D7D94AC4}"/>
              </a:ext>
            </a:extLst>
          </p:cNvPr>
          <p:cNvSpPr txBox="1"/>
          <p:nvPr/>
        </p:nvSpPr>
        <p:spPr>
          <a:xfrm>
            <a:off x="691437" y="3460886"/>
            <a:ext cx="3183541" cy="1477328"/>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Training and Development Plan</a:t>
            </a:r>
          </a:p>
          <a:p>
            <a:pPr>
              <a:spcBef>
                <a:spcPts val="600"/>
              </a:spcBef>
            </a:pPr>
            <a:r>
              <a:rPr lang="en-US" sz="1100" b="1" dirty="0">
                <a:solidFill>
                  <a:schemeClr val="tx1">
                    <a:lumMod val="65000"/>
                    <a:lumOff val="35000"/>
                  </a:schemeClr>
                </a:solidFill>
                <a:latin typeface="Century Gothic" panose="020B0502020202020204" pitchFamily="34" charset="0"/>
              </a:rPr>
              <a:t>Training Requirements: </a:t>
            </a:r>
            <a:r>
              <a:rPr lang="en-US" sz="1100" dirty="0">
                <a:solidFill>
                  <a:schemeClr val="tx1">
                    <a:lumMod val="65000"/>
                    <a:lumOff val="35000"/>
                  </a:schemeClr>
                </a:solidFill>
                <a:latin typeface="Century Gothic" panose="020B0502020202020204" pitchFamily="34" charset="0"/>
              </a:rPr>
              <a:t>Schedule Six Sigma training sessions for team members (Black Belt, Green Belt, etc.).</a:t>
            </a:r>
          </a:p>
          <a:p>
            <a:pPr>
              <a:spcBef>
                <a:spcPts val="600"/>
              </a:spcBef>
            </a:pPr>
            <a:r>
              <a:rPr lang="en-US" sz="1100" b="1" dirty="0">
                <a:solidFill>
                  <a:schemeClr val="tx1">
                    <a:lumMod val="65000"/>
                    <a:lumOff val="35000"/>
                  </a:schemeClr>
                </a:solidFill>
                <a:latin typeface="Century Gothic" panose="020B0502020202020204" pitchFamily="34" charset="0"/>
              </a:rPr>
              <a:t>Schedule: </a:t>
            </a:r>
            <a:r>
              <a:rPr lang="en-US" sz="1100" dirty="0">
                <a:solidFill>
                  <a:schemeClr val="tx1">
                    <a:lumMod val="65000"/>
                    <a:lumOff val="35000"/>
                  </a:schemeClr>
                </a:solidFill>
                <a:latin typeface="Century Gothic" panose="020B0502020202020204" pitchFamily="34" charset="0"/>
              </a:rPr>
              <a:t>Begin initial training in Q3 20XX and continue development throughout the project.</a:t>
            </a:r>
          </a:p>
        </p:txBody>
      </p:sp>
      <p:sp>
        <p:nvSpPr>
          <p:cNvPr id="48" name="Oval 47">
            <a:extLst>
              <a:ext uri="{FF2B5EF4-FFF2-40B4-BE49-F238E27FC236}">
                <a16:creationId xmlns:a16="http://schemas.microsoft.com/office/drawing/2014/main" id="{FE746DBB-9AEB-7F92-3AFE-5339EDF26A19}"/>
              </a:ext>
            </a:extLst>
          </p:cNvPr>
          <p:cNvSpPr/>
          <p:nvPr/>
        </p:nvSpPr>
        <p:spPr>
          <a:xfrm>
            <a:off x="7520673" y="3146751"/>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23D3774-2CFE-3702-9442-937832379375}"/>
              </a:ext>
            </a:extLst>
          </p:cNvPr>
          <p:cNvSpPr/>
          <p:nvPr/>
        </p:nvSpPr>
        <p:spPr>
          <a:xfrm>
            <a:off x="11339523" y="3141368"/>
            <a:ext cx="505098" cy="505098"/>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2446975-56F8-312F-1C5C-3E86EFF23D34}"/>
              </a:ext>
            </a:extLst>
          </p:cNvPr>
          <p:cNvSpPr txBox="1"/>
          <p:nvPr/>
        </p:nvSpPr>
        <p:spPr>
          <a:xfrm>
            <a:off x="4508536" y="3463292"/>
            <a:ext cx="3183541" cy="1231106"/>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Change Management Plan</a:t>
            </a:r>
          </a:p>
          <a:p>
            <a:pPr>
              <a:spcBef>
                <a:spcPts val="600"/>
              </a:spcBef>
            </a:pPr>
            <a:r>
              <a:rPr lang="en-US" sz="1100" b="1" dirty="0">
                <a:solidFill>
                  <a:schemeClr val="tx1">
                    <a:lumMod val="65000"/>
                    <a:lumOff val="35000"/>
                  </a:schemeClr>
                </a:solidFill>
                <a:latin typeface="Century Gothic" panose="020B0502020202020204" pitchFamily="34" charset="0"/>
              </a:rPr>
              <a:t>Procedures: </a:t>
            </a:r>
            <a:r>
              <a:rPr lang="en-US" sz="1100" dirty="0">
                <a:solidFill>
                  <a:schemeClr val="tx1">
                    <a:lumMod val="65000"/>
                    <a:lumOff val="35000"/>
                  </a:schemeClr>
                </a:solidFill>
                <a:latin typeface="Century Gothic" panose="020B0502020202020204" pitchFamily="34" charset="0"/>
              </a:rPr>
              <a:t>All change requests must be submitted in writing. The project leader reviews and approves changes, ensuring documentation and alignment with project goals.</a:t>
            </a:r>
          </a:p>
        </p:txBody>
      </p:sp>
      <p:sp>
        <p:nvSpPr>
          <p:cNvPr id="53" name="TextBox 52">
            <a:extLst>
              <a:ext uri="{FF2B5EF4-FFF2-40B4-BE49-F238E27FC236}">
                <a16:creationId xmlns:a16="http://schemas.microsoft.com/office/drawing/2014/main" id="{E1434AA4-B306-8782-DD12-09F257F765A9}"/>
              </a:ext>
            </a:extLst>
          </p:cNvPr>
          <p:cNvSpPr txBox="1"/>
          <p:nvPr/>
        </p:nvSpPr>
        <p:spPr>
          <a:xfrm>
            <a:off x="8329449" y="3459702"/>
            <a:ext cx="3183541" cy="2200602"/>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Approval and Sign-off</a:t>
            </a:r>
          </a:p>
          <a:p>
            <a:pPr>
              <a:spcBef>
                <a:spcPts val="600"/>
              </a:spcBef>
            </a:pPr>
            <a:r>
              <a:rPr lang="en-US" sz="1100" b="1" dirty="0">
                <a:solidFill>
                  <a:schemeClr val="tx1">
                    <a:lumMod val="65000"/>
                    <a:lumOff val="35000"/>
                  </a:schemeClr>
                </a:solidFill>
                <a:latin typeface="Century Gothic" panose="020B0502020202020204" pitchFamily="34" charset="0"/>
              </a:rPr>
              <a:t>Approval Signatures: </a:t>
            </a:r>
          </a:p>
          <a:p>
            <a:pPr>
              <a:spcBef>
                <a:spcPts val="600"/>
              </a:spcBef>
            </a:pPr>
            <a:r>
              <a:rPr lang="en-US" sz="1300" dirty="0">
                <a:solidFill>
                  <a:schemeClr val="tx1">
                    <a:lumMod val="65000"/>
                    <a:lumOff val="35000"/>
                  </a:schemeClr>
                </a:solidFill>
                <a:latin typeface="Century Gothic" panose="020B0502020202020204" pitchFamily="34" charset="0"/>
              </a:rPr>
              <a:t>Brooklyn Jansen</a:t>
            </a:r>
            <a:br>
              <a:rPr lang="en-US" sz="1100" dirty="0">
                <a:solidFill>
                  <a:schemeClr val="tx1">
                    <a:lumMod val="65000"/>
                    <a:lumOff val="35000"/>
                  </a:schemeClr>
                </a:solidFill>
                <a:latin typeface="Century Gothic" panose="020B0502020202020204" pitchFamily="34" charset="0"/>
              </a:rPr>
            </a:br>
            <a:r>
              <a:rPr lang="en-US" sz="1100" i="1" dirty="0">
                <a:solidFill>
                  <a:schemeClr val="tx1">
                    <a:lumMod val="65000"/>
                    <a:lumOff val="35000"/>
                  </a:schemeClr>
                </a:solidFill>
                <a:latin typeface="Century Gothic" panose="020B0502020202020204" pitchFamily="34" charset="0"/>
              </a:rPr>
              <a:t>Project Leader (Black Belt)</a:t>
            </a:r>
          </a:p>
          <a:p>
            <a:pPr>
              <a:spcBef>
                <a:spcPts val="600"/>
              </a:spcBef>
            </a:pPr>
            <a:r>
              <a:rPr lang="en-US" sz="1300" dirty="0">
                <a:solidFill>
                  <a:schemeClr val="tx1">
                    <a:lumMod val="65000"/>
                    <a:lumOff val="35000"/>
                  </a:schemeClr>
                </a:solidFill>
                <a:latin typeface="Century Gothic" panose="020B0502020202020204" pitchFamily="34" charset="0"/>
              </a:rPr>
              <a:t>Leigh Gibbs</a:t>
            </a:r>
            <a:br>
              <a:rPr lang="en-US" sz="1100" dirty="0">
                <a:solidFill>
                  <a:schemeClr val="tx1">
                    <a:lumMod val="65000"/>
                    <a:lumOff val="35000"/>
                  </a:schemeClr>
                </a:solidFill>
                <a:latin typeface="Century Gothic" panose="020B0502020202020204" pitchFamily="34" charset="0"/>
              </a:rPr>
            </a:br>
            <a:r>
              <a:rPr lang="en-US" sz="1100" i="1" dirty="0">
                <a:solidFill>
                  <a:schemeClr val="tx1">
                    <a:lumMod val="65000"/>
                    <a:lumOff val="35000"/>
                  </a:schemeClr>
                </a:solidFill>
                <a:latin typeface="Century Gothic" panose="020B0502020202020204" pitchFamily="34" charset="0"/>
              </a:rPr>
              <a:t>Data Analyst (Green Belt)</a:t>
            </a:r>
          </a:p>
          <a:p>
            <a:pPr>
              <a:spcBef>
                <a:spcPts val="600"/>
              </a:spcBef>
            </a:pPr>
            <a:r>
              <a:rPr lang="en-US" sz="1300" dirty="0">
                <a:solidFill>
                  <a:schemeClr val="tx1">
                    <a:lumMod val="65000"/>
                    <a:lumOff val="35000"/>
                  </a:schemeClr>
                </a:solidFill>
                <a:latin typeface="Century Gothic" panose="020B0502020202020204" pitchFamily="34" charset="0"/>
              </a:rPr>
              <a:t>Devon Gomez</a:t>
            </a:r>
            <a:br>
              <a:rPr lang="en-US" sz="1100" dirty="0">
                <a:solidFill>
                  <a:schemeClr val="tx1">
                    <a:lumMod val="65000"/>
                    <a:lumOff val="35000"/>
                  </a:schemeClr>
                </a:solidFill>
                <a:latin typeface="Century Gothic" panose="020B0502020202020204" pitchFamily="34" charset="0"/>
              </a:rPr>
            </a:br>
            <a:r>
              <a:rPr lang="en-US" sz="1100" i="1" dirty="0">
                <a:solidFill>
                  <a:schemeClr val="tx1">
                    <a:lumMod val="65000"/>
                    <a:lumOff val="35000"/>
                  </a:schemeClr>
                </a:solidFill>
                <a:latin typeface="Century Gothic" panose="020B0502020202020204" pitchFamily="34" charset="0"/>
              </a:rPr>
              <a:t>Stakeholder Manager (Yellow Belt)</a:t>
            </a:r>
          </a:p>
          <a:p>
            <a:pPr>
              <a:spcBef>
                <a:spcPts val="600"/>
              </a:spcBef>
            </a:pPr>
            <a:r>
              <a:rPr lang="en-US" sz="1300" b="1" dirty="0">
                <a:solidFill>
                  <a:schemeClr val="tx1">
                    <a:lumMod val="65000"/>
                    <a:lumOff val="35000"/>
                  </a:schemeClr>
                </a:solidFill>
                <a:latin typeface="Century Gothic" panose="020B0502020202020204" pitchFamily="34" charset="0"/>
              </a:rPr>
              <a:t>Date: July 8, 20XX</a:t>
            </a:r>
          </a:p>
        </p:txBody>
      </p:sp>
      <p:pic>
        <p:nvPicPr>
          <p:cNvPr id="4" name="Picture 3" descr="A white outline of a person with a star&#10;&#10;Description automatically generated">
            <a:extLst>
              <a:ext uri="{FF2B5EF4-FFF2-40B4-BE49-F238E27FC236}">
                <a16:creationId xmlns:a16="http://schemas.microsoft.com/office/drawing/2014/main" id="{D5C5F275-DE9D-EF60-540A-4A3E2E8440BA}"/>
              </a:ext>
            </a:extLst>
          </p:cNvPr>
          <p:cNvPicPr>
            <a:picLocks noChangeAspect="1"/>
          </p:cNvPicPr>
          <p:nvPr/>
        </p:nvPicPr>
        <p:blipFill>
          <a:blip r:embed="rId3"/>
          <a:stretch>
            <a:fillRect/>
          </a:stretch>
        </p:blipFill>
        <p:spPr>
          <a:xfrm>
            <a:off x="3811491" y="3222309"/>
            <a:ext cx="327102" cy="327102"/>
          </a:xfrm>
          <a:prstGeom prst="rect">
            <a:avLst/>
          </a:prstGeom>
        </p:spPr>
      </p:pic>
      <p:pic>
        <p:nvPicPr>
          <p:cNvPr id="7" name="Picture 6" descr="A white exclamation mark in a black and white background&#10;&#10;Description automatically generated">
            <a:extLst>
              <a:ext uri="{FF2B5EF4-FFF2-40B4-BE49-F238E27FC236}">
                <a16:creationId xmlns:a16="http://schemas.microsoft.com/office/drawing/2014/main" id="{81225A5A-BBE0-6901-C440-A8DDAC3330B5}"/>
              </a:ext>
            </a:extLst>
          </p:cNvPr>
          <p:cNvPicPr>
            <a:picLocks noChangeAspect="1"/>
          </p:cNvPicPr>
          <p:nvPr/>
        </p:nvPicPr>
        <p:blipFill>
          <a:blip r:embed="rId4"/>
          <a:stretch>
            <a:fillRect/>
          </a:stretch>
        </p:blipFill>
        <p:spPr>
          <a:xfrm>
            <a:off x="3800557" y="649138"/>
            <a:ext cx="326761" cy="326761"/>
          </a:xfrm>
          <a:prstGeom prst="rect">
            <a:avLst/>
          </a:prstGeom>
        </p:spPr>
      </p:pic>
      <p:pic>
        <p:nvPicPr>
          <p:cNvPr id="8" name="Graphic 7">
            <a:extLst>
              <a:ext uri="{FF2B5EF4-FFF2-40B4-BE49-F238E27FC236}">
                <a16:creationId xmlns:a16="http://schemas.microsoft.com/office/drawing/2014/main" id="{6BE18848-8B3B-BD25-1A6B-5C5F14D67A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24466" y="3235864"/>
            <a:ext cx="313547" cy="313547"/>
          </a:xfrm>
          <a:prstGeom prst="rect">
            <a:avLst/>
          </a:prstGeom>
        </p:spPr>
      </p:pic>
      <p:pic>
        <p:nvPicPr>
          <p:cNvPr id="9" name="Picture 8" descr="A black and white logo&#10;&#10;Description automatically generated">
            <a:extLst>
              <a:ext uri="{FF2B5EF4-FFF2-40B4-BE49-F238E27FC236}">
                <a16:creationId xmlns:a16="http://schemas.microsoft.com/office/drawing/2014/main" id="{78DA4469-03C9-7429-D70A-5CB14B1A1209}"/>
              </a:ext>
            </a:extLst>
          </p:cNvPr>
          <p:cNvPicPr>
            <a:picLocks noChangeAspect="1"/>
          </p:cNvPicPr>
          <p:nvPr/>
        </p:nvPicPr>
        <p:blipFill>
          <a:blip r:embed="rId7"/>
          <a:stretch>
            <a:fillRect/>
          </a:stretch>
        </p:blipFill>
        <p:spPr>
          <a:xfrm>
            <a:off x="11451320" y="645450"/>
            <a:ext cx="316426" cy="316426"/>
          </a:xfrm>
          <a:prstGeom prst="rect">
            <a:avLst/>
          </a:prstGeom>
        </p:spPr>
      </p:pic>
      <p:pic>
        <p:nvPicPr>
          <p:cNvPr id="13" name="Graphic 12">
            <a:extLst>
              <a:ext uri="{FF2B5EF4-FFF2-40B4-BE49-F238E27FC236}">
                <a16:creationId xmlns:a16="http://schemas.microsoft.com/office/drawing/2014/main" id="{B22580F7-15EA-4162-B8DA-13508F79E1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46182" y="3226437"/>
            <a:ext cx="313547" cy="313547"/>
          </a:xfrm>
          <a:prstGeom prst="rect">
            <a:avLst/>
          </a:prstGeom>
        </p:spPr>
      </p:pic>
      <p:pic>
        <p:nvPicPr>
          <p:cNvPr id="15" name="Graphic 14">
            <a:extLst>
              <a:ext uri="{FF2B5EF4-FFF2-40B4-BE49-F238E27FC236}">
                <a16:creationId xmlns:a16="http://schemas.microsoft.com/office/drawing/2014/main" id="{1C79D557-5D03-E8F1-4A0D-49FF56C1B85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26357" y="673291"/>
            <a:ext cx="302229" cy="302229"/>
          </a:xfrm>
          <a:prstGeom prst="rect">
            <a:avLst/>
          </a:prstGeom>
        </p:spPr>
      </p:pic>
    </p:spTree>
    <p:extLst>
      <p:ext uri="{BB962C8B-B14F-4D97-AF65-F5344CB8AC3E}">
        <p14:creationId xmlns:p14="http://schemas.microsoft.com/office/powerpoint/2010/main" val="893584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2723</TotalTime>
  <Words>1438</Words>
  <Application>Microsoft Macintosh PowerPoint</Application>
  <PresentationFormat>Widescreen</PresentationFormat>
  <Paragraphs>139</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Megan Herchold</cp:lastModifiedBy>
  <cp:revision>74</cp:revision>
  <dcterms:created xsi:type="dcterms:W3CDTF">2022-05-22T18:55:25Z</dcterms:created>
  <dcterms:modified xsi:type="dcterms:W3CDTF">2024-08-08T15:33:34Z</dcterms:modified>
</cp:coreProperties>
</file>