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4"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43"/>
    <a:srgbClr val="009193"/>
    <a:srgbClr val="9450F1"/>
    <a:srgbClr val="0096FF"/>
    <a:srgbClr val="FF7E79"/>
    <a:srgbClr val="000000"/>
    <a:srgbClr val="852AF1"/>
    <a:srgbClr val="601FAD"/>
    <a:srgbClr val="521B93"/>
    <a:srgbClr val="FFD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6" autoAdjust="0"/>
    <p:restoredTop sz="86447"/>
  </p:normalViewPr>
  <p:slideViewPr>
    <p:cSldViewPr snapToGrid="0" snapToObjects="1">
      <p:cViewPr varScale="1">
        <p:scale>
          <a:sx n="81" d="100"/>
          <a:sy n="81" d="100"/>
        </p:scale>
        <p:origin x="1890"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728"/>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165&amp;utm_source=template-powerpoint&amp;utm_medium=content&amp;utm_campaign=A3+DMAIC+Template-powerpoint-12165&amp;lpa=A3+DMAIC+Template+powerpoint+12165"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tile tx="0" ty="0" sx="100000" sy="100000" flip="none" algn="tl"/>
        </a:blipFill>
        <a:effectLst/>
      </p:bgPr>
    </p:bg>
    <p:spTree>
      <p:nvGrpSpPr>
        <p:cNvPr id="1" name=""/>
        <p:cNvGrpSpPr/>
        <p:nvPr/>
      </p:nvGrpSpPr>
      <p:grpSpPr>
        <a:xfrm>
          <a:off x="0" y="0"/>
          <a:ext cx="0" cy="0"/>
          <a:chOff x="0" y="0"/>
          <a:chExt cx="0" cy="0"/>
        </a:xfrm>
      </p:grpSpPr>
      <p:pic>
        <p:nvPicPr>
          <p:cNvPr id="2" name="Google Shape;93;p1">
            <a:hlinkClick r:id="rId3"/>
            <a:extLst>
              <a:ext uri="{FF2B5EF4-FFF2-40B4-BE49-F238E27FC236}">
                <a16:creationId xmlns:a16="http://schemas.microsoft.com/office/drawing/2014/main" id="{16BCC30B-76FD-AAF7-2EDE-3A53C6542D6B}"/>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364746"/>
            <a:ext cx="735655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A3 DMAIC Template</a:t>
            </a:r>
          </a:p>
        </p:txBody>
      </p:sp>
      <p:pic>
        <p:nvPicPr>
          <p:cNvPr id="5" name="Picture 4">
            <a:extLst>
              <a:ext uri="{FF2B5EF4-FFF2-40B4-BE49-F238E27FC236}">
                <a16:creationId xmlns:a16="http://schemas.microsoft.com/office/drawing/2014/main" id="{74813944-46F9-3E86-3E8A-29C600AF3A37}"/>
              </a:ext>
            </a:extLst>
          </p:cNvPr>
          <p:cNvPicPr>
            <a:picLocks noChangeAspect="1"/>
          </p:cNvPicPr>
          <p:nvPr/>
        </p:nvPicPr>
        <p:blipFill>
          <a:blip r:embed="rId5"/>
          <a:srcRect/>
          <a:stretch/>
        </p:blipFill>
        <p:spPr>
          <a:xfrm>
            <a:off x="2294944" y="1797148"/>
            <a:ext cx="7602113" cy="427201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tile tx="0" ty="0" sx="100000" sy="100000" flip="none" algn="tl"/>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0F4F33C-22AF-1296-B25C-645859ABC149}"/>
              </a:ext>
            </a:extLst>
          </p:cNvPr>
          <p:cNvSpPr/>
          <p:nvPr/>
        </p:nvSpPr>
        <p:spPr>
          <a:xfrm>
            <a:off x="573787" y="4790814"/>
            <a:ext cx="1520210" cy="674217"/>
          </a:xfrm>
          <a:prstGeom prst="rect">
            <a:avLst/>
          </a:prstGeom>
          <a:solidFill>
            <a:srgbClr val="009193">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Google Shape;106;p2">
            <a:extLst>
              <a:ext uri="{FF2B5EF4-FFF2-40B4-BE49-F238E27FC236}">
                <a16:creationId xmlns:a16="http://schemas.microsoft.com/office/drawing/2014/main" id="{AAA0962E-E5F8-5444-E625-BDD17E2D3F10}"/>
              </a:ext>
            </a:extLst>
          </p:cNvPr>
          <p:cNvSpPr txBox="1"/>
          <p:nvPr/>
        </p:nvSpPr>
        <p:spPr>
          <a:xfrm>
            <a:off x="5286103" y="6430152"/>
            <a:ext cx="6905897" cy="393950"/>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600" dirty="0">
                <a:solidFill>
                  <a:srgbClr val="595959"/>
                </a:solidFill>
                <a:latin typeface="Century Gothic"/>
                <a:ea typeface="Century Gothic"/>
                <a:cs typeface="Century Gothic"/>
                <a:sym typeface="Century Gothic"/>
              </a:rPr>
              <a:t>PowerPoint A3 DMAIC Template</a:t>
            </a:r>
          </a:p>
        </p:txBody>
      </p:sp>
      <p:sp>
        <p:nvSpPr>
          <p:cNvPr id="4" name="Oval 3">
            <a:extLst>
              <a:ext uri="{FF2B5EF4-FFF2-40B4-BE49-F238E27FC236}">
                <a16:creationId xmlns:a16="http://schemas.microsoft.com/office/drawing/2014/main" id="{F034F81D-684E-A507-3392-665D3C3AF126}"/>
              </a:ext>
            </a:extLst>
          </p:cNvPr>
          <p:cNvSpPr/>
          <p:nvPr/>
        </p:nvSpPr>
        <p:spPr>
          <a:xfrm>
            <a:off x="227730" y="4790816"/>
            <a:ext cx="674217" cy="674217"/>
          </a:xfrm>
          <a:prstGeom prst="ellipse">
            <a:avLst/>
          </a:prstGeom>
          <a:solidFill>
            <a:srgbClr val="0091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8962BD5-CE37-4DCD-DCA0-78B51C176A47}"/>
              </a:ext>
            </a:extLst>
          </p:cNvPr>
          <p:cNvSpPr txBox="1"/>
          <p:nvPr/>
        </p:nvSpPr>
        <p:spPr>
          <a:xfrm>
            <a:off x="922519" y="4943256"/>
            <a:ext cx="1206951" cy="369332"/>
          </a:xfrm>
          <a:prstGeom prst="rect">
            <a:avLst/>
          </a:prstGeom>
          <a:noFill/>
        </p:spPr>
        <p:txBody>
          <a:bodyPr wrap="square" rtlCol="0">
            <a:spAutoFit/>
          </a:bodyPr>
          <a:lstStyle/>
          <a:p>
            <a:pPr>
              <a:spcBef>
                <a:spcPts val="600"/>
              </a:spcBef>
            </a:pPr>
            <a:r>
              <a:rPr lang="en-US" dirty="0">
                <a:solidFill>
                  <a:schemeClr val="tx1">
                    <a:lumMod val="65000"/>
                    <a:lumOff val="35000"/>
                  </a:schemeClr>
                </a:solidFill>
                <a:latin typeface="Century Gothic" panose="020B0502020202020204" pitchFamily="34" charset="0"/>
              </a:rPr>
              <a:t>Measure</a:t>
            </a:r>
          </a:p>
        </p:txBody>
      </p:sp>
      <p:sp>
        <p:nvSpPr>
          <p:cNvPr id="22" name="Rounded Rectangle 21">
            <a:extLst>
              <a:ext uri="{FF2B5EF4-FFF2-40B4-BE49-F238E27FC236}">
                <a16:creationId xmlns:a16="http://schemas.microsoft.com/office/drawing/2014/main" id="{DC262B4D-27ED-EDBC-848B-FB225FF9C2D5}"/>
              </a:ext>
            </a:extLst>
          </p:cNvPr>
          <p:cNvSpPr/>
          <p:nvPr/>
        </p:nvSpPr>
        <p:spPr>
          <a:xfrm>
            <a:off x="2093997" y="4309382"/>
            <a:ext cx="3823252" cy="1645920"/>
          </a:xfrm>
          <a:prstGeom prst="roundRect">
            <a:avLst/>
          </a:prstGeom>
          <a:solidFill>
            <a:srgbClr val="009193">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B735448-85D2-0492-DD99-C428133176D0}"/>
              </a:ext>
            </a:extLst>
          </p:cNvPr>
          <p:cNvSpPr txBox="1"/>
          <p:nvPr/>
        </p:nvSpPr>
        <p:spPr>
          <a:xfrm>
            <a:off x="2256997" y="4707509"/>
            <a:ext cx="3474730" cy="830997"/>
          </a:xfrm>
          <a:prstGeom prst="rect">
            <a:avLst/>
          </a:prstGeom>
          <a:noFill/>
        </p:spPr>
        <p:txBody>
          <a:bodyPr wrap="square" rtlCol="0">
            <a:spAutoFit/>
          </a:bodyPr>
          <a:lstStyle/>
          <a:p>
            <a:pPr>
              <a:spcBef>
                <a:spcPts val="600"/>
              </a:spcBef>
            </a:pPr>
            <a:r>
              <a:rPr lang="en-US" sz="1200" b="1" dirty="0">
                <a:solidFill>
                  <a:schemeClr val="tx1">
                    <a:lumMod val="65000"/>
                    <a:lumOff val="35000"/>
                  </a:schemeClr>
                </a:solidFill>
                <a:latin typeface="Century Gothic" panose="020B0502020202020204" pitchFamily="34" charset="0"/>
              </a:rPr>
              <a:t>Goals/Objectives: </a:t>
            </a:r>
            <a:r>
              <a:rPr lang="en-US" sz="1200" dirty="0">
                <a:solidFill>
                  <a:schemeClr val="tx1">
                    <a:lumMod val="65000"/>
                    <a:lumOff val="35000"/>
                  </a:schemeClr>
                </a:solidFill>
                <a:latin typeface="Century Gothic" panose="020B0502020202020204" pitchFamily="34" charset="0"/>
              </a:rPr>
              <a:t>Specify the desired outcomes and collect relevant data. Include measurable targets and baseline performance.</a:t>
            </a:r>
          </a:p>
        </p:txBody>
      </p:sp>
      <p:sp>
        <p:nvSpPr>
          <p:cNvPr id="2" name="Rectangle 1">
            <a:extLst>
              <a:ext uri="{FF2B5EF4-FFF2-40B4-BE49-F238E27FC236}">
                <a16:creationId xmlns:a16="http://schemas.microsoft.com/office/drawing/2014/main" id="{C7077905-618B-95DD-69AF-496E067693AF}"/>
              </a:ext>
            </a:extLst>
          </p:cNvPr>
          <p:cNvSpPr/>
          <p:nvPr/>
        </p:nvSpPr>
        <p:spPr>
          <a:xfrm>
            <a:off x="6540416" y="825990"/>
            <a:ext cx="1521517" cy="674217"/>
          </a:xfrm>
          <a:prstGeom prst="rect">
            <a:avLst/>
          </a:prstGeom>
          <a:solidFill>
            <a:srgbClr val="0096FF">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C3B6A20-EE39-7BAA-EB2A-BB410AF8AFB0}"/>
              </a:ext>
            </a:extLst>
          </p:cNvPr>
          <p:cNvSpPr txBox="1"/>
          <p:nvPr/>
        </p:nvSpPr>
        <p:spPr>
          <a:xfrm>
            <a:off x="6891897" y="978431"/>
            <a:ext cx="1260428" cy="369332"/>
          </a:xfrm>
          <a:prstGeom prst="rect">
            <a:avLst/>
          </a:prstGeom>
          <a:noFill/>
        </p:spPr>
        <p:txBody>
          <a:bodyPr wrap="square" rtlCol="0">
            <a:spAutoFit/>
          </a:bodyPr>
          <a:lstStyle/>
          <a:p>
            <a:pPr>
              <a:spcBef>
                <a:spcPts val="600"/>
              </a:spcBef>
            </a:pPr>
            <a:r>
              <a:rPr lang="en-US" dirty="0">
                <a:solidFill>
                  <a:schemeClr val="tx1">
                    <a:lumMod val="65000"/>
                    <a:lumOff val="35000"/>
                  </a:schemeClr>
                </a:solidFill>
                <a:latin typeface="Century Gothic" panose="020B0502020202020204" pitchFamily="34" charset="0"/>
              </a:rPr>
              <a:t>Analyze</a:t>
            </a:r>
          </a:p>
        </p:txBody>
      </p:sp>
      <p:sp>
        <p:nvSpPr>
          <p:cNvPr id="5" name="Oval 4">
            <a:extLst>
              <a:ext uri="{FF2B5EF4-FFF2-40B4-BE49-F238E27FC236}">
                <a16:creationId xmlns:a16="http://schemas.microsoft.com/office/drawing/2014/main" id="{5B2B4547-04B7-EF1D-2D5C-B8F609AF30D3}"/>
              </a:ext>
            </a:extLst>
          </p:cNvPr>
          <p:cNvSpPr/>
          <p:nvPr/>
        </p:nvSpPr>
        <p:spPr>
          <a:xfrm>
            <a:off x="6197108" y="825990"/>
            <a:ext cx="674217" cy="674217"/>
          </a:xfrm>
          <a:prstGeom prst="ellipse">
            <a:avLst/>
          </a:prstGeom>
          <a:solidFill>
            <a:srgbClr val="009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28485F6F-BDD0-CD19-37D1-1F8183622BC3}"/>
              </a:ext>
            </a:extLst>
          </p:cNvPr>
          <p:cNvSpPr/>
          <p:nvPr/>
        </p:nvSpPr>
        <p:spPr>
          <a:xfrm>
            <a:off x="8063375" y="352517"/>
            <a:ext cx="3823251" cy="1645920"/>
          </a:xfrm>
          <a:prstGeom prst="roundRect">
            <a:avLst/>
          </a:prstGeom>
          <a:solidFill>
            <a:srgbClr val="0096FF">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6EB6ADC-1435-9BF6-5C75-4145F6DB0F42}"/>
              </a:ext>
            </a:extLst>
          </p:cNvPr>
          <p:cNvSpPr txBox="1"/>
          <p:nvPr/>
        </p:nvSpPr>
        <p:spPr>
          <a:xfrm>
            <a:off x="8242406" y="830827"/>
            <a:ext cx="3465969" cy="646331"/>
          </a:xfrm>
          <a:prstGeom prst="rect">
            <a:avLst/>
          </a:prstGeom>
          <a:noFill/>
        </p:spPr>
        <p:txBody>
          <a:bodyPr wrap="square" rtlCol="0">
            <a:spAutoFit/>
          </a:bodyPr>
          <a:lstStyle/>
          <a:p>
            <a:pPr>
              <a:spcBef>
                <a:spcPts val="600"/>
              </a:spcBef>
            </a:pPr>
            <a:r>
              <a:rPr lang="en-US" sz="1200" b="1" dirty="0">
                <a:solidFill>
                  <a:schemeClr val="tx1">
                    <a:lumMod val="65000"/>
                    <a:lumOff val="35000"/>
                  </a:schemeClr>
                </a:solidFill>
                <a:latin typeface="Century Gothic" panose="020B0502020202020204" pitchFamily="34" charset="0"/>
              </a:rPr>
              <a:t>Root Cause Analysis: </a:t>
            </a:r>
            <a:r>
              <a:rPr lang="en-US" sz="1200" dirty="0">
                <a:solidFill>
                  <a:schemeClr val="tx1">
                    <a:lumMod val="65000"/>
                    <a:lumOff val="35000"/>
                  </a:schemeClr>
                </a:solidFill>
                <a:latin typeface="Century Gothic" panose="020B0502020202020204" pitchFamily="34" charset="0"/>
              </a:rPr>
              <a:t>Identify the root causes of the problem. Use tools like fishbone diagrams or 5 Whys.</a:t>
            </a:r>
          </a:p>
        </p:txBody>
      </p:sp>
      <p:sp>
        <p:nvSpPr>
          <p:cNvPr id="39" name="Rectangle 38">
            <a:extLst>
              <a:ext uri="{FF2B5EF4-FFF2-40B4-BE49-F238E27FC236}">
                <a16:creationId xmlns:a16="http://schemas.microsoft.com/office/drawing/2014/main" id="{001E895D-7063-30AF-4F20-E6A67E3C69DC}"/>
              </a:ext>
            </a:extLst>
          </p:cNvPr>
          <p:cNvSpPr/>
          <p:nvPr/>
        </p:nvSpPr>
        <p:spPr>
          <a:xfrm>
            <a:off x="571038" y="2805655"/>
            <a:ext cx="1521517" cy="674217"/>
          </a:xfrm>
          <a:prstGeom prst="rect">
            <a:avLst/>
          </a:prstGeom>
          <a:solidFill>
            <a:schemeClr val="accent6">
              <a:lumMod val="60000"/>
              <a:lumOff val="40000"/>
              <a:alpha val="1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D153E-6E90-9451-2009-D108868E4929}"/>
              </a:ext>
            </a:extLst>
          </p:cNvPr>
          <p:cNvSpPr txBox="1"/>
          <p:nvPr/>
        </p:nvSpPr>
        <p:spPr>
          <a:xfrm>
            <a:off x="922519" y="2958096"/>
            <a:ext cx="1260428" cy="369332"/>
          </a:xfrm>
          <a:prstGeom prst="rect">
            <a:avLst/>
          </a:prstGeom>
          <a:noFill/>
        </p:spPr>
        <p:txBody>
          <a:bodyPr wrap="square" rtlCol="0">
            <a:spAutoFit/>
          </a:bodyPr>
          <a:lstStyle/>
          <a:p>
            <a:pPr>
              <a:spcBef>
                <a:spcPts val="600"/>
              </a:spcBef>
            </a:pPr>
            <a:r>
              <a:rPr lang="en-US" dirty="0">
                <a:solidFill>
                  <a:schemeClr val="tx1">
                    <a:lumMod val="65000"/>
                    <a:lumOff val="35000"/>
                  </a:schemeClr>
                </a:solidFill>
                <a:latin typeface="Century Gothic" panose="020B0502020202020204" pitchFamily="34" charset="0"/>
              </a:rPr>
              <a:t>Define</a:t>
            </a:r>
          </a:p>
        </p:txBody>
      </p:sp>
      <p:sp>
        <p:nvSpPr>
          <p:cNvPr id="41" name="Oval 40">
            <a:extLst>
              <a:ext uri="{FF2B5EF4-FFF2-40B4-BE49-F238E27FC236}">
                <a16:creationId xmlns:a16="http://schemas.microsoft.com/office/drawing/2014/main" id="{E70E2E21-1DCC-F60F-04AF-D1139DB14D52}"/>
              </a:ext>
            </a:extLst>
          </p:cNvPr>
          <p:cNvSpPr/>
          <p:nvPr/>
        </p:nvSpPr>
        <p:spPr>
          <a:xfrm>
            <a:off x="227730" y="2805655"/>
            <a:ext cx="674217" cy="674217"/>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F2C76CF1-13DE-3C5D-FB8A-891D3E763A64}"/>
              </a:ext>
            </a:extLst>
          </p:cNvPr>
          <p:cNvSpPr/>
          <p:nvPr/>
        </p:nvSpPr>
        <p:spPr>
          <a:xfrm>
            <a:off x="2093997" y="2332182"/>
            <a:ext cx="3821927" cy="1645920"/>
          </a:xfrm>
          <a:prstGeom prst="roundRect">
            <a:avLst/>
          </a:prstGeom>
          <a:solidFill>
            <a:schemeClr val="accent6">
              <a:lumMod val="60000"/>
              <a:lumOff val="40000"/>
              <a:alpha val="2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2241FE2-18EF-497C-B7E6-227C67469542}"/>
              </a:ext>
            </a:extLst>
          </p:cNvPr>
          <p:cNvSpPr txBox="1"/>
          <p:nvPr/>
        </p:nvSpPr>
        <p:spPr>
          <a:xfrm>
            <a:off x="2273028" y="2467536"/>
            <a:ext cx="3465969" cy="1354217"/>
          </a:xfrm>
          <a:prstGeom prst="rect">
            <a:avLst/>
          </a:prstGeom>
          <a:noFill/>
        </p:spPr>
        <p:txBody>
          <a:bodyPr wrap="square" rtlCol="0">
            <a:spAutoFit/>
          </a:bodyPr>
          <a:lstStyle/>
          <a:p>
            <a:pPr>
              <a:spcBef>
                <a:spcPts val="600"/>
              </a:spcBef>
            </a:pPr>
            <a:r>
              <a:rPr lang="en-US" sz="1200" b="1" dirty="0">
                <a:solidFill>
                  <a:schemeClr val="tx1">
                    <a:lumMod val="65000"/>
                    <a:lumOff val="35000"/>
                  </a:schemeClr>
                </a:solidFill>
                <a:latin typeface="Century Gothic" panose="020B0502020202020204" pitchFamily="34" charset="0"/>
              </a:rPr>
              <a:t>Background/Business Case: </a:t>
            </a:r>
            <a:r>
              <a:rPr lang="en-US" sz="1200" dirty="0">
                <a:solidFill>
                  <a:schemeClr val="tx1">
                    <a:lumMod val="65000"/>
                    <a:lumOff val="35000"/>
                  </a:schemeClr>
                </a:solidFill>
                <a:latin typeface="Century Gothic" panose="020B0502020202020204" pitchFamily="34" charset="0"/>
              </a:rPr>
              <a:t>Describe the context and importance of the project. Explain why it is critical for the organization.</a:t>
            </a:r>
          </a:p>
          <a:p>
            <a:pPr>
              <a:spcBef>
                <a:spcPts val="600"/>
              </a:spcBef>
            </a:pPr>
            <a:endParaRPr lang="en-US" sz="1200" dirty="0">
              <a:solidFill>
                <a:schemeClr val="tx1">
                  <a:lumMod val="65000"/>
                  <a:lumOff val="35000"/>
                </a:schemeClr>
              </a:solidFill>
              <a:latin typeface="Century Gothic" panose="020B0502020202020204" pitchFamily="34" charset="0"/>
            </a:endParaRPr>
          </a:p>
          <a:p>
            <a:pPr>
              <a:spcBef>
                <a:spcPts val="600"/>
              </a:spcBef>
            </a:pPr>
            <a:r>
              <a:rPr lang="en-US" sz="1200" b="1" dirty="0">
                <a:solidFill>
                  <a:schemeClr val="tx1">
                    <a:lumMod val="65000"/>
                    <a:lumOff val="35000"/>
                  </a:schemeClr>
                </a:solidFill>
                <a:latin typeface="Century Gothic" panose="020B0502020202020204" pitchFamily="34" charset="0"/>
              </a:rPr>
              <a:t>Current State: </a:t>
            </a:r>
            <a:r>
              <a:rPr lang="en-US" sz="1200" dirty="0">
                <a:solidFill>
                  <a:schemeClr val="tx1">
                    <a:lumMod val="65000"/>
                    <a:lumOff val="35000"/>
                  </a:schemeClr>
                </a:solidFill>
                <a:latin typeface="Century Gothic" panose="020B0502020202020204" pitchFamily="34" charset="0"/>
              </a:rPr>
              <a:t>Clearly define the problem and describe the current process.</a:t>
            </a:r>
          </a:p>
        </p:txBody>
      </p:sp>
      <p:sp>
        <p:nvSpPr>
          <p:cNvPr id="45" name="Rectangle 44">
            <a:extLst>
              <a:ext uri="{FF2B5EF4-FFF2-40B4-BE49-F238E27FC236}">
                <a16:creationId xmlns:a16="http://schemas.microsoft.com/office/drawing/2014/main" id="{2CABFEE9-E63B-6424-8458-6C83937E15D6}"/>
              </a:ext>
            </a:extLst>
          </p:cNvPr>
          <p:cNvSpPr/>
          <p:nvPr/>
        </p:nvSpPr>
        <p:spPr>
          <a:xfrm>
            <a:off x="6541858" y="2802311"/>
            <a:ext cx="1521517" cy="674217"/>
          </a:xfrm>
          <a:prstGeom prst="rect">
            <a:avLst/>
          </a:prstGeom>
          <a:solidFill>
            <a:schemeClr val="accent1">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9D9F04FD-EB87-93D8-62A5-C36C081C41A8}"/>
              </a:ext>
            </a:extLst>
          </p:cNvPr>
          <p:cNvSpPr txBox="1"/>
          <p:nvPr/>
        </p:nvSpPr>
        <p:spPr>
          <a:xfrm>
            <a:off x="6893339" y="2954752"/>
            <a:ext cx="1260428" cy="369332"/>
          </a:xfrm>
          <a:prstGeom prst="rect">
            <a:avLst/>
          </a:prstGeom>
          <a:noFill/>
        </p:spPr>
        <p:txBody>
          <a:bodyPr wrap="square" rtlCol="0">
            <a:spAutoFit/>
          </a:bodyPr>
          <a:lstStyle/>
          <a:p>
            <a:pPr>
              <a:spcBef>
                <a:spcPts val="600"/>
              </a:spcBef>
            </a:pPr>
            <a:r>
              <a:rPr lang="en-US" dirty="0">
                <a:solidFill>
                  <a:schemeClr val="tx1">
                    <a:lumMod val="65000"/>
                    <a:lumOff val="35000"/>
                  </a:schemeClr>
                </a:solidFill>
                <a:latin typeface="Century Gothic" panose="020B0502020202020204" pitchFamily="34" charset="0"/>
              </a:rPr>
              <a:t>Improve</a:t>
            </a:r>
          </a:p>
        </p:txBody>
      </p:sp>
      <p:sp>
        <p:nvSpPr>
          <p:cNvPr id="47" name="Oval 46">
            <a:extLst>
              <a:ext uri="{FF2B5EF4-FFF2-40B4-BE49-F238E27FC236}">
                <a16:creationId xmlns:a16="http://schemas.microsoft.com/office/drawing/2014/main" id="{824BBDFD-9B1F-C61C-84B5-FEDD46C5B456}"/>
              </a:ext>
            </a:extLst>
          </p:cNvPr>
          <p:cNvSpPr/>
          <p:nvPr/>
        </p:nvSpPr>
        <p:spPr>
          <a:xfrm>
            <a:off x="6198550" y="2802311"/>
            <a:ext cx="674217" cy="674217"/>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a:extLst>
              <a:ext uri="{FF2B5EF4-FFF2-40B4-BE49-F238E27FC236}">
                <a16:creationId xmlns:a16="http://schemas.microsoft.com/office/drawing/2014/main" id="{D3EA0576-E62A-69F2-C687-772F30F396B3}"/>
              </a:ext>
            </a:extLst>
          </p:cNvPr>
          <p:cNvSpPr/>
          <p:nvPr/>
        </p:nvSpPr>
        <p:spPr>
          <a:xfrm>
            <a:off x="8064818" y="2328838"/>
            <a:ext cx="3823252" cy="1645920"/>
          </a:xfrm>
          <a:prstGeom prst="roundRect">
            <a:avLst/>
          </a:prstGeom>
          <a:solidFill>
            <a:schemeClr val="accent1">
              <a:lumMod val="7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FABCB71B-BED2-9F76-3684-422F3FEBFAF0}"/>
              </a:ext>
            </a:extLst>
          </p:cNvPr>
          <p:cNvSpPr txBox="1"/>
          <p:nvPr/>
        </p:nvSpPr>
        <p:spPr>
          <a:xfrm>
            <a:off x="8243849" y="2488440"/>
            <a:ext cx="3477942" cy="1354217"/>
          </a:xfrm>
          <a:prstGeom prst="rect">
            <a:avLst/>
          </a:prstGeom>
          <a:noFill/>
        </p:spPr>
        <p:txBody>
          <a:bodyPr wrap="square" rtlCol="0">
            <a:spAutoFit/>
          </a:bodyPr>
          <a:lstStyle/>
          <a:p>
            <a:pPr>
              <a:spcBef>
                <a:spcPts val="600"/>
              </a:spcBef>
            </a:pPr>
            <a:r>
              <a:rPr lang="en-US" sz="1200" b="1" dirty="0">
                <a:solidFill>
                  <a:schemeClr val="tx1">
                    <a:lumMod val="65000"/>
                    <a:lumOff val="35000"/>
                  </a:schemeClr>
                </a:solidFill>
                <a:latin typeface="Century Gothic" panose="020B0502020202020204" pitchFamily="34" charset="0"/>
              </a:rPr>
              <a:t>Improvement Plan: </a:t>
            </a:r>
            <a:r>
              <a:rPr lang="en-US" sz="1200" dirty="0">
                <a:solidFill>
                  <a:schemeClr val="tx1">
                    <a:lumMod val="65000"/>
                    <a:lumOff val="35000"/>
                  </a:schemeClr>
                </a:solidFill>
                <a:latin typeface="Century Gothic" panose="020B0502020202020204" pitchFamily="34" charset="0"/>
              </a:rPr>
              <a:t>Outline the proposed solutions.</a:t>
            </a:r>
          </a:p>
          <a:p>
            <a:pPr>
              <a:spcBef>
                <a:spcPts val="600"/>
              </a:spcBef>
            </a:pPr>
            <a:endParaRPr lang="en-US" sz="1200" dirty="0">
              <a:solidFill>
                <a:schemeClr val="tx1">
                  <a:lumMod val="65000"/>
                  <a:lumOff val="35000"/>
                </a:schemeClr>
              </a:solidFill>
              <a:latin typeface="Century Gothic" panose="020B0502020202020204" pitchFamily="34" charset="0"/>
            </a:endParaRPr>
          </a:p>
          <a:p>
            <a:pPr>
              <a:spcBef>
                <a:spcPts val="600"/>
              </a:spcBef>
            </a:pPr>
            <a:r>
              <a:rPr lang="en-US" sz="1200" b="1" dirty="0">
                <a:solidFill>
                  <a:schemeClr val="tx1">
                    <a:lumMod val="65000"/>
                    <a:lumOff val="35000"/>
                  </a:schemeClr>
                </a:solidFill>
                <a:latin typeface="Century Gothic" panose="020B0502020202020204" pitchFamily="34" charset="0"/>
              </a:rPr>
              <a:t>Action Plan: </a:t>
            </a:r>
            <a:r>
              <a:rPr lang="en-US" sz="1200" dirty="0">
                <a:solidFill>
                  <a:schemeClr val="tx1">
                    <a:lumMod val="65000"/>
                    <a:lumOff val="35000"/>
                  </a:schemeClr>
                </a:solidFill>
                <a:latin typeface="Century Gothic" panose="020B0502020202020204" pitchFamily="34" charset="0"/>
              </a:rPr>
              <a:t>Provide a timeline and assign responsibilities for implementing improvements.</a:t>
            </a:r>
          </a:p>
        </p:txBody>
      </p:sp>
      <p:sp>
        <p:nvSpPr>
          <p:cNvPr id="51" name="Rectangle 50">
            <a:extLst>
              <a:ext uri="{FF2B5EF4-FFF2-40B4-BE49-F238E27FC236}">
                <a16:creationId xmlns:a16="http://schemas.microsoft.com/office/drawing/2014/main" id="{1AD55D6C-AF47-61BD-5C5A-157D4ECEEBFB}"/>
              </a:ext>
            </a:extLst>
          </p:cNvPr>
          <p:cNvSpPr/>
          <p:nvPr/>
        </p:nvSpPr>
        <p:spPr>
          <a:xfrm>
            <a:off x="6541858" y="4773159"/>
            <a:ext cx="1521517" cy="674217"/>
          </a:xfrm>
          <a:prstGeom prst="rect">
            <a:avLst/>
          </a:prstGeom>
          <a:solidFill>
            <a:schemeClr val="bg2">
              <a:lumMod val="75000"/>
              <a:alpha val="1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98F8C056-4ECE-040D-2FE3-65812D01B708}"/>
              </a:ext>
            </a:extLst>
          </p:cNvPr>
          <p:cNvSpPr txBox="1"/>
          <p:nvPr/>
        </p:nvSpPr>
        <p:spPr>
          <a:xfrm>
            <a:off x="6893339" y="4925600"/>
            <a:ext cx="1260428" cy="369332"/>
          </a:xfrm>
          <a:prstGeom prst="rect">
            <a:avLst/>
          </a:prstGeom>
          <a:noFill/>
        </p:spPr>
        <p:txBody>
          <a:bodyPr wrap="square" rtlCol="0">
            <a:spAutoFit/>
          </a:bodyPr>
          <a:lstStyle/>
          <a:p>
            <a:pPr>
              <a:spcBef>
                <a:spcPts val="600"/>
              </a:spcBef>
            </a:pPr>
            <a:r>
              <a:rPr lang="en-US" dirty="0">
                <a:solidFill>
                  <a:schemeClr val="tx1">
                    <a:lumMod val="65000"/>
                    <a:lumOff val="35000"/>
                  </a:schemeClr>
                </a:solidFill>
                <a:latin typeface="Century Gothic" panose="020B0502020202020204" pitchFamily="34" charset="0"/>
              </a:rPr>
              <a:t>Control</a:t>
            </a:r>
          </a:p>
        </p:txBody>
      </p:sp>
      <p:sp>
        <p:nvSpPr>
          <p:cNvPr id="53" name="Oval 52">
            <a:extLst>
              <a:ext uri="{FF2B5EF4-FFF2-40B4-BE49-F238E27FC236}">
                <a16:creationId xmlns:a16="http://schemas.microsoft.com/office/drawing/2014/main" id="{500D147B-C2A6-C515-71D0-1C0839482DA6}"/>
              </a:ext>
            </a:extLst>
          </p:cNvPr>
          <p:cNvSpPr/>
          <p:nvPr/>
        </p:nvSpPr>
        <p:spPr>
          <a:xfrm>
            <a:off x="6198550" y="4773159"/>
            <a:ext cx="674217" cy="674217"/>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a:extLst>
              <a:ext uri="{FF2B5EF4-FFF2-40B4-BE49-F238E27FC236}">
                <a16:creationId xmlns:a16="http://schemas.microsoft.com/office/drawing/2014/main" id="{972D9F87-39A8-DE9C-85AB-A367B840DAAB}"/>
              </a:ext>
            </a:extLst>
          </p:cNvPr>
          <p:cNvSpPr/>
          <p:nvPr/>
        </p:nvSpPr>
        <p:spPr>
          <a:xfrm>
            <a:off x="8064818" y="4299686"/>
            <a:ext cx="3823252" cy="1645920"/>
          </a:xfrm>
          <a:prstGeom prst="roundRect">
            <a:avLst/>
          </a:prstGeom>
          <a:solidFill>
            <a:schemeClr val="bg2">
              <a:lumMod val="75000"/>
              <a:alpha val="2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FE30392-9B67-CEDC-7AE0-8CE16C858AE7}"/>
              </a:ext>
            </a:extLst>
          </p:cNvPr>
          <p:cNvSpPr txBox="1"/>
          <p:nvPr/>
        </p:nvSpPr>
        <p:spPr>
          <a:xfrm>
            <a:off x="8243849" y="4869145"/>
            <a:ext cx="3477942" cy="461665"/>
          </a:xfrm>
          <a:prstGeom prst="rect">
            <a:avLst/>
          </a:prstGeom>
          <a:noFill/>
        </p:spPr>
        <p:txBody>
          <a:bodyPr wrap="square" rtlCol="0">
            <a:spAutoFit/>
          </a:bodyPr>
          <a:lstStyle/>
          <a:p>
            <a:pPr>
              <a:spcBef>
                <a:spcPts val="600"/>
              </a:spcBef>
            </a:pPr>
            <a:r>
              <a:rPr lang="en-US" sz="1200" b="1" dirty="0">
                <a:solidFill>
                  <a:schemeClr val="tx1">
                    <a:lumMod val="65000"/>
                    <a:lumOff val="35000"/>
                  </a:schemeClr>
                </a:solidFill>
                <a:latin typeface="Century Gothic" panose="020B0502020202020204" pitchFamily="34" charset="0"/>
              </a:rPr>
              <a:t>Follow-up Actions: </a:t>
            </a:r>
            <a:r>
              <a:rPr lang="en-US" sz="1200" dirty="0">
                <a:solidFill>
                  <a:schemeClr val="tx1">
                    <a:lumMod val="65000"/>
                    <a:lumOff val="35000"/>
                  </a:schemeClr>
                </a:solidFill>
                <a:latin typeface="Century Gothic" panose="020B0502020202020204" pitchFamily="34" charset="0"/>
              </a:rPr>
              <a:t>Describe how you will ensure the improvements are sustained. </a:t>
            </a:r>
          </a:p>
        </p:txBody>
      </p:sp>
      <p:pic>
        <p:nvPicPr>
          <p:cNvPr id="58" name="Picture 57" descr="A graph of progress bar&#10;&#10;Description automatically generated with medium confidence">
            <a:extLst>
              <a:ext uri="{FF2B5EF4-FFF2-40B4-BE49-F238E27FC236}">
                <a16:creationId xmlns:a16="http://schemas.microsoft.com/office/drawing/2014/main" id="{6F245384-7CCF-72A8-94D2-953466908AA8}"/>
              </a:ext>
            </a:extLst>
          </p:cNvPr>
          <p:cNvPicPr>
            <a:picLocks noChangeAspect="1"/>
          </p:cNvPicPr>
          <p:nvPr/>
        </p:nvPicPr>
        <p:blipFill>
          <a:blip r:embed="rId4"/>
          <a:stretch>
            <a:fillRect/>
          </a:stretch>
        </p:blipFill>
        <p:spPr>
          <a:xfrm>
            <a:off x="350390" y="4907953"/>
            <a:ext cx="384048" cy="384048"/>
          </a:xfrm>
          <a:prstGeom prst="rect">
            <a:avLst/>
          </a:prstGeom>
        </p:spPr>
      </p:pic>
      <p:pic>
        <p:nvPicPr>
          <p:cNvPr id="61" name="Picture 60" descr="A white magnifying glass on a black background&#10;&#10;Description automatically generated">
            <a:extLst>
              <a:ext uri="{FF2B5EF4-FFF2-40B4-BE49-F238E27FC236}">
                <a16:creationId xmlns:a16="http://schemas.microsoft.com/office/drawing/2014/main" id="{729C26A6-9B93-D897-0168-019ADCF27951}"/>
              </a:ext>
            </a:extLst>
          </p:cNvPr>
          <p:cNvPicPr>
            <a:picLocks noChangeAspect="1"/>
          </p:cNvPicPr>
          <p:nvPr/>
        </p:nvPicPr>
        <p:blipFill>
          <a:blip r:embed="rId5"/>
          <a:stretch>
            <a:fillRect/>
          </a:stretch>
        </p:blipFill>
        <p:spPr>
          <a:xfrm>
            <a:off x="6306276" y="925392"/>
            <a:ext cx="457200" cy="457200"/>
          </a:xfrm>
          <a:prstGeom prst="rect">
            <a:avLst/>
          </a:prstGeom>
        </p:spPr>
      </p:pic>
      <p:pic>
        <p:nvPicPr>
          <p:cNvPr id="28" name="Picture 27" descr="A white arrow in a bullseye&#10;&#10;Description automatically generated">
            <a:extLst>
              <a:ext uri="{FF2B5EF4-FFF2-40B4-BE49-F238E27FC236}">
                <a16:creationId xmlns:a16="http://schemas.microsoft.com/office/drawing/2014/main" id="{FC0A9977-9244-1E5B-25CD-7A0D94BE1C6D}"/>
              </a:ext>
            </a:extLst>
          </p:cNvPr>
          <p:cNvPicPr>
            <a:picLocks noChangeAspect="1"/>
          </p:cNvPicPr>
          <p:nvPr/>
        </p:nvPicPr>
        <p:blipFill>
          <a:blip r:embed="rId6"/>
          <a:stretch>
            <a:fillRect/>
          </a:stretch>
        </p:blipFill>
        <p:spPr>
          <a:xfrm>
            <a:off x="348685" y="2891443"/>
            <a:ext cx="495949" cy="495949"/>
          </a:xfrm>
          <a:prstGeom prst="rect">
            <a:avLst/>
          </a:prstGeom>
        </p:spPr>
      </p:pic>
      <p:pic>
        <p:nvPicPr>
          <p:cNvPr id="64" name="Picture 63" descr="A black and white trophy&#10;&#10;Description automatically generated">
            <a:extLst>
              <a:ext uri="{FF2B5EF4-FFF2-40B4-BE49-F238E27FC236}">
                <a16:creationId xmlns:a16="http://schemas.microsoft.com/office/drawing/2014/main" id="{D50A5082-EA0F-0B04-6860-94ED65AFED0C}"/>
              </a:ext>
            </a:extLst>
          </p:cNvPr>
          <p:cNvPicPr>
            <a:picLocks noChangeAspect="1"/>
          </p:cNvPicPr>
          <p:nvPr/>
        </p:nvPicPr>
        <p:blipFill>
          <a:blip r:embed="rId7"/>
          <a:stretch>
            <a:fillRect/>
          </a:stretch>
        </p:blipFill>
        <p:spPr>
          <a:xfrm>
            <a:off x="6328476" y="2939101"/>
            <a:ext cx="411480" cy="411480"/>
          </a:xfrm>
          <a:prstGeom prst="rect">
            <a:avLst/>
          </a:prstGeom>
        </p:spPr>
      </p:pic>
      <p:pic>
        <p:nvPicPr>
          <p:cNvPr id="66" name="Picture 65" descr="A group of white circles and lines&#10;&#10;Description automatically generated">
            <a:extLst>
              <a:ext uri="{FF2B5EF4-FFF2-40B4-BE49-F238E27FC236}">
                <a16:creationId xmlns:a16="http://schemas.microsoft.com/office/drawing/2014/main" id="{114B4D51-AE25-1FF4-8CC8-66984E94FC8D}"/>
              </a:ext>
            </a:extLst>
          </p:cNvPr>
          <p:cNvPicPr>
            <a:picLocks noChangeAspect="1"/>
          </p:cNvPicPr>
          <p:nvPr/>
        </p:nvPicPr>
        <p:blipFill>
          <a:blip r:embed="rId8"/>
          <a:stretch>
            <a:fillRect/>
          </a:stretch>
        </p:blipFill>
        <p:spPr>
          <a:xfrm>
            <a:off x="6337637" y="4918242"/>
            <a:ext cx="384048" cy="384048"/>
          </a:xfrm>
          <a:prstGeom prst="rect">
            <a:avLst/>
          </a:prstGeom>
        </p:spPr>
      </p:pic>
      <p:graphicFrame>
        <p:nvGraphicFramePr>
          <p:cNvPr id="67" name="Table 66">
            <a:extLst>
              <a:ext uri="{FF2B5EF4-FFF2-40B4-BE49-F238E27FC236}">
                <a16:creationId xmlns:a16="http://schemas.microsoft.com/office/drawing/2014/main" id="{65A8B474-BE14-5F33-C20D-610FC5E3400D}"/>
              </a:ext>
            </a:extLst>
          </p:cNvPr>
          <p:cNvGraphicFramePr>
            <a:graphicFrameLocks noGrp="1"/>
          </p:cNvGraphicFramePr>
          <p:nvPr>
            <p:extLst>
              <p:ext uri="{D42A27DB-BD31-4B8C-83A1-F6EECF244321}">
                <p14:modId xmlns:p14="http://schemas.microsoft.com/office/powerpoint/2010/main" val="3616852643"/>
              </p:ext>
            </p:extLst>
          </p:nvPr>
        </p:nvGraphicFramePr>
        <p:xfrm>
          <a:off x="276499" y="789907"/>
          <a:ext cx="5634449" cy="755505"/>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1672129667"/>
                    </a:ext>
                  </a:extLst>
                </a:gridCol>
                <a:gridCol w="2662649">
                  <a:extLst>
                    <a:ext uri="{9D8B030D-6E8A-4147-A177-3AD203B41FA5}">
                      <a16:colId xmlns:a16="http://schemas.microsoft.com/office/drawing/2014/main" val="602210714"/>
                    </a:ext>
                  </a:extLst>
                </a:gridCol>
                <a:gridCol w="914400">
                  <a:extLst>
                    <a:ext uri="{9D8B030D-6E8A-4147-A177-3AD203B41FA5}">
                      <a16:colId xmlns:a16="http://schemas.microsoft.com/office/drawing/2014/main" val="1817390762"/>
                    </a:ext>
                  </a:extLst>
                </a:gridCol>
                <a:gridCol w="914400">
                  <a:extLst>
                    <a:ext uri="{9D8B030D-6E8A-4147-A177-3AD203B41FA5}">
                      <a16:colId xmlns:a16="http://schemas.microsoft.com/office/drawing/2014/main" val="1546263835"/>
                    </a:ext>
                  </a:extLst>
                </a:gridCol>
              </a:tblGrid>
              <a:tr h="380271">
                <a:tc>
                  <a:txBody>
                    <a:bodyPr/>
                    <a:lstStyle/>
                    <a:p>
                      <a:pPr algn="r">
                        <a:lnSpc>
                          <a:spcPct val="100000"/>
                        </a:lnSpc>
                      </a:pPr>
                      <a:r>
                        <a:rPr lang="en-US" sz="1000" dirty="0">
                          <a:solidFill>
                            <a:schemeClr val="bg1"/>
                          </a:solidFill>
                          <a:latin typeface="Century Gothic" panose="020B0502020202020204" pitchFamily="34" charset="0"/>
                        </a:rPr>
                        <a:t>PROJECT NAME</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nSpc>
                          <a:spcPct val="100000"/>
                        </a:lnSpc>
                      </a:pPr>
                      <a:r>
                        <a:rPr lang="en-US" sz="1100" b="0" dirty="0">
                          <a:solidFill>
                            <a:schemeClr val="tx1"/>
                          </a:solidFill>
                          <a:latin typeface="Century Gothic" panose="020B0502020202020204" pitchFamily="34" charset="0"/>
                        </a:rPr>
                        <a:t>Project Name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pPr>
                      <a:r>
                        <a:rPr lang="en-US" sz="1000" dirty="0">
                          <a:solidFill>
                            <a:schemeClr val="bg1"/>
                          </a:solidFill>
                          <a:latin typeface="Century Gothic" panose="020B0502020202020204" pitchFamily="34" charset="0"/>
                        </a:rPr>
                        <a:t>START DATE</a:t>
                      </a:r>
                    </a:p>
                  </a:txBody>
                  <a:tcPr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002060"/>
                    </a:solidFill>
                  </a:tcPr>
                </a:tc>
                <a:tc>
                  <a:txBody>
                    <a:bodyPr/>
                    <a:lstStyle/>
                    <a:p>
                      <a:pPr algn="ctr">
                        <a:lnSpc>
                          <a:spcPct val="100000"/>
                        </a:lnSpc>
                      </a:pPr>
                      <a:r>
                        <a:rPr lang="en-US" sz="1000" dirty="0">
                          <a:solidFill>
                            <a:schemeClr val="bg1"/>
                          </a:solidFill>
                          <a:latin typeface="Century Gothic" panose="020B0502020202020204" pitchFamily="34" charset="0"/>
                        </a:rPr>
                        <a:t>END DATE</a:t>
                      </a:r>
                    </a:p>
                  </a:txBody>
                  <a:tcPr anchor="ctr">
                    <a:lnL w="12700" cap="flat" cmpd="sng" algn="ctr">
                      <a:solidFill>
                        <a:schemeClr val="bg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350915962"/>
                  </a:ext>
                </a:extLst>
              </a:tr>
              <a:tr h="375234">
                <a:tc>
                  <a:txBody>
                    <a:bodyPr/>
                    <a:lstStyle/>
                    <a:p>
                      <a:pPr algn="r">
                        <a:lnSpc>
                          <a:spcPct val="100000"/>
                        </a:lnSpc>
                      </a:pPr>
                      <a:r>
                        <a:rPr lang="en-US" sz="1000" b="1" kern="1200" dirty="0">
                          <a:solidFill>
                            <a:schemeClr val="bg1"/>
                          </a:solidFill>
                          <a:latin typeface="Century Gothic" panose="020B0502020202020204" pitchFamily="34" charset="0"/>
                          <a:ea typeface="+mn-ea"/>
                          <a:cs typeface="+mn-cs"/>
                        </a:rPr>
                        <a:t>PROJECT LEAD</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nSpc>
                          <a:spcPct val="100000"/>
                        </a:lnSpc>
                      </a:pPr>
                      <a:r>
                        <a:rPr lang="en-US" sz="1100" dirty="0">
                          <a:solidFill>
                            <a:schemeClr val="tx1"/>
                          </a:solidFill>
                          <a:latin typeface="Century Gothic" panose="020B0502020202020204" pitchFamily="34" charset="0"/>
                        </a:rPr>
                        <a:t>Name</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lnSpc>
                          <a:spcPct val="100000"/>
                        </a:lnSpc>
                      </a:pPr>
                      <a:r>
                        <a:rPr lang="en-US" sz="1000" dirty="0">
                          <a:solidFill>
                            <a:schemeClr val="tx1"/>
                          </a:solidFill>
                          <a:latin typeface="Century Gothic" panose="020B0502020202020204" pitchFamily="34" charset="0"/>
                        </a:rPr>
                        <a:t>XX/XX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lnSpc>
                          <a:spcPct val="100000"/>
                        </a:lnSpc>
                      </a:pPr>
                      <a:r>
                        <a:rPr lang="en-US" sz="1000" dirty="0">
                          <a:solidFill>
                            <a:schemeClr val="tx1"/>
                          </a:solidFill>
                          <a:latin typeface="Century Gothic" panose="020B0502020202020204" pitchFamily="34" charset="0"/>
                        </a:rPr>
                        <a:t>XX/XX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3689</TotalTime>
  <Words>238</Words>
  <Application>Microsoft Office PowerPoint</Application>
  <PresentationFormat>Widescreen</PresentationFormat>
  <Paragraphs>29</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85</cp:revision>
  <dcterms:created xsi:type="dcterms:W3CDTF">2022-05-22T18:55:25Z</dcterms:created>
  <dcterms:modified xsi:type="dcterms:W3CDTF">2024-08-30T01:11:01Z</dcterms:modified>
</cp:coreProperties>
</file>