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7" r:id="rId2"/>
    <p:sldId id="299" r:id="rId3"/>
    <p:sldId id="298"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773B"/>
    <a:srgbClr val="FF7D86"/>
    <a:srgbClr val="FF5964"/>
    <a:srgbClr val="000000"/>
    <a:srgbClr val="84BA99"/>
    <a:srgbClr val="62A87C"/>
    <a:srgbClr val="4D7FB7"/>
    <a:srgbClr val="38618C"/>
    <a:srgbClr val="B7E9F9"/>
    <a:srgbClr val="BEEC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43"/>
  </p:normalViewPr>
  <p:slideViewPr>
    <p:cSldViewPr snapToGrid="0">
      <p:cViewPr varScale="1">
        <p:scale>
          <a:sx n="77" d="100"/>
          <a:sy n="77" d="100"/>
        </p:scale>
        <p:origin x="19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C32A1-FB45-4D43-A6F0-74C2B2968C3D}"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EA255-364E-45DD-81DF-5DD2DBD79D95}" type="slidenum">
              <a:rPr lang="en-US" smtClean="0"/>
              <a:t>‹#›</a:t>
            </a:fld>
            <a:endParaRPr lang="en-US"/>
          </a:p>
        </p:txBody>
      </p:sp>
    </p:spTree>
    <p:extLst>
      <p:ext uri="{BB962C8B-B14F-4D97-AF65-F5344CB8AC3E}">
        <p14:creationId xmlns:p14="http://schemas.microsoft.com/office/powerpoint/2010/main" val="401853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CC3D-B375-EF1F-88B0-2BE92EF70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0D66C5-3B95-7FEA-ED77-2F801444F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8D236-5979-4FA2-0118-9077C546B9A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602A9BE9-E24D-9126-1E59-487D46A16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AAA84-0E6B-D79D-1DC4-AB2D275348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9224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6475F-2479-9CB0-2C52-57FBE144B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9CB6D4-C7BB-75AD-C986-6F6464FBA8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3C913-503A-EBAF-4D10-DB742B2A3A00}"/>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D2151C42-24B8-9F09-555F-8259D73A3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D6A46-EACD-4E7F-717C-C74F2B172724}"/>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86930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CF2068-AC5C-1014-C8B6-CDC5238BDA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8CC139-6ABA-681E-4C21-B27BE1D7A8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2CBD7-037A-6904-9D16-C8ABB0334EF9}"/>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3364D107-DC63-2D82-47D4-809CBB06D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303A-CA2B-AFC3-40F3-F8CE0FDB7CF2}"/>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46602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D065-F2AD-A004-25A8-8F0284904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6497F-4D2D-37A5-3760-EFB63B2E4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7284F-F3F5-A949-CBE2-FDAEB59F31F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5E6B044-15E5-68AC-8A5D-DC782CF23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52724-5F86-9082-1B1B-DC1019C582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27632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FA8B-6C6C-4918-96EE-2947CA1F8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FBAFD-59F7-D33E-EFD0-DDA3D96700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103E5-B435-E991-1778-6466DB7C7A5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78DD5AD4-22BB-03D0-AEEF-BCAF1BDD6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5413C-3EEE-B47A-2A22-DE5B10C8DADA}"/>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41307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4BA0-9CE5-EBA4-56C9-8B5D220D51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87AC6-1CF9-91A5-2924-C39B3719B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40A22F-1553-767F-2D5C-3931B6DDA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96DDC-2ECE-9952-6AF3-4EFA02D40FB5}"/>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480F34D7-B931-EC31-CFE2-3DB0F659D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BCE05-4D6B-D5E6-A4D8-A668BEC8F2FC}"/>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051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7F2A-62A1-DDE4-16A5-124C7FE17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B576E-D2CE-130F-719F-E289A501A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E96D5-DDBF-9C7C-9866-0A3B420133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0C345-EFA9-1BBA-DC44-0BF284409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D4AFC-1E32-5BD4-9DA8-CC9220A18D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867C2-58F5-326E-200E-8671D731B28A}"/>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8" name="Footer Placeholder 7">
            <a:extLst>
              <a:ext uri="{FF2B5EF4-FFF2-40B4-BE49-F238E27FC236}">
                <a16:creationId xmlns:a16="http://schemas.microsoft.com/office/drawing/2014/main" id="{73943FC8-5665-F40D-BA2E-7FD1E93D4E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9F1F25-220D-076F-9DD0-7A959A9F79F0}"/>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162221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E799-0BF7-033A-0003-86D457F175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F82F3-4551-FDA9-0B69-9E815F30B66C}"/>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4" name="Footer Placeholder 3">
            <a:extLst>
              <a:ext uri="{FF2B5EF4-FFF2-40B4-BE49-F238E27FC236}">
                <a16:creationId xmlns:a16="http://schemas.microsoft.com/office/drawing/2014/main" id="{4A3AFDB2-414C-302D-4E86-F5D98C2793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111F4-82A1-D6E0-97A1-FF14D50D386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293582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0C1786-EFF5-63B9-7E68-05D4E66AAABE}"/>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3" name="Footer Placeholder 2">
            <a:extLst>
              <a:ext uri="{FF2B5EF4-FFF2-40B4-BE49-F238E27FC236}">
                <a16:creationId xmlns:a16="http://schemas.microsoft.com/office/drawing/2014/main" id="{FFC1A8B8-24F4-C50F-998A-7BA9BA7283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844AF-B1C5-3850-F4B6-F469DB89B51F}"/>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97484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1550-095B-AB83-BF58-3654DCF42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6BC03E-9053-0F59-4E58-B03D279EC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03672-612A-561E-6AEF-0F0A1933B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24A4A-0EA1-1903-1A5E-FBAA5528C408}"/>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7C4FC98E-2084-7189-2D2B-28B8192BC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9F5F4-4DAA-0E3A-B489-1C53D2B1733D}"/>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358411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482C-3CC1-A2F8-4DBD-1B03F5361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C22B2-532C-9470-D49E-FC4CC5339F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FB5527-9F9B-AE65-F727-E81F30C52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E249B-65C8-BB84-D6BC-961B99EB810D}"/>
              </a:ext>
            </a:extLst>
          </p:cNvPr>
          <p:cNvSpPr>
            <a:spLocks noGrp="1"/>
          </p:cNvSpPr>
          <p:nvPr>
            <p:ph type="dt" sz="half" idx="10"/>
          </p:nvPr>
        </p:nvSpPr>
        <p:spPr/>
        <p:txBody>
          <a:bodyPr/>
          <a:lstStyle/>
          <a:p>
            <a:fld id="{6D10CF6F-2BDD-476E-A975-B1486A6ADBFD}" type="datetimeFigureOut">
              <a:rPr lang="en-US" smtClean="0"/>
              <a:t>8/25/2024</a:t>
            </a:fld>
            <a:endParaRPr lang="en-US"/>
          </a:p>
        </p:txBody>
      </p:sp>
      <p:sp>
        <p:nvSpPr>
          <p:cNvPr id="6" name="Footer Placeholder 5">
            <a:extLst>
              <a:ext uri="{FF2B5EF4-FFF2-40B4-BE49-F238E27FC236}">
                <a16:creationId xmlns:a16="http://schemas.microsoft.com/office/drawing/2014/main" id="{CC30BB2D-93B1-325A-5D43-9FCD83456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0BA10-8DB3-8B8E-133E-0821BD723C1E}"/>
              </a:ext>
            </a:extLst>
          </p:cNvPr>
          <p:cNvSpPr>
            <a:spLocks noGrp="1"/>
          </p:cNvSpPr>
          <p:nvPr>
            <p:ph type="sldNum" sz="quarter" idx="12"/>
          </p:nvPr>
        </p:nvSpPr>
        <p:spPr/>
        <p:txBody>
          <a:bodyPr/>
          <a:lstStyle/>
          <a:p>
            <a:fld id="{44C980A8-BBA8-465B-B243-9C221E6A3A3C}" type="slidenum">
              <a:rPr lang="en-US" smtClean="0"/>
              <a:t>‹#›</a:t>
            </a:fld>
            <a:endParaRPr lang="en-US"/>
          </a:p>
        </p:txBody>
      </p:sp>
    </p:spTree>
    <p:extLst>
      <p:ext uri="{BB962C8B-B14F-4D97-AF65-F5344CB8AC3E}">
        <p14:creationId xmlns:p14="http://schemas.microsoft.com/office/powerpoint/2010/main" val="79013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98A90-2BF8-932D-64AF-3A9D9A77D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A0B733-BB92-45FB-8F46-E7E194A8C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F3108-7B89-B034-BAD3-027A16040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10CF6F-2BDD-476E-A975-B1486A6ADBFD}" type="datetimeFigureOut">
              <a:rPr lang="en-US" smtClean="0"/>
              <a:t>8/25/2024</a:t>
            </a:fld>
            <a:endParaRPr lang="en-US"/>
          </a:p>
        </p:txBody>
      </p:sp>
      <p:sp>
        <p:nvSpPr>
          <p:cNvPr id="5" name="Footer Placeholder 4">
            <a:extLst>
              <a:ext uri="{FF2B5EF4-FFF2-40B4-BE49-F238E27FC236}">
                <a16:creationId xmlns:a16="http://schemas.microsoft.com/office/drawing/2014/main" id="{C17FF4C0-FF5C-6818-6A4B-9AEAB8B40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7C8BF4-6FCF-3C84-63B5-1AAB66B86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C980A8-BBA8-465B-B243-9C221E6A3A3C}" type="slidenum">
              <a:rPr lang="en-US" smtClean="0"/>
              <a:t>‹#›</a:t>
            </a:fld>
            <a:endParaRPr lang="en-US"/>
          </a:p>
        </p:txBody>
      </p:sp>
    </p:spTree>
    <p:extLst>
      <p:ext uri="{BB962C8B-B14F-4D97-AF65-F5344CB8AC3E}">
        <p14:creationId xmlns:p14="http://schemas.microsoft.com/office/powerpoint/2010/main" val="193343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51&amp;utm_source=template-powerpoint&amp;utm_medium=content&amp;utm_campaign=Sample%20Agile%20Retrospective%20Rose,%20Thorn,%20Bud%20Template-powerpoint-12151&amp;lpa=Sample%20Agile%20Retrospective%20Rose,%20Thorn,%20Bud%20Template+powerpoint+1215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46311" y="1855760"/>
            <a:ext cx="6106248" cy="4631396"/>
          </a:xfrm>
          <a:prstGeom prst="rect">
            <a:avLst/>
          </a:prstGeom>
          <a:noFill/>
        </p:spPr>
        <p:txBody>
          <a:bodyPr wrap="square" rtlCol="0">
            <a:spAutoFit/>
          </a:bodyPr>
          <a:lstStyle/>
          <a:p>
            <a:pPr>
              <a:lnSpc>
                <a:spcPct val="150000"/>
              </a:lnSpc>
              <a:spcAft>
                <a:spcPts val="1200"/>
              </a:spcAft>
            </a:pPr>
            <a:r>
              <a:rPr lang="en-US" sz="1600" b="1" dirty="0">
                <a:solidFill>
                  <a:srgbClr val="000000"/>
                </a:solidFill>
                <a:latin typeface="Century Gothic" panose="020B0502020202020204" pitchFamily="34" charset="0"/>
              </a:rPr>
              <a:t>When To Use This Template: </a:t>
            </a:r>
            <a:br>
              <a:rPr lang="en-US" sz="1600" b="1" dirty="0">
                <a:solidFill>
                  <a:srgbClr val="000000"/>
                </a:solidFill>
                <a:latin typeface="Century Gothic" panose="020B0502020202020204" pitchFamily="34" charset="0"/>
              </a:rPr>
            </a:br>
            <a:r>
              <a:rPr lang="en-US" sz="1600" dirty="0">
                <a:solidFill>
                  <a:srgbClr val="000000"/>
                </a:solidFill>
                <a:latin typeface="Century Gothic" panose="020B0502020202020204" pitchFamily="34" charset="0"/>
              </a:rPr>
              <a:t>Employ this Agile retrospective rose, thorn, bud template during sprint retrospectives to evaluate the positives (roses), negatives (thorns), and opportunities for improvement or new ideas (buds). It's perfect for reflecting on team performance and planning for future growth.</a:t>
            </a:r>
          </a:p>
          <a:p>
            <a:pPr>
              <a:lnSpc>
                <a:spcPct val="150000"/>
              </a:lnSpc>
              <a:spcAft>
                <a:spcPts val="1200"/>
              </a:spcAft>
            </a:pPr>
            <a:r>
              <a:rPr lang="en-US" sz="1600" b="1" dirty="0">
                <a:solidFill>
                  <a:srgbClr val="000000"/>
                </a:solidFill>
                <a:latin typeface="Century Gothic" panose="020B0502020202020204" pitchFamily="34" charset="0"/>
              </a:rPr>
              <a:t>Notable Templates Features: </a:t>
            </a:r>
            <a:br>
              <a:rPr lang="en-US" sz="1600" b="1" dirty="0">
                <a:solidFill>
                  <a:srgbClr val="000000"/>
                </a:solidFill>
                <a:latin typeface="Century Gothic" panose="020B0502020202020204" pitchFamily="34" charset="0"/>
              </a:rPr>
            </a:br>
            <a:r>
              <a:rPr lang="en-US" sz="1600" dirty="0">
                <a:solidFill>
                  <a:srgbClr val="000000"/>
                </a:solidFill>
                <a:latin typeface="Century Gothic" panose="020B0502020202020204" pitchFamily="34" charset="0"/>
              </a:rPr>
              <a:t>This template features three columns — </a:t>
            </a:r>
            <a:r>
              <a:rPr lang="en-US" sz="1600" i="1" dirty="0">
                <a:solidFill>
                  <a:srgbClr val="000000"/>
                </a:solidFill>
                <a:latin typeface="Century Gothic" panose="020B0502020202020204" pitchFamily="34" charset="0"/>
              </a:rPr>
              <a:t>Rose, Thorn</a:t>
            </a:r>
            <a:r>
              <a:rPr lang="en-US" sz="1600" dirty="0">
                <a:solidFill>
                  <a:srgbClr val="000000"/>
                </a:solidFill>
                <a:latin typeface="Century Gothic" panose="020B0502020202020204" pitchFamily="34" charset="0"/>
              </a:rPr>
              <a:t>, and </a:t>
            </a:r>
            <a:r>
              <a:rPr lang="en-US" sz="1600" i="1" dirty="0">
                <a:solidFill>
                  <a:srgbClr val="000000"/>
                </a:solidFill>
                <a:latin typeface="Century Gothic" panose="020B0502020202020204" pitchFamily="34" charset="0"/>
              </a:rPr>
              <a:t>Bud —</a:t>
            </a:r>
            <a:r>
              <a:rPr lang="en-US" sz="1600" dirty="0">
                <a:solidFill>
                  <a:srgbClr val="000000"/>
                </a:solidFill>
                <a:latin typeface="Century Gothic" panose="020B0502020202020204" pitchFamily="34" charset="0"/>
              </a:rPr>
              <a:t> where team members can identify successes, challenges, and areas for improvement. This template encourages open discussion and collaborative action planning for continuous improvement. </a:t>
            </a:r>
          </a:p>
        </p:txBody>
      </p:sp>
      <p:pic>
        <p:nvPicPr>
          <p:cNvPr id="90" name="Google Shape;90;p13">
            <a:hlinkClick r:id="rId3"/>
          </p:cNvPr>
          <p:cNvPicPr preferRelativeResize="0"/>
          <p:nvPr/>
        </p:nvPicPr>
        <p:blipFill>
          <a:blip r:embed="rId4">
            <a:alphaModFix/>
          </a:blip>
          <a:stretch>
            <a:fillRect/>
          </a:stretch>
        </p:blipFill>
        <p:spPr>
          <a:xfrm>
            <a:off x="7886047" y="395765"/>
            <a:ext cx="3744624" cy="744775"/>
          </a:xfrm>
          <a:prstGeom prst="rect">
            <a:avLst/>
          </a:prstGeom>
          <a:noFill/>
          <a:ln>
            <a:noFill/>
          </a:ln>
        </p:spPr>
      </p:pic>
      <p:sp>
        <p:nvSpPr>
          <p:cNvPr id="91" name="Google Shape;91;p13"/>
          <p:cNvSpPr txBox="1"/>
          <p:nvPr/>
        </p:nvSpPr>
        <p:spPr>
          <a:xfrm>
            <a:off x="361547" y="258508"/>
            <a:ext cx="6812139" cy="1292631"/>
          </a:xfrm>
          <a:prstGeom prst="rect">
            <a:avLst/>
          </a:prstGeom>
          <a:noFill/>
          <a:ln>
            <a:noFill/>
          </a:ln>
        </p:spPr>
        <p:txBody>
          <a:bodyPr spcFirstLastPara="1" wrap="square" lIns="91425" tIns="91425" rIns="91425" bIns="91425" anchor="t" anchorCtr="0">
            <a:spAutoFit/>
          </a:bodyPr>
          <a:lstStyle/>
          <a:p>
            <a:r>
              <a:rPr lang="en-US" sz="3600" b="1" dirty="0">
                <a:solidFill>
                  <a:srgbClr val="011033"/>
                </a:solidFill>
                <a:latin typeface="Century Gothic"/>
                <a:ea typeface="Century Gothic"/>
                <a:cs typeface="Century Gothic"/>
                <a:sym typeface="Century Gothic"/>
              </a:rPr>
              <a:t>Agile Retrospective Rose, Thorn, Bud Template Example</a:t>
            </a:r>
          </a:p>
        </p:txBody>
      </p:sp>
      <p:pic>
        <p:nvPicPr>
          <p:cNvPr id="4" name="Picture 3">
            <a:extLst>
              <a:ext uri="{FF2B5EF4-FFF2-40B4-BE49-F238E27FC236}">
                <a16:creationId xmlns:a16="http://schemas.microsoft.com/office/drawing/2014/main" id="{BB3CB814-3A60-D40C-211C-28F91267461F}"/>
              </a:ext>
            </a:extLst>
          </p:cNvPr>
          <p:cNvPicPr>
            <a:picLocks noChangeAspect="1"/>
          </p:cNvPicPr>
          <p:nvPr/>
        </p:nvPicPr>
        <p:blipFill>
          <a:blip r:embed="rId5"/>
          <a:stretch>
            <a:fillRect/>
          </a:stretch>
        </p:blipFill>
        <p:spPr>
          <a:xfrm>
            <a:off x="7005422" y="2583808"/>
            <a:ext cx="4625249" cy="2613171"/>
          </a:xfrm>
          <a:prstGeom prst="rect">
            <a:avLst/>
          </a:prstGeom>
          <a:effectLst>
            <a:outerShdw blurRad="127000" sx="104000" sy="104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A09F2-3826-BB90-349F-9C52EDB42204}"/>
              </a:ext>
            </a:extLst>
          </p:cNvPr>
          <p:cNvSpPr txBox="1"/>
          <p:nvPr/>
        </p:nvSpPr>
        <p:spPr>
          <a:xfrm>
            <a:off x="80772" y="37862"/>
            <a:ext cx="11194090" cy="584775"/>
          </a:xfrm>
          <a:prstGeom prst="rect">
            <a:avLst/>
          </a:prstGeom>
          <a:noFill/>
        </p:spPr>
        <p:txBody>
          <a:bodyPr wrap="none" rtlCol="0">
            <a:spAutoFit/>
          </a:bodyPr>
          <a:lstStyle/>
          <a:p>
            <a:r>
              <a:rPr lang="en-US" sz="3200" b="1" dirty="0">
                <a:solidFill>
                  <a:srgbClr val="001033"/>
                </a:solidFill>
                <a:latin typeface="Century Gothic" panose="020B0502020202020204" pitchFamily="34" charset="0"/>
              </a:rPr>
              <a:t>Agile Retrospective Rose, Thorn, Bud Template Example</a:t>
            </a:r>
          </a:p>
        </p:txBody>
      </p:sp>
      <p:grpSp>
        <p:nvGrpSpPr>
          <p:cNvPr id="6" name="Group 5">
            <a:extLst>
              <a:ext uri="{FF2B5EF4-FFF2-40B4-BE49-F238E27FC236}">
                <a16:creationId xmlns:a16="http://schemas.microsoft.com/office/drawing/2014/main" id="{017818F1-B385-2578-A739-16162696B7C0}"/>
              </a:ext>
            </a:extLst>
          </p:cNvPr>
          <p:cNvGrpSpPr/>
          <p:nvPr/>
        </p:nvGrpSpPr>
        <p:grpSpPr>
          <a:xfrm>
            <a:off x="512474" y="2314516"/>
            <a:ext cx="11044368" cy="2228968"/>
            <a:chOff x="512474" y="2314516"/>
            <a:chExt cx="11044368" cy="2228968"/>
          </a:xfrm>
        </p:grpSpPr>
        <p:sp>
          <p:nvSpPr>
            <p:cNvPr id="3" name="Rectangle: Rounded Corners 2">
              <a:extLst>
                <a:ext uri="{FF2B5EF4-FFF2-40B4-BE49-F238E27FC236}">
                  <a16:creationId xmlns:a16="http://schemas.microsoft.com/office/drawing/2014/main" id="{555D1982-2848-2E5C-CF0E-0F6BDF7C61C0}"/>
                </a:ext>
              </a:extLst>
            </p:cNvPr>
            <p:cNvSpPr/>
            <p:nvPr/>
          </p:nvSpPr>
          <p:spPr>
            <a:xfrm>
              <a:off x="512474" y="2314516"/>
              <a:ext cx="3145766" cy="2228968"/>
            </a:xfrm>
            <a:prstGeom prst="round2DiagRect">
              <a:avLst/>
            </a:prstGeom>
            <a:solidFill>
              <a:srgbClr val="FF7D86">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Rose</a:t>
              </a:r>
            </a:p>
            <a:p>
              <a:pPr algn="ctr"/>
              <a:endParaRPr lang="en-US" sz="1050" b="1" dirty="0">
                <a:solidFill>
                  <a:schemeClr val="tx1"/>
                </a:solidFill>
                <a:latin typeface="Century Gothic" panose="020B0502020202020204" pitchFamily="34" charset="0"/>
              </a:endParaRPr>
            </a:p>
            <a:p>
              <a:r>
                <a:rPr lang="en-US" sz="1400" dirty="0">
                  <a:solidFill>
                    <a:schemeClr val="tx1"/>
                  </a:solidFill>
                  <a:latin typeface="Century Gothic" panose="020B0502020202020204" pitchFamily="34" charset="0"/>
                </a:rPr>
                <a:t>Identify what went well during the sprint. These are the successes and positive aspects of the team's work.</a:t>
              </a:r>
              <a:endParaRPr lang="en-US" sz="1600" dirty="0">
                <a:solidFill>
                  <a:schemeClr val="tx1"/>
                </a:solidFill>
                <a:latin typeface="Century Gothic" panose="020B0502020202020204" pitchFamily="34" charset="0"/>
              </a:endParaRPr>
            </a:p>
          </p:txBody>
        </p:sp>
        <p:sp>
          <p:nvSpPr>
            <p:cNvPr id="4" name="Rectangle: Rounded Corners 3">
              <a:extLst>
                <a:ext uri="{FF2B5EF4-FFF2-40B4-BE49-F238E27FC236}">
                  <a16:creationId xmlns:a16="http://schemas.microsoft.com/office/drawing/2014/main" id="{91872C32-32FE-B450-186D-788FC06B6947}"/>
                </a:ext>
              </a:extLst>
            </p:cNvPr>
            <p:cNvSpPr/>
            <p:nvPr/>
          </p:nvSpPr>
          <p:spPr>
            <a:xfrm>
              <a:off x="4461775" y="2314516"/>
              <a:ext cx="3145766" cy="2228968"/>
            </a:xfrm>
            <a:prstGeom prst="round2DiagRect">
              <a:avLst/>
            </a:prstGeom>
            <a:solidFill>
              <a:srgbClr val="B3773B">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Thorn</a:t>
              </a:r>
            </a:p>
            <a:p>
              <a:pPr algn="ctr"/>
              <a:endParaRPr lang="en-US" sz="1050" dirty="0">
                <a:solidFill>
                  <a:schemeClr val="tx1"/>
                </a:solidFill>
                <a:latin typeface="Century Gothic" panose="020B0502020202020204" pitchFamily="34" charset="0"/>
              </a:endParaRPr>
            </a:p>
            <a:p>
              <a:r>
                <a:rPr lang="en-US" sz="1400" dirty="0">
                  <a:solidFill>
                    <a:schemeClr val="tx1"/>
                  </a:solidFill>
                  <a:latin typeface="Century Gothic" panose="020B0502020202020204" pitchFamily="34" charset="0"/>
                </a:rPr>
                <a:t>Identify what didn't go well. These are the obstacles, challenges, and issues the team faced.</a:t>
              </a:r>
            </a:p>
          </p:txBody>
        </p:sp>
        <p:sp>
          <p:nvSpPr>
            <p:cNvPr id="5" name="Rectangle: Rounded Corners 4">
              <a:extLst>
                <a:ext uri="{FF2B5EF4-FFF2-40B4-BE49-F238E27FC236}">
                  <a16:creationId xmlns:a16="http://schemas.microsoft.com/office/drawing/2014/main" id="{4EA72596-9F5B-05BD-8AF5-CE4353FA28B1}"/>
                </a:ext>
              </a:extLst>
            </p:cNvPr>
            <p:cNvSpPr/>
            <p:nvPr/>
          </p:nvSpPr>
          <p:spPr>
            <a:xfrm>
              <a:off x="8411076" y="2314516"/>
              <a:ext cx="3145766" cy="2228968"/>
            </a:xfrm>
            <a:prstGeom prst="round2DiagRect">
              <a:avLst/>
            </a:prstGeom>
            <a:solidFill>
              <a:srgbClr val="84BA99">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u="none" strike="noStrike" dirty="0">
                  <a:solidFill>
                    <a:schemeClr val="tx1"/>
                  </a:solidFill>
                  <a:effectLst/>
                  <a:latin typeface="Century Gothic" panose="020B0502020202020204" pitchFamily="34" charset="0"/>
                </a:rPr>
                <a:t>Bud</a:t>
              </a:r>
            </a:p>
            <a:p>
              <a:pPr algn="ctr"/>
              <a:endParaRPr lang="en-US" sz="1050" dirty="0">
                <a:solidFill>
                  <a:schemeClr val="tx1"/>
                </a:solidFill>
                <a:latin typeface="Century Gothic" panose="020B0502020202020204" pitchFamily="34" charset="0"/>
              </a:endParaRPr>
            </a:p>
            <a:p>
              <a:r>
                <a:rPr lang="en-US" sz="1400" b="0" i="0" u="none" strike="noStrike" dirty="0">
                  <a:solidFill>
                    <a:schemeClr val="tx1"/>
                  </a:solidFill>
                  <a:effectLst/>
                  <a:latin typeface="Century Gothic" panose="020B0502020202020204" pitchFamily="34" charset="0"/>
                </a:rPr>
                <a:t>Identify areas for improvement or new ideas. These are opportunities for growth and innovation.</a:t>
              </a:r>
              <a:endParaRPr lang="en-US" sz="1400" dirty="0">
                <a:solidFill>
                  <a:schemeClr val="tx1"/>
                </a:solidFill>
                <a:latin typeface="Century Gothic" panose="020B0502020202020204" pitchFamily="34" charset="0"/>
              </a:endParaRPr>
            </a:p>
          </p:txBody>
        </p:sp>
      </p:grpSp>
    </p:spTree>
    <p:extLst>
      <p:ext uri="{BB962C8B-B14F-4D97-AF65-F5344CB8AC3E}">
        <p14:creationId xmlns:p14="http://schemas.microsoft.com/office/powerpoint/2010/main" val="368304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A09F2-3826-BB90-349F-9C52EDB42204}"/>
              </a:ext>
            </a:extLst>
          </p:cNvPr>
          <p:cNvSpPr txBox="1"/>
          <p:nvPr/>
        </p:nvSpPr>
        <p:spPr>
          <a:xfrm>
            <a:off x="80772" y="37862"/>
            <a:ext cx="11194090" cy="584775"/>
          </a:xfrm>
          <a:prstGeom prst="rect">
            <a:avLst/>
          </a:prstGeom>
          <a:noFill/>
        </p:spPr>
        <p:txBody>
          <a:bodyPr wrap="none" rtlCol="0">
            <a:spAutoFit/>
          </a:bodyPr>
          <a:lstStyle/>
          <a:p>
            <a:r>
              <a:rPr lang="en-US" sz="3200" b="1" dirty="0">
                <a:solidFill>
                  <a:srgbClr val="001033"/>
                </a:solidFill>
                <a:latin typeface="Century Gothic" panose="020B0502020202020204" pitchFamily="34" charset="0"/>
              </a:rPr>
              <a:t>Agile Retrospective Rose, Thorn, Bud Template Example</a:t>
            </a:r>
          </a:p>
        </p:txBody>
      </p:sp>
      <p:grpSp>
        <p:nvGrpSpPr>
          <p:cNvPr id="11" name="Group 10">
            <a:extLst>
              <a:ext uri="{FF2B5EF4-FFF2-40B4-BE49-F238E27FC236}">
                <a16:creationId xmlns:a16="http://schemas.microsoft.com/office/drawing/2014/main" id="{CD876F81-1536-238C-A03B-FFB956155011}"/>
              </a:ext>
            </a:extLst>
          </p:cNvPr>
          <p:cNvGrpSpPr/>
          <p:nvPr/>
        </p:nvGrpSpPr>
        <p:grpSpPr>
          <a:xfrm>
            <a:off x="461673" y="1254312"/>
            <a:ext cx="11268655" cy="4349376"/>
            <a:chOff x="461673" y="1078301"/>
            <a:chExt cx="11268655" cy="4349376"/>
          </a:xfrm>
        </p:grpSpPr>
        <p:grpSp>
          <p:nvGrpSpPr>
            <p:cNvPr id="8" name="Group 7">
              <a:extLst>
                <a:ext uri="{FF2B5EF4-FFF2-40B4-BE49-F238E27FC236}">
                  <a16:creationId xmlns:a16="http://schemas.microsoft.com/office/drawing/2014/main" id="{08D04A8D-ADCB-C5EB-5107-1A922394CC04}"/>
                </a:ext>
              </a:extLst>
            </p:cNvPr>
            <p:cNvGrpSpPr/>
            <p:nvPr/>
          </p:nvGrpSpPr>
          <p:grpSpPr>
            <a:xfrm>
              <a:off x="461673" y="1078301"/>
              <a:ext cx="3370053" cy="4349376"/>
              <a:chOff x="461673" y="1078301"/>
              <a:chExt cx="3370053" cy="4349376"/>
            </a:xfrm>
          </p:grpSpPr>
          <p:sp>
            <p:nvSpPr>
              <p:cNvPr id="3" name="Rectangle: Rounded Corners 2">
                <a:extLst>
                  <a:ext uri="{FF2B5EF4-FFF2-40B4-BE49-F238E27FC236}">
                    <a16:creationId xmlns:a16="http://schemas.microsoft.com/office/drawing/2014/main" id="{555D1982-2848-2E5C-CF0E-0F6BDF7C61C0}"/>
                  </a:ext>
                </a:extLst>
              </p:cNvPr>
              <p:cNvSpPr/>
              <p:nvPr/>
            </p:nvSpPr>
            <p:spPr>
              <a:xfrm>
                <a:off x="461673" y="1078301"/>
                <a:ext cx="3370053" cy="4349376"/>
              </a:xfrm>
              <a:prstGeom prst="round2DiagRect">
                <a:avLst/>
              </a:prstGeom>
              <a:solidFill>
                <a:srgbClr val="FF7D86">
                  <a:alpha val="70000"/>
                </a:srgb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latin typeface="Century Gothic" panose="020B0502020202020204" pitchFamily="34" charset="0"/>
                  </a:rPr>
                  <a:t>Rose</a:t>
                </a:r>
              </a:p>
            </p:txBody>
          </p:sp>
          <p:grpSp>
            <p:nvGrpSpPr>
              <p:cNvPr id="32" name="Group 31">
                <a:extLst>
                  <a:ext uri="{FF2B5EF4-FFF2-40B4-BE49-F238E27FC236}">
                    <a16:creationId xmlns:a16="http://schemas.microsoft.com/office/drawing/2014/main" id="{873B7BDC-C3E8-B256-6A8F-06A850AC36FB}"/>
                  </a:ext>
                </a:extLst>
              </p:cNvPr>
              <p:cNvGrpSpPr/>
              <p:nvPr/>
            </p:nvGrpSpPr>
            <p:grpSpPr>
              <a:xfrm>
                <a:off x="646981" y="1880554"/>
                <a:ext cx="2992087" cy="2878471"/>
                <a:chOff x="646981" y="2147978"/>
                <a:chExt cx="2992087" cy="2878471"/>
              </a:xfrm>
              <a:solidFill>
                <a:srgbClr val="FF7D86">
                  <a:alpha val="70000"/>
                </a:srgbClr>
              </a:solidFill>
            </p:grpSpPr>
            <p:sp>
              <p:nvSpPr>
                <p:cNvPr id="7" name="Rectangle: Rounded Corners 6">
                  <a:extLst>
                    <a:ext uri="{FF2B5EF4-FFF2-40B4-BE49-F238E27FC236}">
                      <a16:creationId xmlns:a16="http://schemas.microsoft.com/office/drawing/2014/main" id="{E9C39422-2DE2-394E-A326-AE77F455C590}"/>
                    </a:ext>
                  </a:extLst>
                </p:cNvPr>
                <p:cNvSpPr/>
                <p:nvPr/>
              </p:nvSpPr>
              <p:spPr>
                <a:xfrm>
                  <a:off x="646981" y="2147978"/>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User feedback was overwhelmingly positive for the new app feature.</a:t>
                  </a:r>
                  <a:endParaRPr lang="en-US" sz="1300" dirty="0">
                    <a:solidFill>
                      <a:schemeClr val="tx1"/>
                    </a:solidFill>
                    <a:latin typeface="Century Gothic" panose="020B0502020202020204" pitchFamily="34" charset="0"/>
                  </a:endParaRPr>
                </a:p>
              </p:txBody>
            </p:sp>
            <p:sp>
              <p:nvSpPr>
                <p:cNvPr id="20" name="Rectangle: Rounded Corners 19">
                  <a:extLst>
                    <a:ext uri="{FF2B5EF4-FFF2-40B4-BE49-F238E27FC236}">
                      <a16:creationId xmlns:a16="http://schemas.microsoft.com/office/drawing/2014/main" id="{A40F7E8F-4CE2-0752-E7ED-C5E582757A09}"/>
                    </a:ext>
                  </a:extLst>
                </p:cNvPr>
                <p:cNvSpPr/>
                <p:nvPr/>
              </p:nvSpPr>
              <p:spPr>
                <a:xfrm>
                  <a:off x="654329" y="3173145"/>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Team collaboration was excellent, and we completed all tasks on time.</a:t>
                  </a:r>
                  <a:endParaRPr lang="en-US" sz="1300" dirty="0">
                    <a:solidFill>
                      <a:schemeClr val="tx1"/>
                    </a:solidFill>
                    <a:latin typeface="Century Gothic" panose="020B0502020202020204" pitchFamily="34" charset="0"/>
                  </a:endParaRPr>
                </a:p>
              </p:txBody>
            </p:sp>
            <p:sp>
              <p:nvSpPr>
                <p:cNvPr id="21" name="Rectangle: Rounded Corners 20">
                  <a:extLst>
                    <a:ext uri="{FF2B5EF4-FFF2-40B4-BE49-F238E27FC236}">
                      <a16:creationId xmlns:a16="http://schemas.microsoft.com/office/drawing/2014/main" id="{86CF543D-0803-E2FE-D8FF-DC00B3C902EC}"/>
                    </a:ext>
                  </a:extLst>
                </p:cNvPr>
                <p:cNvSpPr/>
                <p:nvPr/>
              </p:nvSpPr>
              <p:spPr>
                <a:xfrm>
                  <a:off x="654329" y="4198312"/>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The new automated testing tool significantly reduced our QA time.</a:t>
                  </a:r>
                  <a:endParaRPr lang="en-US" sz="1300" dirty="0">
                    <a:solidFill>
                      <a:schemeClr val="tx1"/>
                    </a:solidFill>
                    <a:latin typeface="Century Gothic" panose="020B0502020202020204" pitchFamily="34" charset="0"/>
                  </a:endParaRPr>
                </a:p>
              </p:txBody>
            </p:sp>
          </p:grpSp>
        </p:grpSp>
        <p:grpSp>
          <p:nvGrpSpPr>
            <p:cNvPr id="9" name="Group 8">
              <a:extLst>
                <a:ext uri="{FF2B5EF4-FFF2-40B4-BE49-F238E27FC236}">
                  <a16:creationId xmlns:a16="http://schemas.microsoft.com/office/drawing/2014/main" id="{492D21AD-2687-5516-79C3-A6882194F8EE}"/>
                </a:ext>
              </a:extLst>
            </p:cNvPr>
            <p:cNvGrpSpPr/>
            <p:nvPr/>
          </p:nvGrpSpPr>
          <p:grpSpPr>
            <a:xfrm>
              <a:off x="4410974" y="1078301"/>
              <a:ext cx="3370053" cy="4349376"/>
              <a:chOff x="4410974" y="1078301"/>
              <a:chExt cx="3370053" cy="4349376"/>
            </a:xfrm>
          </p:grpSpPr>
          <p:sp>
            <p:nvSpPr>
              <p:cNvPr id="4" name="Rectangle: Rounded Corners 3">
                <a:extLst>
                  <a:ext uri="{FF2B5EF4-FFF2-40B4-BE49-F238E27FC236}">
                    <a16:creationId xmlns:a16="http://schemas.microsoft.com/office/drawing/2014/main" id="{91872C32-32FE-B450-186D-788FC06B6947}"/>
                  </a:ext>
                </a:extLst>
              </p:cNvPr>
              <p:cNvSpPr/>
              <p:nvPr/>
            </p:nvSpPr>
            <p:spPr>
              <a:xfrm>
                <a:off x="4410974" y="1078301"/>
                <a:ext cx="3370053" cy="4349376"/>
              </a:xfrm>
              <a:prstGeom prst="round2DiagRect">
                <a:avLst/>
              </a:prstGeom>
              <a:solidFill>
                <a:srgbClr val="B3773B">
                  <a:alpha val="70000"/>
                </a:srgb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latin typeface="Century Gothic" panose="020B0502020202020204" pitchFamily="34" charset="0"/>
                  </a:rPr>
                  <a:t>Thorn</a:t>
                </a:r>
              </a:p>
            </p:txBody>
          </p:sp>
          <p:sp>
            <p:nvSpPr>
              <p:cNvPr id="24" name="Rectangle: Rounded Corners 23">
                <a:extLst>
                  <a:ext uri="{FF2B5EF4-FFF2-40B4-BE49-F238E27FC236}">
                    <a16:creationId xmlns:a16="http://schemas.microsoft.com/office/drawing/2014/main" id="{1FBC0C34-E7C8-67AF-2576-7F61C6D7BF53}"/>
                  </a:ext>
                </a:extLst>
              </p:cNvPr>
              <p:cNvSpPr/>
              <p:nvPr/>
            </p:nvSpPr>
            <p:spPr>
              <a:xfrm>
                <a:off x="4603631" y="1880554"/>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We faced delays due to unclear requirements and last-minute changes.</a:t>
                </a:r>
                <a:endParaRPr lang="en-US" sz="1300" dirty="0">
                  <a:solidFill>
                    <a:schemeClr val="tx1"/>
                  </a:solidFill>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4F165BD9-5201-44BB-F281-95CC3D05FCEF}"/>
                  </a:ext>
                </a:extLst>
              </p:cNvPr>
              <p:cNvSpPr/>
              <p:nvPr/>
            </p:nvSpPr>
            <p:spPr>
              <a:xfrm>
                <a:off x="4610979" y="2905721"/>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Some bugs slipped through the testing phase and affected production.</a:t>
                </a:r>
                <a:endParaRPr lang="en-US" sz="1300" dirty="0">
                  <a:solidFill>
                    <a:schemeClr val="tx1"/>
                  </a:solidFill>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5EEFD037-3A93-AD26-E836-168FFC0F0328}"/>
                  </a:ext>
                </a:extLst>
              </p:cNvPr>
              <p:cNvSpPr/>
              <p:nvPr/>
            </p:nvSpPr>
            <p:spPr>
              <a:xfrm>
                <a:off x="4610979" y="3930888"/>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There were communication gaps between the development and logistics teams.</a:t>
                </a:r>
                <a:endParaRPr lang="en-US" sz="1300" dirty="0">
                  <a:solidFill>
                    <a:schemeClr val="tx1"/>
                  </a:solidFill>
                  <a:latin typeface="Century Gothic" panose="020B0502020202020204" pitchFamily="34" charset="0"/>
                </a:endParaRPr>
              </a:p>
            </p:txBody>
          </p:sp>
        </p:grpSp>
        <p:grpSp>
          <p:nvGrpSpPr>
            <p:cNvPr id="10" name="Group 9">
              <a:extLst>
                <a:ext uri="{FF2B5EF4-FFF2-40B4-BE49-F238E27FC236}">
                  <a16:creationId xmlns:a16="http://schemas.microsoft.com/office/drawing/2014/main" id="{AF7197D2-D55A-6C8F-A3F8-6AF642B758C9}"/>
                </a:ext>
              </a:extLst>
            </p:cNvPr>
            <p:cNvGrpSpPr/>
            <p:nvPr/>
          </p:nvGrpSpPr>
          <p:grpSpPr>
            <a:xfrm>
              <a:off x="8360275" y="1078301"/>
              <a:ext cx="3370053" cy="4349376"/>
              <a:chOff x="8360275" y="1078301"/>
              <a:chExt cx="3370053" cy="4349376"/>
            </a:xfrm>
          </p:grpSpPr>
          <p:sp>
            <p:nvSpPr>
              <p:cNvPr id="5" name="Rectangle: Rounded Corners 4">
                <a:extLst>
                  <a:ext uri="{FF2B5EF4-FFF2-40B4-BE49-F238E27FC236}">
                    <a16:creationId xmlns:a16="http://schemas.microsoft.com/office/drawing/2014/main" id="{4EA72596-9F5B-05BD-8AF5-CE4353FA28B1}"/>
                  </a:ext>
                </a:extLst>
              </p:cNvPr>
              <p:cNvSpPr/>
              <p:nvPr/>
            </p:nvSpPr>
            <p:spPr>
              <a:xfrm>
                <a:off x="8360275" y="1078301"/>
                <a:ext cx="3370053" cy="4349376"/>
              </a:xfrm>
              <a:prstGeom prst="round2DiagRect">
                <a:avLst/>
              </a:prstGeom>
              <a:solidFill>
                <a:srgbClr val="84BA99">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latin typeface="Century Gothic" panose="020B0502020202020204" pitchFamily="34" charset="0"/>
                  </a:rPr>
                  <a:t>Bud</a:t>
                </a:r>
              </a:p>
            </p:txBody>
          </p:sp>
          <p:sp>
            <p:nvSpPr>
              <p:cNvPr id="28" name="Rectangle: Rounded Corners 27">
                <a:extLst>
                  <a:ext uri="{FF2B5EF4-FFF2-40B4-BE49-F238E27FC236}">
                    <a16:creationId xmlns:a16="http://schemas.microsoft.com/office/drawing/2014/main" id="{76C1EB77-4672-2B0E-35EB-EA2104B75B03}"/>
                  </a:ext>
                </a:extLst>
              </p:cNvPr>
              <p:cNvSpPr/>
              <p:nvPr/>
            </p:nvSpPr>
            <p:spPr>
              <a:xfrm>
                <a:off x="8552933" y="1880554"/>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Introduce regular cross-functional meetings to improve coordination.</a:t>
                </a:r>
                <a:endParaRPr lang="en-US" sz="1300" dirty="0">
                  <a:solidFill>
                    <a:schemeClr val="tx1"/>
                  </a:solidFill>
                  <a:latin typeface="Century Gothic" panose="020B0502020202020204" pitchFamily="34" charset="0"/>
                </a:endParaRPr>
              </a:p>
            </p:txBody>
          </p:sp>
          <p:sp>
            <p:nvSpPr>
              <p:cNvPr id="29" name="Rectangle: Rounded Corners 28">
                <a:extLst>
                  <a:ext uri="{FF2B5EF4-FFF2-40B4-BE49-F238E27FC236}">
                    <a16:creationId xmlns:a16="http://schemas.microsoft.com/office/drawing/2014/main" id="{9BA02E52-97EC-FD2E-24A5-4660EBD6438D}"/>
                  </a:ext>
                </a:extLst>
              </p:cNvPr>
              <p:cNvSpPr/>
              <p:nvPr/>
            </p:nvSpPr>
            <p:spPr>
              <a:xfrm>
                <a:off x="8560281" y="2905721"/>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Develop a more robust documentation process to avoid future delays.</a:t>
                </a:r>
                <a:endParaRPr lang="en-US" sz="1300"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18A730C6-DCB4-4232-6B07-80682BF7B16F}"/>
                  </a:ext>
                </a:extLst>
              </p:cNvPr>
              <p:cNvSpPr/>
              <p:nvPr/>
            </p:nvSpPr>
            <p:spPr>
              <a:xfrm>
                <a:off x="8560281" y="3930888"/>
                <a:ext cx="2984739" cy="828137"/>
              </a:xfrm>
              <a:prstGeom prst="round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0" i="0" u="none" strike="noStrike" dirty="0">
                    <a:solidFill>
                      <a:schemeClr val="tx1"/>
                    </a:solidFill>
                    <a:effectLst/>
                    <a:latin typeface="Century Gothic" panose="020B0502020202020204" pitchFamily="34" charset="0"/>
                  </a:rPr>
                  <a:t>Explore new technologies to further streamline our development pipeline.</a:t>
                </a:r>
                <a:endParaRPr lang="en-US" sz="1300" dirty="0">
                  <a:solidFill>
                    <a:schemeClr val="tx1"/>
                  </a:solidFill>
                  <a:latin typeface="Century Gothic" panose="020B0502020202020204" pitchFamily="34" charset="0"/>
                </a:endParaRPr>
              </a:p>
            </p:txBody>
          </p:sp>
        </p:grpSp>
      </p:grpSp>
    </p:spTree>
    <p:extLst>
      <p:ext uri="{BB962C8B-B14F-4D97-AF65-F5344CB8AC3E}">
        <p14:creationId xmlns:p14="http://schemas.microsoft.com/office/powerpoint/2010/main" val="164755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2"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5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TotalTime>
  <Words>381</Words>
  <Application>Microsoft Office PowerPoint</Application>
  <PresentationFormat>Widescreen</PresentationFormat>
  <Paragraphs>31</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Kayla Franssen</cp:lastModifiedBy>
  <cp:revision>58</cp:revision>
  <dcterms:created xsi:type="dcterms:W3CDTF">2024-08-04T17:37:47Z</dcterms:created>
  <dcterms:modified xsi:type="dcterms:W3CDTF">2024-08-25T22:51:44Z</dcterms:modified>
</cp:coreProperties>
</file>