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408" r:id="rId2"/>
    <p:sldId id="40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0E2"/>
    <a:srgbClr val="84A6A6"/>
    <a:srgbClr val="A9D3D1"/>
    <a:srgbClr val="E4F4F6"/>
    <a:srgbClr val="8FBEB1"/>
    <a:srgbClr val="08808C"/>
    <a:srgbClr val="DA7F1B"/>
    <a:srgbClr val="C05313"/>
    <a:srgbClr val="F05F37"/>
    <a:srgbClr val="9A5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79" autoAdjust="0"/>
    <p:restoredTop sz="96058"/>
  </p:normalViewPr>
  <p:slideViewPr>
    <p:cSldViewPr snapToGrid="0" snapToObjects="1">
      <p:cViewPr varScale="1">
        <p:scale>
          <a:sx n="126" d="100"/>
          <a:sy n="126" d="100"/>
        </p:scale>
        <p:origin x="216" y="24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8996&amp;utm_source=template-powerpoint&amp;utm_medium=content&amp;utm_campaign=Balanced+Scorecard+Matrix-powerpoint-8996&amp;lpa=Balanced+Scorecard+Matrix+powerpoint+8996"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A9D3D1">
                <a:alpha val="79546"/>
              </a:srgbClr>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rgbClr val="CFE0E2">
                  <a:lumMod val="47000"/>
                  <a:lumOff val="53000"/>
                  <a:alpha val="62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548718"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Balanced Scorecard Matrix Template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419825"/>
            <a:ext cx="4558256" cy="4854983"/>
          </a:xfrm>
          <a:prstGeom prst="rect">
            <a:avLst/>
          </a:prstGeom>
          <a:noFill/>
        </p:spPr>
        <p:txBody>
          <a:bodyPr wrap="square" rtlCol="0">
            <a:spAutoFit/>
          </a:bodyPr>
          <a:lstStyle/>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When to Use This Template</a:t>
            </a:r>
            <a:r>
              <a:rPr lang="en-US" sz="1300" i="0" u="none" strike="noStrike" dirty="0">
                <a:solidFill>
                  <a:srgbClr val="000000"/>
                </a:solidFill>
                <a:effectLst/>
                <a:latin typeface="Century Gothic" panose="020B0502020202020204" pitchFamily="34" charset="0"/>
              </a:rPr>
              <a:t>: This balanced scorecard template tracks business performance across various objectives. During periodic reviews, managers and team leaders can use this template to communicate progress toward strategic targets and ensure alignment with overarching goals and strategies.</a:t>
            </a:r>
          </a:p>
          <a:p>
            <a:pPr algn="l" rtl="0">
              <a:lnSpc>
                <a:spcPct val="150000"/>
              </a:lnSpc>
              <a:spcBef>
                <a:spcPts val="0"/>
              </a:spcBef>
              <a:spcAft>
                <a:spcPts val="0"/>
              </a:spcAft>
            </a:pPr>
            <a:endParaRPr lang="en-US" sz="1300" i="0" u="none" strike="noStrike" dirty="0">
              <a:solidFill>
                <a:srgbClr val="000000"/>
              </a:solidFill>
              <a:effectLst/>
              <a:latin typeface="Century Gothic" panose="020B0502020202020204" pitchFamily="34" charset="0"/>
            </a:endParaRPr>
          </a:p>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Notable Template Features</a:t>
            </a:r>
            <a:r>
              <a:rPr lang="en-US" sz="1300" i="0" u="none" strike="noStrike" dirty="0">
                <a:solidFill>
                  <a:srgbClr val="000000"/>
                </a:solidFill>
                <a:effectLst/>
                <a:latin typeface="Century Gothic" panose="020B0502020202020204" pitchFamily="34" charset="0"/>
              </a:rPr>
              <a:t>: The template features a clear layout that’s divided into financial, customer, internal, and learning perspectives. Each section contains objectives, targets, and current status, providing a detailed overview in a format that's easy to digest. The matrix layout centers around the broader business vision and strategy, which helps teams understand the linkage between their daily activities and the company's goals.</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041061" y="1871830"/>
            <a:ext cx="6851691" cy="3846064"/>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3" name="Rectangle 2">
            <a:extLst>
              <a:ext uri="{FF2B5EF4-FFF2-40B4-BE49-F238E27FC236}">
                <a16:creationId xmlns:a16="http://schemas.microsoft.com/office/drawing/2014/main" id="{47EA52E3-B606-71ED-37CE-C7108EC4648E}"/>
              </a:ext>
            </a:extLst>
          </p:cNvPr>
          <p:cNvSpPr/>
          <p:nvPr/>
        </p:nvSpPr>
        <p:spPr>
          <a:xfrm>
            <a:off x="0" y="6404232"/>
            <a:ext cx="12192000" cy="453768"/>
          </a:xfrm>
          <a:prstGeom prst="rect">
            <a:avLst/>
          </a:prstGeom>
          <a:gradFill>
            <a:gsLst>
              <a:gs pos="90000">
                <a:schemeClr val="bg1">
                  <a:alpha val="18000"/>
                </a:schemeClr>
              </a:gs>
              <a:gs pos="37000">
                <a:schemeClr val="bg1">
                  <a:alpha val="69086"/>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6A56309-9606-E925-975B-227C1DD17B24}"/>
              </a:ext>
            </a:extLst>
          </p:cNvPr>
          <p:cNvSpPr>
            <a:spLocks/>
          </p:cNvSpPr>
          <p:nvPr/>
        </p:nvSpPr>
        <p:spPr>
          <a:xfrm>
            <a:off x="804019" y="3311431"/>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Graphic 194" descr="Badge Follow with solid fill">
            <a:extLst>
              <a:ext uri="{FF2B5EF4-FFF2-40B4-BE49-F238E27FC236}">
                <a16:creationId xmlns:a16="http://schemas.microsoft.com/office/drawing/2014/main" id="{F32BF447-FB79-76E0-C255-975587B3A51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60208" y="4955770"/>
            <a:ext cx="274320" cy="274320"/>
          </a:xfrm>
          <a:prstGeom prst="rect">
            <a:avLst/>
          </a:prstGeom>
        </p:spPr>
      </p:pic>
      <p:sp>
        <p:nvSpPr>
          <p:cNvPr id="157" name="Rectangle 156">
            <a:extLst>
              <a:ext uri="{FF2B5EF4-FFF2-40B4-BE49-F238E27FC236}">
                <a16:creationId xmlns:a16="http://schemas.microsoft.com/office/drawing/2014/main" id="{EB1D338D-98FF-13F0-5862-99BD2F8750A9}"/>
              </a:ext>
            </a:extLst>
          </p:cNvPr>
          <p:cNvSpPr>
            <a:spLocks/>
          </p:cNvSpPr>
          <p:nvPr/>
        </p:nvSpPr>
        <p:spPr>
          <a:xfrm>
            <a:off x="6212477" y="3311431"/>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Graphic 193" descr="Badge Unfollow with solid fill">
            <a:extLst>
              <a:ext uri="{FF2B5EF4-FFF2-40B4-BE49-F238E27FC236}">
                <a16:creationId xmlns:a16="http://schemas.microsoft.com/office/drawing/2014/main" id="{9F987F46-E9CC-5270-2EB2-0FBA171D552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069574" y="3782455"/>
            <a:ext cx="274320" cy="274320"/>
          </a:xfrm>
          <a:prstGeom prst="rect">
            <a:avLst/>
          </a:prstGeom>
        </p:spPr>
      </p:pic>
      <p:sp>
        <p:nvSpPr>
          <p:cNvPr id="126" name="Rectangle 125">
            <a:extLst>
              <a:ext uri="{FF2B5EF4-FFF2-40B4-BE49-F238E27FC236}">
                <a16:creationId xmlns:a16="http://schemas.microsoft.com/office/drawing/2014/main" id="{513A0DC0-CBC0-5670-CA7D-34DA9BED7DC7}"/>
              </a:ext>
            </a:extLst>
          </p:cNvPr>
          <p:cNvSpPr>
            <a:spLocks/>
          </p:cNvSpPr>
          <p:nvPr/>
        </p:nvSpPr>
        <p:spPr>
          <a:xfrm>
            <a:off x="6212477" y="365758"/>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Graphic 192" descr="Badge Follow with solid fill">
            <a:extLst>
              <a:ext uri="{FF2B5EF4-FFF2-40B4-BE49-F238E27FC236}">
                <a16:creationId xmlns:a16="http://schemas.microsoft.com/office/drawing/2014/main" id="{BCE5E86F-C631-9D59-DD25-E98385A4579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9574" y="1995359"/>
            <a:ext cx="274320" cy="274320"/>
          </a:xfrm>
          <a:prstGeom prst="rect">
            <a:avLst/>
          </a:prstGeom>
        </p:spPr>
      </p:pic>
      <p:sp>
        <p:nvSpPr>
          <p:cNvPr id="4" name="Rectangle 3">
            <a:extLst>
              <a:ext uri="{FF2B5EF4-FFF2-40B4-BE49-F238E27FC236}">
                <a16:creationId xmlns:a16="http://schemas.microsoft.com/office/drawing/2014/main" id="{4D6593BC-DCDB-4D36-0CC8-5EC40FFBE141}"/>
              </a:ext>
            </a:extLst>
          </p:cNvPr>
          <p:cNvSpPr>
            <a:spLocks/>
          </p:cNvSpPr>
          <p:nvPr/>
        </p:nvSpPr>
        <p:spPr>
          <a:xfrm>
            <a:off x="804019" y="365758"/>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raphic 93" descr="Badge Question Mark with solid fill">
            <a:extLst>
              <a:ext uri="{FF2B5EF4-FFF2-40B4-BE49-F238E27FC236}">
                <a16:creationId xmlns:a16="http://schemas.microsoft.com/office/drawing/2014/main" id="{F0C2DB51-658B-E232-5A07-8B756F07B0C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0208" y="2004841"/>
            <a:ext cx="274320" cy="274320"/>
          </a:xfrm>
          <a:prstGeom prst="rect">
            <a:avLst/>
          </a:prstGeom>
        </p:spPr>
      </p:pic>
      <p:sp>
        <p:nvSpPr>
          <p:cNvPr id="13" name="TextBox 12">
            <a:extLst>
              <a:ext uri="{FF2B5EF4-FFF2-40B4-BE49-F238E27FC236}">
                <a16:creationId xmlns:a16="http://schemas.microsoft.com/office/drawing/2014/main" id="{2A3D8699-9301-9DA8-7A18-713D04F0A9CC}"/>
              </a:ext>
            </a:extLst>
          </p:cNvPr>
          <p:cNvSpPr txBox="1"/>
          <p:nvPr/>
        </p:nvSpPr>
        <p:spPr>
          <a:xfrm>
            <a:off x="621776" y="6422883"/>
            <a:ext cx="3612622"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Likelihood of Reaching Target:</a:t>
            </a:r>
          </a:p>
        </p:txBody>
      </p:sp>
      <p:pic>
        <p:nvPicPr>
          <p:cNvPr id="15" name="Graphic 14" descr="Badge Unfollow with solid fill">
            <a:extLst>
              <a:ext uri="{FF2B5EF4-FFF2-40B4-BE49-F238E27FC236}">
                <a16:creationId xmlns:a16="http://schemas.microsoft.com/office/drawing/2014/main" id="{309E0F34-D9F5-5AC3-254B-F269010CE0F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03575" y="6487889"/>
            <a:ext cx="274320" cy="274320"/>
          </a:xfrm>
          <a:prstGeom prst="rect">
            <a:avLst/>
          </a:prstGeom>
        </p:spPr>
      </p:pic>
      <p:pic>
        <p:nvPicPr>
          <p:cNvPr id="29" name="Graphic 28" descr="Badge Question Mark with solid fill">
            <a:extLst>
              <a:ext uri="{FF2B5EF4-FFF2-40B4-BE49-F238E27FC236}">
                <a16:creationId xmlns:a16="http://schemas.microsoft.com/office/drawing/2014/main" id="{31CA840B-7407-3FDA-793F-A03AB25E4ED9}"/>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573334" y="6487889"/>
            <a:ext cx="274320" cy="274320"/>
          </a:xfrm>
          <a:prstGeom prst="rect">
            <a:avLst/>
          </a:prstGeom>
        </p:spPr>
      </p:pic>
      <p:pic>
        <p:nvPicPr>
          <p:cNvPr id="31" name="Graphic 30" descr="Badge Follow with solid fill">
            <a:extLst>
              <a:ext uri="{FF2B5EF4-FFF2-40B4-BE49-F238E27FC236}">
                <a16:creationId xmlns:a16="http://schemas.microsoft.com/office/drawing/2014/main" id="{26955968-2213-45D7-F24F-347819DF9632}"/>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259774" y="6487889"/>
            <a:ext cx="274320" cy="274320"/>
          </a:xfrm>
          <a:prstGeom prst="rect">
            <a:avLst/>
          </a:prstGeom>
        </p:spPr>
      </p:pic>
      <p:sp>
        <p:nvSpPr>
          <p:cNvPr id="33" name="TextBox 32">
            <a:extLst>
              <a:ext uri="{FF2B5EF4-FFF2-40B4-BE49-F238E27FC236}">
                <a16:creationId xmlns:a16="http://schemas.microsoft.com/office/drawing/2014/main" id="{279E4FA2-CEA4-A659-7F4F-CD8FE69597C7}"/>
              </a:ext>
            </a:extLst>
          </p:cNvPr>
          <p:cNvSpPr txBox="1"/>
          <p:nvPr/>
        </p:nvSpPr>
        <p:spPr>
          <a:xfrm>
            <a:off x="4678170" y="6438382"/>
            <a:ext cx="1645920" cy="369332"/>
          </a:xfrm>
          <a:prstGeom prst="rect">
            <a:avLst/>
          </a:prstGeom>
          <a:noFill/>
        </p:spPr>
        <p:txBody>
          <a:bodyPr wrap="square" rtlCol="0">
            <a:spAutoFit/>
          </a:bodyPr>
          <a:lstStyle/>
          <a:p>
            <a:r>
              <a:rPr lang="en-US" spc="300" dirty="0">
                <a:solidFill>
                  <a:schemeClr val="tx1">
                    <a:lumMod val="65000"/>
                    <a:lumOff val="35000"/>
                  </a:schemeClr>
                </a:solidFill>
                <a:latin typeface="Courier" pitchFamily="2" charset="0"/>
              </a:rPr>
              <a:t>UNLIKELY</a:t>
            </a:r>
          </a:p>
        </p:txBody>
      </p:sp>
      <p:sp>
        <p:nvSpPr>
          <p:cNvPr id="34" name="TextBox 33">
            <a:extLst>
              <a:ext uri="{FF2B5EF4-FFF2-40B4-BE49-F238E27FC236}">
                <a16:creationId xmlns:a16="http://schemas.microsoft.com/office/drawing/2014/main" id="{2387D5AD-E469-FC21-8CB5-A3557121B5B3}"/>
              </a:ext>
            </a:extLst>
          </p:cNvPr>
          <p:cNvSpPr txBox="1"/>
          <p:nvPr/>
        </p:nvSpPr>
        <p:spPr>
          <a:xfrm>
            <a:off x="6860992" y="6438382"/>
            <a:ext cx="2194560" cy="369332"/>
          </a:xfrm>
          <a:prstGeom prst="rect">
            <a:avLst/>
          </a:prstGeom>
          <a:noFill/>
        </p:spPr>
        <p:txBody>
          <a:bodyPr wrap="square" rtlCol="0">
            <a:spAutoFit/>
          </a:bodyPr>
          <a:lstStyle/>
          <a:p>
            <a:r>
              <a:rPr lang="en-US" spc="300" dirty="0">
                <a:solidFill>
                  <a:schemeClr val="tx1">
                    <a:lumMod val="65000"/>
                    <a:lumOff val="35000"/>
                  </a:schemeClr>
                </a:solidFill>
                <a:latin typeface="Courier" pitchFamily="2" charset="0"/>
              </a:rPr>
              <a:t>NOT CERTAIN</a:t>
            </a:r>
          </a:p>
        </p:txBody>
      </p:sp>
      <p:sp>
        <p:nvSpPr>
          <p:cNvPr id="48" name="TextBox 47">
            <a:extLst>
              <a:ext uri="{FF2B5EF4-FFF2-40B4-BE49-F238E27FC236}">
                <a16:creationId xmlns:a16="http://schemas.microsoft.com/office/drawing/2014/main" id="{3B8D1AA0-2D4E-9E9F-52A9-970F3E424A05}"/>
              </a:ext>
            </a:extLst>
          </p:cNvPr>
          <p:cNvSpPr txBox="1"/>
          <p:nvPr/>
        </p:nvSpPr>
        <p:spPr>
          <a:xfrm>
            <a:off x="9540597" y="6438382"/>
            <a:ext cx="1280160" cy="369332"/>
          </a:xfrm>
          <a:prstGeom prst="rect">
            <a:avLst/>
          </a:prstGeom>
          <a:noFill/>
        </p:spPr>
        <p:txBody>
          <a:bodyPr wrap="square" rtlCol="0">
            <a:spAutoFit/>
          </a:bodyPr>
          <a:lstStyle/>
          <a:p>
            <a:r>
              <a:rPr lang="en-US" spc="300" dirty="0">
                <a:solidFill>
                  <a:schemeClr val="tx1">
                    <a:lumMod val="65000"/>
                    <a:lumOff val="35000"/>
                  </a:schemeClr>
                </a:solidFill>
                <a:latin typeface="Courier" pitchFamily="2" charset="0"/>
              </a:rPr>
              <a:t>LIKELY</a:t>
            </a:r>
          </a:p>
        </p:txBody>
      </p:sp>
      <p:sp>
        <p:nvSpPr>
          <p:cNvPr id="56" name="Rounded Rectangle 55">
            <a:extLst>
              <a:ext uri="{FF2B5EF4-FFF2-40B4-BE49-F238E27FC236}">
                <a16:creationId xmlns:a16="http://schemas.microsoft.com/office/drawing/2014/main" id="{DDE422E1-62CF-8FF4-FD5E-B57289BE9253}"/>
              </a:ext>
            </a:extLst>
          </p:cNvPr>
          <p:cNvSpPr/>
          <p:nvPr/>
        </p:nvSpPr>
        <p:spPr>
          <a:xfrm>
            <a:off x="962333" y="718100"/>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a:extLst>
              <a:ext uri="{FF2B5EF4-FFF2-40B4-BE49-F238E27FC236}">
                <a16:creationId xmlns:a16="http://schemas.microsoft.com/office/drawing/2014/main" id="{F961F9C3-EFE8-C0A2-5D91-BB7A2BE0B249}"/>
              </a:ext>
            </a:extLst>
          </p:cNvPr>
          <p:cNvSpPr/>
          <p:nvPr/>
        </p:nvSpPr>
        <p:spPr>
          <a:xfrm>
            <a:off x="962333" y="1301848"/>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E5068009-1AEE-C58B-2C7B-53DB6B936D91}"/>
              </a:ext>
            </a:extLst>
          </p:cNvPr>
          <p:cNvSpPr/>
          <p:nvPr/>
        </p:nvSpPr>
        <p:spPr>
          <a:xfrm>
            <a:off x="962333" y="188559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184CE004-AB9A-6380-AFF2-C20225B47AF5}"/>
              </a:ext>
            </a:extLst>
          </p:cNvPr>
          <p:cNvSpPr/>
          <p:nvPr/>
        </p:nvSpPr>
        <p:spPr>
          <a:xfrm>
            <a:off x="962333" y="246934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9B59A1D-3515-ED65-0D93-E6BDED78B7B2}"/>
              </a:ext>
            </a:extLst>
          </p:cNvPr>
          <p:cNvSpPr txBox="1"/>
          <p:nvPr/>
        </p:nvSpPr>
        <p:spPr>
          <a:xfrm>
            <a:off x="962333" y="453768"/>
            <a:ext cx="997096" cy="253916"/>
          </a:xfrm>
          <a:prstGeom prst="rect">
            <a:avLst/>
          </a:prstGeom>
          <a:noFill/>
        </p:spPr>
        <p:txBody>
          <a:bodyPr wrap="square" rtlCol="0">
            <a:spAutoFit/>
          </a:bodyPr>
          <a:lstStyle/>
          <a:p>
            <a:r>
              <a:rPr lang="en-US" sz="1050" dirty="0">
                <a:solidFill>
                  <a:schemeClr val="tx1">
                    <a:lumMod val="65000"/>
                    <a:lumOff val="35000"/>
                  </a:schemeClr>
                </a:solidFill>
                <a:latin typeface="Century Gothic" panose="020B0502020202020204" pitchFamily="34" charset="0"/>
              </a:rPr>
              <a:t>objectives</a:t>
            </a:r>
          </a:p>
        </p:txBody>
      </p:sp>
      <p:pic>
        <p:nvPicPr>
          <p:cNvPr id="61" name="Graphic 60" descr="Badge Follow with solid fill">
            <a:extLst>
              <a:ext uri="{FF2B5EF4-FFF2-40B4-BE49-F238E27FC236}">
                <a16:creationId xmlns:a16="http://schemas.microsoft.com/office/drawing/2014/main" id="{226B7409-C181-028C-59F0-4593246EB9E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839314"/>
            <a:ext cx="274320" cy="274320"/>
          </a:xfrm>
          <a:prstGeom prst="rect">
            <a:avLst/>
          </a:prstGeom>
        </p:spPr>
      </p:pic>
      <p:sp>
        <p:nvSpPr>
          <p:cNvPr id="62" name="TextBox 61">
            <a:extLst>
              <a:ext uri="{FF2B5EF4-FFF2-40B4-BE49-F238E27FC236}">
                <a16:creationId xmlns:a16="http://schemas.microsoft.com/office/drawing/2014/main" id="{98CD30B3-341A-8149-53BA-7191A307DA79}"/>
              </a:ext>
            </a:extLst>
          </p:cNvPr>
          <p:cNvSpPr txBox="1"/>
          <p:nvPr/>
        </p:nvSpPr>
        <p:spPr>
          <a:xfrm>
            <a:off x="3355650" y="440881"/>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target</a:t>
            </a:r>
          </a:p>
        </p:txBody>
      </p:sp>
      <p:sp>
        <p:nvSpPr>
          <p:cNvPr id="63" name="TextBox 62">
            <a:extLst>
              <a:ext uri="{FF2B5EF4-FFF2-40B4-BE49-F238E27FC236}">
                <a16:creationId xmlns:a16="http://schemas.microsoft.com/office/drawing/2014/main" id="{FD8ECC0D-CFAD-DEE1-1636-CC6725E585EA}"/>
              </a:ext>
            </a:extLst>
          </p:cNvPr>
          <p:cNvSpPr txBox="1"/>
          <p:nvPr/>
        </p:nvSpPr>
        <p:spPr>
          <a:xfrm>
            <a:off x="4062705" y="440881"/>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current</a:t>
            </a:r>
          </a:p>
        </p:txBody>
      </p:sp>
      <p:sp>
        <p:nvSpPr>
          <p:cNvPr id="64" name="TextBox 63">
            <a:extLst>
              <a:ext uri="{FF2B5EF4-FFF2-40B4-BE49-F238E27FC236}">
                <a16:creationId xmlns:a16="http://schemas.microsoft.com/office/drawing/2014/main" id="{A305C3B3-682C-B919-EC95-B325F91BBDF2}"/>
              </a:ext>
            </a:extLst>
          </p:cNvPr>
          <p:cNvSpPr txBox="1"/>
          <p:nvPr/>
        </p:nvSpPr>
        <p:spPr>
          <a:xfrm>
            <a:off x="4807859" y="440881"/>
            <a:ext cx="731520" cy="253916"/>
          </a:xfrm>
          <a:prstGeom prst="rect">
            <a:avLst/>
          </a:prstGeom>
          <a:noFill/>
        </p:spPr>
        <p:txBody>
          <a:bodyPr wrap="square" lIns="0" rIns="0" rtlCol="0">
            <a:spAutoFit/>
          </a:bodyPr>
          <a:lstStyle/>
          <a:p>
            <a:pPr algn="ctr"/>
            <a:r>
              <a:rPr lang="en-US" sz="1050" dirty="0">
                <a:solidFill>
                  <a:schemeClr val="tx1">
                    <a:lumMod val="65000"/>
                    <a:lumOff val="35000"/>
                  </a:schemeClr>
                </a:solidFill>
                <a:latin typeface="Century Gothic" panose="020B0502020202020204" pitchFamily="34" charset="0"/>
              </a:rPr>
              <a:t>to target</a:t>
            </a:r>
          </a:p>
        </p:txBody>
      </p:sp>
      <p:sp>
        <p:nvSpPr>
          <p:cNvPr id="65" name="Rounded Rectangle 64">
            <a:extLst>
              <a:ext uri="{FF2B5EF4-FFF2-40B4-BE49-F238E27FC236}">
                <a16:creationId xmlns:a16="http://schemas.microsoft.com/office/drawing/2014/main" id="{67EDA813-3E57-B29D-A50A-2D23083DF238}"/>
              </a:ext>
            </a:extLst>
          </p:cNvPr>
          <p:cNvSpPr/>
          <p:nvPr/>
        </p:nvSpPr>
        <p:spPr>
          <a:xfrm>
            <a:off x="3382700"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66" name="Rounded Rectangle 65">
            <a:extLst>
              <a:ext uri="{FF2B5EF4-FFF2-40B4-BE49-F238E27FC236}">
                <a16:creationId xmlns:a16="http://schemas.microsoft.com/office/drawing/2014/main" id="{D4FFFCB1-71C5-C490-9499-7A94902737FA}"/>
              </a:ext>
            </a:extLst>
          </p:cNvPr>
          <p:cNvSpPr/>
          <p:nvPr/>
        </p:nvSpPr>
        <p:spPr>
          <a:xfrm>
            <a:off x="4117757"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67" name="Rounded Rectangle 66">
            <a:extLst>
              <a:ext uri="{FF2B5EF4-FFF2-40B4-BE49-F238E27FC236}">
                <a16:creationId xmlns:a16="http://schemas.microsoft.com/office/drawing/2014/main" id="{B4468165-DEE8-FEB5-3842-F17D0B634CDE}"/>
              </a:ext>
            </a:extLst>
          </p:cNvPr>
          <p:cNvSpPr/>
          <p:nvPr/>
        </p:nvSpPr>
        <p:spPr>
          <a:xfrm>
            <a:off x="4852815"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68" name="TextBox 67">
            <a:extLst>
              <a:ext uri="{FF2B5EF4-FFF2-40B4-BE49-F238E27FC236}">
                <a16:creationId xmlns:a16="http://schemas.microsoft.com/office/drawing/2014/main" id="{59A1CCB4-C78E-162D-8C8F-8D4B2A850CE0}"/>
              </a:ext>
            </a:extLst>
          </p:cNvPr>
          <p:cNvSpPr txBox="1"/>
          <p:nvPr/>
        </p:nvSpPr>
        <p:spPr>
          <a:xfrm>
            <a:off x="1078977" y="877414"/>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Financial Objective One</a:t>
            </a:r>
          </a:p>
        </p:txBody>
      </p:sp>
      <p:pic>
        <p:nvPicPr>
          <p:cNvPr id="70" name="Graphic 69" descr="Badge Follow with solid fill">
            <a:extLst>
              <a:ext uri="{FF2B5EF4-FFF2-40B4-BE49-F238E27FC236}">
                <a16:creationId xmlns:a16="http://schemas.microsoft.com/office/drawing/2014/main" id="{85907437-9251-EC17-C2D1-4D04CAD950F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1423062"/>
            <a:ext cx="274320" cy="274320"/>
          </a:xfrm>
          <a:prstGeom prst="rect">
            <a:avLst/>
          </a:prstGeom>
        </p:spPr>
      </p:pic>
      <p:sp>
        <p:nvSpPr>
          <p:cNvPr id="71" name="Rounded Rectangle 70">
            <a:extLst>
              <a:ext uri="{FF2B5EF4-FFF2-40B4-BE49-F238E27FC236}">
                <a16:creationId xmlns:a16="http://schemas.microsoft.com/office/drawing/2014/main" id="{8ADB8A49-D685-4C9B-FD1B-589B67D1D656}"/>
              </a:ext>
            </a:extLst>
          </p:cNvPr>
          <p:cNvSpPr/>
          <p:nvPr/>
        </p:nvSpPr>
        <p:spPr>
          <a:xfrm>
            <a:off x="3382700"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72" name="Rounded Rectangle 71">
            <a:extLst>
              <a:ext uri="{FF2B5EF4-FFF2-40B4-BE49-F238E27FC236}">
                <a16:creationId xmlns:a16="http://schemas.microsoft.com/office/drawing/2014/main" id="{847D5FEC-499B-F115-B1C5-BACC9F4C8CA5}"/>
              </a:ext>
            </a:extLst>
          </p:cNvPr>
          <p:cNvSpPr/>
          <p:nvPr/>
        </p:nvSpPr>
        <p:spPr>
          <a:xfrm>
            <a:off x="4117757"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73" name="Rounded Rectangle 72">
            <a:extLst>
              <a:ext uri="{FF2B5EF4-FFF2-40B4-BE49-F238E27FC236}">
                <a16:creationId xmlns:a16="http://schemas.microsoft.com/office/drawing/2014/main" id="{FCBDB945-2054-40EB-8041-F78577EB7940}"/>
              </a:ext>
            </a:extLst>
          </p:cNvPr>
          <p:cNvSpPr/>
          <p:nvPr/>
        </p:nvSpPr>
        <p:spPr>
          <a:xfrm>
            <a:off x="4852815"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74" name="TextBox 73">
            <a:extLst>
              <a:ext uri="{FF2B5EF4-FFF2-40B4-BE49-F238E27FC236}">
                <a16:creationId xmlns:a16="http://schemas.microsoft.com/office/drawing/2014/main" id="{BC2A7AC4-02DA-59A5-906D-8D281E7A737E}"/>
              </a:ext>
            </a:extLst>
          </p:cNvPr>
          <p:cNvSpPr txBox="1"/>
          <p:nvPr/>
        </p:nvSpPr>
        <p:spPr>
          <a:xfrm>
            <a:off x="1078977" y="1461162"/>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Two</a:t>
            </a:r>
          </a:p>
        </p:txBody>
      </p:sp>
      <p:sp>
        <p:nvSpPr>
          <p:cNvPr id="80" name="Rounded Rectangle 79">
            <a:extLst>
              <a:ext uri="{FF2B5EF4-FFF2-40B4-BE49-F238E27FC236}">
                <a16:creationId xmlns:a16="http://schemas.microsoft.com/office/drawing/2014/main" id="{A8B885A7-F67F-18BF-6771-017F8E20A164}"/>
              </a:ext>
            </a:extLst>
          </p:cNvPr>
          <p:cNvSpPr/>
          <p:nvPr/>
        </p:nvSpPr>
        <p:spPr>
          <a:xfrm>
            <a:off x="962333" y="2469344"/>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a:extLst>
              <a:ext uri="{FF2B5EF4-FFF2-40B4-BE49-F238E27FC236}">
                <a16:creationId xmlns:a16="http://schemas.microsoft.com/office/drawing/2014/main" id="{FAE1432A-DD79-277A-7DBC-22DAC5B95067}"/>
              </a:ext>
            </a:extLst>
          </p:cNvPr>
          <p:cNvSpPr/>
          <p:nvPr/>
        </p:nvSpPr>
        <p:spPr>
          <a:xfrm>
            <a:off x="3382700"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85" name="Rounded Rectangle 84">
            <a:extLst>
              <a:ext uri="{FF2B5EF4-FFF2-40B4-BE49-F238E27FC236}">
                <a16:creationId xmlns:a16="http://schemas.microsoft.com/office/drawing/2014/main" id="{B862EF7B-F14D-75D4-029D-9C69399274CF}"/>
              </a:ext>
            </a:extLst>
          </p:cNvPr>
          <p:cNvSpPr/>
          <p:nvPr/>
        </p:nvSpPr>
        <p:spPr>
          <a:xfrm>
            <a:off x="4117757"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86" name="Rounded Rectangle 85">
            <a:extLst>
              <a:ext uri="{FF2B5EF4-FFF2-40B4-BE49-F238E27FC236}">
                <a16:creationId xmlns:a16="http://schemas.microsoft.com/office/drawing/2014/main" id="{3C818B4F-0C7B-4065-977B-DE7BF43C9936}"/>
              </a:ext>
            </a:extLst>
          </p:cNvPr>
          <p:cNvSpPr/>
          <p:nvPr/>
        </p:nvSpPr>
        <p:spPr>
          <a:xfrm>
            <a:off x="4852815"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87" name="TextBox 86">
            <a:extLst>
              <a:ext uri="{FF2B5EF4-FFF2-40B4-BE49-F238E27FC236}">
                <a16:creationId xmlns:a16="http://schemas.microsoft.com/office/drawing/2014/main" id="{1E405FD2-8E8B-BE9F-8D8D-9FB32C668A3C}"/>
              </a:ext>
            </a:extLst>
          </p:cNvPr>
          <p:cNvSpPr txBox="1"/>
          <p:nvPr/>
        </p:nvSpPr>
        <p:spPr>
          <a:xfrm>
            <a:off x="1078977" y="2044910"/>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Three</a:t>
            </a:r>
          </a:p>
        </p:txBody>
      </p:sp>
      <p:pic>
        <p:nvPicPr>
          <p:cNvPr id="89" name="Graphic 88" descr="Badge Follow with solid fill">
            <a:extLst>
              <a:ext uri="{FF2B5EF4-FFF2-40B4-BE49-F238E27FC236}">
                <a16:creationId xmlns:a16="http://schemas.microsoft.com/office/drawing/2014/main" id="{BB3B6F56-1F1D-E4E0-3074-E61588B4234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2590558"/>
            <a:ext cx="274320" cy="274320"/>
          </a:xfrm>
          <a:prstGeom prst="rect">
            <a:avLst/>
          </a:prstGeom>
        </p:spPr>
      </p:pic>
      <p:sp>
        <p:nvSpPr>
          <p:cNvPr id="90" name="Rounded Rectangle 89">
            <a:extLst>
              <a:ext uri="{FF2B5EF4-FFF2-40B4-BE49-F238E27FC236}">
                <a16:creationId xmlns:a16="http://schemas.microsoft.com/office/drawing/2014/main" id="{C6C88428-FAF7-1661-9ABE-59141777FD79}"/>
              </a:ext>
            </a:extLst>
          </p:cNvPr>
          <p:cNvSpPr/>
          <p:nvPr/>
        </p:nvSpPr>
        <p:spPr>
          <a:xfrm>
            <a:off x="3382700"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91" name="Rounded Rectangle 90">
            <a:extLst>
              <a:ext uri="{FF2B5EF4-FFF2-40B4-BE49-F238E27FC236}">
                <a16:creationId xmlns:a16="http://schemas.microsoft.com/office/drawing/2014/main" id="{4774DE6F-F70E-AA65-5E05-D37D049F0A64}"/>
              </a:ext>
            </a:extLst>
          </p:cNvPr>
          <p:cNvSpPr/>
          <p:nvPr/>
        </p:nvSpPr>
        <p:spPr>
          <a:xfrm>
            <a:off x="4117757"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92" name="Rounded Rectangle 91">
            <a:extLst>
              <a:ext uri="{FF2B5EF4-FFF2-40B4-BE49-F238E27FC236}">
                <a16:creationId xmlns:a16="http://schemas.microsoft.com/office/drawing/2014/main" id="{034ADA5A-09E6-6122-3C0F-FE940319D312}"/>
              </a:ext>
            </a:extLst>
          </p:cNvPr>
          <p:cNvSpPr/>
          <p:nvPr/>
        </p:nvSpPr>
        <p:spPr>
          <a:xfrm>
            <a:off x="4852815"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93" name="TextBox 92">
            <a:extLst>
              <a:ext uri="{FF2B5EF4-FFF2-40B4-BE49-F238E27FC236}">
                <a16:creationId xmlns:a16="http://schemas.microsoft.com/office/drawing/2014/main" id="{FBE99C12-EB72-1EB8-3EEF-C21219230F87}"/>
              </a:ext>
            </a:extLst>
          </p:cNvPr>
          <p:cNvSpPr txBox="1"/>
          <p:nvPr/>
        </p:nvSpPr>
        <p:spPr>
          <a:xfrm>
            <a:off x="1078977" y="2628658"/>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Four</a:t>
            </a:r>
          </a:p>
        </p:txBody>
      </p:sp>
      <p:pic>
        <p:nvPicPr>
          <p:cNvPr id="96" name="Graphic 95" descr="Badge Question Mark with solid fill">
            <a:extLst>
              <a:ext uri="{FF2B5EF4-FFF2-40B4-BE49-F238E27FC236}">
                <a16:creationId xmlns:a16="http://schemas.microsoft.com/office/drawing/2014/main" id="{A0070D90-C852-1ACB-5608-AFF321E1957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0208" y="3782455"/>
            <a:ext cx="274320" cy="274320"/>
          </a:xfrm>
          <a:prstGeom prst="rect">
            <a:avLst/>
          </a:prstGeom>
        </p:spPr>
      </p:pic>
      <p:sp>
        <p:nvSpPr>
          <p:cNvPr id="53" name="Round Same Side Corner Rectangle 52">
            <a:extLst>
              <a:ext uri="{FF2B5EF4-FFF2-40B4-BE49-F238E27FC236}">
                <a16:creationId xmlns:a16="http://schemas.microsoft.com/office/drawing/2014/main" id="{79F120E2-5754-3408-A13D-D3C998ACD194}"/>
              </a:ext>
            </a:extLst>
          </p:cNvPr>
          <p:cNvSpPr/>
          <p:nvPr/>
        </p:nvSpPr>
        <p:spPr>
          <a:xfrm rot="16200000">
            <a:off x="-864761" y="1508758"/>
            <a:ext cx="2743200"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pc="300" dirty="0">
                <a:latin typeface="Century Gothic" panose="020B0502020202020204" pitchFamily="34" charset="0"/>
              </a:rPr>
              <a:t>FINANCIAL</a:t>
            </a: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rot="16200000">
            <a:off x="-864761" y="4454431"/>
            <a:ext cx="2743200"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pc="300" dirty="0">
                <a:latin typeface="Century Gothic" panose="020B0502020202020204" pitchFamily="34" charset="0"/>
              </a:rPr>
              <a:t>INTERNAL</a:t>
            </a:r>
          </a:p>
        </p:txBody>
      </p:sp>
      <p:sp>
        <p:nvSpPr>
          <p:cNvPr id="98" name="Rounded Rectangle 97">
            <a:extLst>
              <a:ext uri="{FF2B5EF4-FFF2-40B4-BE49-F238E27FC236}">
                <a16:creationId xmlns:a16="http://schemas.microsoft.com/office/drawing/2014/main" id="{BBCE970F-696E-316F-6B93-C9E23B54A043}"/>
              </a:ext>
            </a:extLst>
          </p:cNvPr>
          <p:cNvSpPr/>
          <p:nvPr/>
        </p:nvSpPr>
        <p:spPr>
          <a:xfrm>
            <a:off x="962333" y="366377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ounded Rectangle 98">
            <a:extLst>
              <a:ext uri="{FF2B5EF4-FFF2-40B4-BE49-F238E27FC236}">
                <a16:creationId xmlns:a16="http://schemas.microsoft.com/office/drawing/2014/main" id="{42F5F928-2FEA-40D6-AEBE-5855EAEA095F}"/>
              </a:ext>
            </a:extLst>
          </p:cNvPr>
          <p:cNvSpPr/>
          <p:nvPr/>
        </p:nvSpPr>
        <p:spPr>
          <a:xfrm>
            <a:off x="962333" y="4247521"/>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a:extLst>
              <a:ext uri="{FF2B5EF4-FFF2-40B4-BE49-F238E27FC236}">
                <a16:creationId xmlns:a16="http://schemas.microsoft.com/office/drawing/2014/main" id="{FB4FC22C-2EAC-0197-F65A-2AFCE0E3770D}"/>
              </a:ext>
            </a:extLst>
          </p:cNvPr>
          <p:cNvSpPr/>
          <p:nvPr/>
        </p:nvSpPr>
        <p:spPr>
          <a:xfrm>
            <a:off x="962333" y="4831269"/>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a:extLst>
              <a:ext uri="{FF2B5EF4-FFF2-40B4-BE49-F238E27FC236}">
                <a16:creationId xmlns:a16="http://schemas.microsoft.com/office/drawing/2014/main" id="{78D2F487-1E94-F583-3275-17493D7EDAB3}"/>
              </a:ext>
            </a:extLst>
          </p:cNvPr>
          <p:cNvSpPr/>
          <p:nvPr/>
        </p:nvSpPr>
        <p:spPr>
          <a:xfrm>
            <a:off x="962333" y="541501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677C7DBC-84BD-F479-B9B9-EB4B14071E37}"/>
              </a:ext>
            </a:extLst>
          </p:cNvPr>
          <p:cNvSpPr txBox="1"/>
          <p:nvPr/>
        </p:nvSpPr>
        <p:spPr>
          <a:xfrm>
            <a:off x="962333" y="3399441"/>
            <a:ext cx="997096" cy="253916"/>
          </a:xfrm>
          <a:prstGeom prst="rect">
            <a:avLst/>
          </a:prstGeom>
          <a:noFill/>
        </p:spPr>
        <p:txBody>
          <a:bodyPr wrap="square" rtlCol="0">
            <a:spAutoFit/>
          </a:bodyPr>
          <a:lstStyle/>
          <a:p>
            <a:r>
              <a:rPr lang="en-US" sz="1050" dirty="0">
                <a:solidFill>
                  <a:schemeClr val="tx1">
                    <a:lumMod val="65000"/>
                    <a:lumOff val="35000"/>
                  </a:schemeClr>
                </a:solidFill>
                <a:latin typeface="Century Gothic" panose="020B0502020202020204" pitchFamily="34" charset="0"/>
              </a:rPr>
              <a:t>objectives</a:t>
            </a:r>
          </a:p>
        </p:txBody>
      </p:sp>
      <p:sp>
        <p:nvSpPr>
          <p:cNvPr id="104" name="TextBox 103">
            <a:extLst>
              <a:ext uri="{FF2B5EF4-FFF2-40B4-BE49-F238E27FC236}">
                <a16:creationId xmlns:a16="http://schemas.microsoft.com/office/drawing/2014/main" id="{D7482F62-55B6-464C-9826-07AF0AF6101C}"/>
              </a:ext>
            </a:extLst>
          </p:cNvPr>
          <p:cNvSpPr txBox="1"/>
          <p:nvPr/>
        </p:nvSpPr>
        <p:spPr>
          <a:xfrm>
            <a:off x="3355650" y="3386554"/>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target</a:t>
            </a:r>
          </a:p>
        </p:txBody>
      </p:sp>
      <p:sp>
        <p:nvSpPr>
          <p:cNvPr id="105" name="TextBox 104">
            <a:extLst>
              <a:ext uri="{FF2B5EF4-FFF2-40B4-BE49-F238E27FC236}">
                <a16:creationId xmlns:a16="http://schemas.microsoft.com/office/drawing/2014/main" id="{A18E97CD-2EE1-F37E-DB72-189B060C2799}"/>
              </a:ext>
            </a:extLst>
          </p:cNvPr>
          <p:cNvSpPr txBox="1"/>
          <p:nvPr/>
        </p:nvSpPr>
        <p:spPr>
          <a:xfrm>
            <a:off x="4062705" y="3386554"/>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current</a:t>
            </a:r>
          </a:p>
        </p:txBody>
      </p:sp>
      <p:sp>
        <p:nvSpPr>
          <p:cNvPr id="106" name="TextBox 105">
            <a:extLst>
              <a:ext uri="{FF2B5EF4-FFF2-40B4-BE49-F238E27FC236}">
                <a16:creationId xmlns:a16="http://schemas.microsoft.com/office/drawing/2014/main" id="{CCED5E42-DA3E-83D1-165D-FC6EF597E486}"/>
              </a:ext>
            </a:extLst>
          </p:cNvPr>
          <p:cNvSpPr txBox="1"/>
          <p:nvPr/>
        </p:nvSpPr>
        <p:spPr>
          <a:xfrm>
            <a:off x="4807859" y="3386554"/>
            <a:ext cx="731520" cy="253916"/>
          </a:xfrm>
          <a:prstGeom prst="rect">
            <a:avLst/>
          </a:prstGeom>
          <a:noFill/>
        </p:spPr>
        <p:txBody>
          <a:bodyPr wrap="square" lIns="0" rIns="0" rtlCol="0">
            <a:spAutoFit/>
          </a:bodyPr>
          <a:lstStyle/>
          <a:p>
            <a:pPr algn="ctr"/>
            <a:r>
              <a:rPr lang="en-US" sz="1050" dirty="0">
                <a:solidFill>
                  <a:schemeClr val="tx1">
                    <a:lumMod val="65000"/>
                    <a:lumOff val="35000"/>
                  </a:schemeClr>
                </a:solidFill>
                <a:latin typeface="Century Gothic" panose="020B0502020202020204" pitchFamily="34" charset="0"/>
              </a:rPr>
              <a:t>to target</a:t>
            </a:r>
          </a:p>
        </p:txBody>
      </p:sp>
      <p:sp>
        <p:nvSpPr>
          <p:cNvPr id="107" name="Rounded Rectangle 106">
            <a:extLst>
              <a:ext uri="{FF2B5EF4-FFF2-40B4-BE49-F238E27FC236}">
                <a16:creationId xmlns:a16="http://schemas.microsoft.com/office/drawing/2014/main" id="{4142C594-CA17-C339-1EE7-DB44D17390D9}"/>
              </a:ext>
            </a:extLst>
          </p:cNvPr>
          <p:cNvSpPr/>
          <p:nvPr/>
        </p:nvSpPr>
        <p:spPr>
          <a:xfrm>
            <a:off x="3382700"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08" name="Rounded Rectangle 107">
            <a:extLst>
              <a:ext uri="{FF2B5EF4-FFF2-40B4-BE49-F238E27FC236}">
                <a16:creationId xmlns:a16="http://schemas.microsoft.com/office/drawing/2014/main" id="{56157602-7DCF-E4FD-0C5B-0D5876FF35C3}"/>
              </a:ext>
            </a:extLst>
          </p:cNvPr>
          <p:cNvSpPr/>
          <p:nvPr/>
        </p:nvSpPr>
        <p:spPr>
          <a:xfrm>
            <a:off x="4117757"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09" name="Rounded Rectangle 108">
            <a:extLst>
              <a:ext uri="{FF2B5EF4-FFF2-40B4-BE49-F238E27FC236}">
                <a16:creationId xmlns:a16="http://schemas.microsoft.com/office/drawing/2014/main" id="{AC01DF64-D43A-C4A4-7403-25DB6BE2813A}"/>
              </a:ext>
            </a:extLst>
          </p:cNvPr>
          <p:cNvSpPr/>
          <p:nvPr/>
        </p:nvSpPr>
        <p:spPr>
          <a:xfrm>
            <a:off x="4852815"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10" name="TextBox 109">
            <a:extLst>
              <a:ext uri="{FF2B5EF4-FFF2-40B4-BE49-F238E27FC236}">
                <a16:creationId xmlns:a16="http://schemas.microsoft.com/office/drawing/2014/main" id="{2A8278EE-693D-D1B1-4CB8-F7433D6A1FBB}"/>
              </a:ext>
            </a:extLst>
          </p:cNvPr>
          <p:cNvSpPr txBox="1"/>
          <p:nvPr/>
        </p:nvSpPr>
        <p:spPr>
          <a:xfrm>
            <a:off x="1078977" y="3823087"/>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Internal Objective One</a:t>
            </a:r>
          </a:p>
        </p:txBody>
      </p:sp>
      <p:pic>
        <p:nvPicPr>
          <p:cNvPr id="111" name="Graphic 110" descr="Badge Follow with solid fill">
            <a:extLst>
              <a:ext uri="{FF2B5EF4-FFF2-40B4-BE49-F238E27FC236}">
                <a16:creationId xmlns:a16="http://schemas.microsoft.com/office/drawing/2014/main" id="{19EC4C86-FA13-1A9F-3EE0-78E7AACC7B3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4368735"/>
            <a:ext cx="274320" cy="274320"/>
          </a:xfrm>
          <a:prstGeom prst="rect">
            <a:avLst/>
          </a:prstGeom>
        </p:spPr>
      </p:pic>
      <p:sp>
        <p:nvSpPr>
          <p:cNvPr id="112" name="Rounded Rectangle 111">
            <a:extLst>
              <a:ext uri="{FF2B5EF4-FFF2-40B4-BE49-F238E27FC236}">
                <a16:creationId xmlns:a16="http://schemas.microsoft.com/office/drawing/2014/main" id="{E5DA9BBF-B28E-C22A-9358-D533BCD78B25}"/>
              </a:ext>
            </a:extLst>
          </p:cNvPr>
          <p:cNvSpPr/>
          <p:nvPr/>
        </p:nvSpPr>
        <p:spPr>
          <a:xfrm>
            <a:off x="3382700"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13" name="Rounded Rectangle 112">
            <a:extLst>
              <a:ext uri="{FF2B5EF4-FFF2-40B4-BE49-F238E27FC236}">
                <a16:creationId xmlns:a16="http://schemas.microsoft.com/office/drawing/2014/main" id="{027654A0-EE2A-FB08-E1B7-E1604ACAC159}"/>
              </a:ext>
            </a:extLst>
          </p:cNvPr>
          <p:cNvSpPr/>
          <p:nvPr/>
        </p:nvSpPr>
        <p:spPr>
          <a:xfrm>
            <a:off x="4117757"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14" name="Rounded Rectangle 113">
            <a:extLst>
              <a:ext uri="{FF2B5EF4-FFF2-40B4-BE49-F238E27FC236}">
                <a16:creationId xmlns:a16="http://schemas.microsoft.com/office/drawing/2014/main" id="{2D250BFE-77FC-72AE-F5DB-2FC5799E02B5}"/>
              </a:ext>
            </a:extLst>
          </p:cNvPr>
          <p:cNvSpPr/>
          <p:nvPr/>
        </p:nvSpPr>
        <p:spPr>
          <a:xfrm>
            <a:off x="4852815"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15" name="TextBox 114">
            <a:extLst>
              <a:ext uri="{FF2B5EF4-FFF2-40B4-BE49-F238E27FC236}">
                <a16:creationId xmlns:a16="http://schemas.microsoft.com/office/drawing/2014/main" id="{46755469-ED45-E73A-D2DA-329606A1B30E}"/>
              </a:ext>
            </a:extLst>
          </p:cNvPr>
          <p:cNvSpPr txBox="1"/>
          <p:nvPr/>
        </p:nvSpPr>
        <p:spPr>
          <a:xfrm>
            <a:off x="1078977" y="4406835"/>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Two</a:t>
            </a:r>
          </a:p>
        </p:txBody>
      </p:sp>
      <p:sp>
        <p:nvSpPr>
          <p:cNvPr id="116" name="Rounded Rectangle 115">
            <a:extLst>
              <a:ext uri="{FF2B5EF4-FFF2-40B4-BE49-F238E27FC236}">
                <a16:creationId xmlns:a16="http://schemas.microsoft.com/office/drawing/2014/main" id="{C5BF754C-1352-DF61-6D02-4069083DF35E}"/>
              </a:ext>
            </a:extLst>
          </p:cNvPr>
          <p:cNvSpPr/>
          <p:nvPr/>
        </p:nvSpPr>
        <p:spPr>
          <a:xfrm>
            <a:off x="962333" y="5415017"/>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a:extLst>
              <a:ext uri="{FF2B5EF4-FFF2-40B4-BE49-F238E27FC236}">
                <a16:creationId xmlns:a16="http://schemas.microsoft.com/office/drawing/2014/main" id="{037B6DE7-DB6C-BC5A-85C1-62F072A87613}"/>
              </a:ext>
            </a:extLst>
          </p:cNvPr>
          <p:cNvSpPr/>
          <p:nvPr/>
        </p:nvSpPr>
        <p:spPr>
          <a:xfrm>
            <a:off x="3382700"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18" name="Rounded Rectangle 117">
            <a:extLst>
              <a:ext uri="{FF2B5EF4-FFF2-40B4-BE49-F238E27FC236}">
                <a16:creationId xmlns:a16="http://schemas.microsoft.com/office/drawing/2014/main" id="{523FA936-C2D2-E0DA-104F-2A2D9684D06F}"/>
              </a:ext>
            </a:extLst>
          </p:cNvPr>
          <p:cNvSpPr/>
          <p:nvPr/>
        </p:nvSpPr>
        <p:spPr>
          <a:xfrm>
            <a:off x="4117757"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19" name="Rounded Rectangle 118">
            <a:extLst>
              <a:ext uri="{FF2B5EF4-FFF2-40B4-BE49-F238E27FC236}">
                <a16:creationId xmlns:a16="http://schemas.microsoft.com/office/drawing/2014/main" id="{C9A49668-B758-CE52-3CCA-0A29F6E6D352}"/>
              </a:ext>
            </a:extLst>
          </p:cNvPr>
          <p:cNvSpPr/>
          <p:nvPr/>
        </p:nvSpPr>
        <p:spPr>
          <a:xfrm>
            <a:off x="4852815"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20" name="TextBox 119">
            <a:extLst>
              <a:ext uri="{FF2B5EF4-FFF2-40B4-BE49-F238E27FC236}">
                <a16:creationId xmlns:a16="http://schemas.microsoft.com/office/drawing/2014/main" id="{2C52A0BA-3CF9-5EFB-03A8-27EDED587995}"/>
              </a:ext>
            </a:extLst>
          </p:cNvPr>
          <p:cNvSpPr txBox="1"/>
          <p:nvPr/>
        </p:nvSpPr>
        <p:spPr>
          <a:xfrm>
            <a:off x="1078977" y="4990583"/>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Three</a:t>
            </a:r>
          </a:p>
        </p:txBody>
      </p:sp>
      <p:pic>
        <p:nvPicPr>
          <p:cNvPr id="121" name="Graphic 120" descr="Badge Follow with solid fill">
            <a:extLst>
              <a:ext uri="{FF2B5EF4-FFF2-40B4-BE49-F238E27FC236}">
                <a16:creationId xmlns:a16="http://schemas.microsoft.com/office/drawing/2014/main" id="{8DE80A66-FE5D-9C52-79BE-2AA62796591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5536231"/>
            <a:ext cx="274320" cy="274320"/>
          </a:xfrm>
          <a:prstGeom prst="rect">
            <a:avLst/>
          </a:prstGeom>
        </p:spPr>
      </p:pic>
      <p:sp>
        <p:nvSpPr>
          <p:cNvPr id="122" name="Rounded Rectangle 121">
            <a:extLst>
              <a:ext uri="{FF2B5EF4-FFF2-40B4-BE49-F238E27FC236}">
                <a16:creationId xmlns:a16="http://schemas.microsoft.com/office/drawing/2014/main" id="{916F08B6-6333-AC55-2F2B-7EB4F34D1FCC}"/>
              </a:ext>
            </a:extLst>
          </p:cNvPr>
          <p:cNvSpPr/>
          <p:nvPr/>
        </p:nvSpPr>
        <p:spPr>
          <a:xfrm>
            <a:off x="3382700"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23" name="Rounded Rectangle 122">
            <a:extLst>
              <a:ext uri="{FF2B5EF4-FFF2-40B4-BE49-F238E27FC236}">
                <a16:creationId xmlns:a16="http://schemas.microsoft.com/office/drawing/2014/main" id="{57A8C196-2BD3-6DEC-1165-C2AD24441C77}"/>
              </a:ext>
            </a:extLst>
          </p:cNvPr>
          <p:cNvSpPr/>
          <p:nvPr/>
        </p:nvSpPr>
        <p:spPr>
          <a:xfrm>
            <a:off x="4117757"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24" name="Rounded Rectangle 123">
            <a:extLst>
              <a:ext uri="{FF2B5EF4-FFF2-40B4-BE49-F238E27FC236}">
                <a16:creationId xmlns:a16="http://schemas.microsoft.com/office/drawing/2014/main" id="{8FA6D306-1057-A14C-6A2A-6F0E1EEE12D9}"/>
              </a:ext>
            </a:extLst>
          </p:cNvPr>
          <p:cNvSpPr/>
          <p:nvPr/>
        </p:nvSpPr>
        <p:spPr>
          <a:xfrm>
            <a:off x="4852815"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25" name="TextBox 124">
            <a:extLst>
              <a:ext uri="{FF2B5EF4-FFF2-40B4-BE49-F238E27FC236}">
                <a16:creationId xmlns:a16="http://schemas.microsoft.com/office/drawing/2014/main" id="{3442D1C5-3647-FB94-2733-FC58F566FD07}"/>
              </a:ext>
            </a:extLst>
          </p:cNvPr>
          <p:cNvSpPr txBox="1"/>
          <p:nvPr/>
        </p:nvSpPr>
        <p:spPr>
          <a:xfrm>
            <a:off x="1078977" y="5574331"/>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Four</a:t>
            </a:r>
          </a:p>
        </p:txBody>
      </p:sp>
      <p:sp>
        <p:nvSpPr>
          <p:cNvPr id="129" name="Rounded Rectangle 128">
            <a:extLst>
              <a:ext uri="{FF2B5EF4-FFF2-40B4-BE49-F238E27FC236}">
                <a16:creationId xmlns:a16="http://schemas.microsoft.com/office/drawing/2014/main" id="{EA0378DE-E84C-B206-9C55-D1084B6A8AC3}"/>
              </a:ext>
            </a:extLst>
          </p:cNvPr>
          <p:cNvSpPr/>
          <p:nvPr/>
        </p:nvSpPr>
        <p:spPr>
          <a:xfrm>
            <a:off x="6370791" y="718100"/>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ounded Rectangle 129">
            <a:extLst>
              <a:ext uri="{FF2B5EF4-FFF2-40B4-BE49-F238E27FC236}">
                <a16:creationId xmlns:a16="http://schemas.microsoft.com/office/drawing/2014/main" id="{B3156CB7-B183-9523-C190-3BC0E23C3681}"/>
              </a:ext>
            </a:extLst>
          </p:cNvPr>
          <p:cNvSpPr/>
          <p:nvPr/>
        </p:nvSpPr>
        <p:spPr>
          <a:xfrm>
            <a:off x="6370791" y="1301848"/>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a:extLst>
              <a:ext uri="{FF2B5EF4-FFF2-40B4-BE49-F238E27FC236}">
                <a16:creationId xmlns:a16="http://schemas.microsoft.com/office/drawing/2014/main" id="{3BF96870-5B84-07DD-F8B0-48D6A112F58F}"/>
              </a:ext>
            </a:extLst>
          </p:cNvPr>
          <p:cNvSpPr/>
          <p:nvPr/>
        </p:nvSpPr>
        <p:spPr>
          <a:xfrm>
            <a:off x="6370791" y="188559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a:extLst>
              <a:ext uri="{FF2B5EF4-FFF2-40B4-BE49-F238E27FC236}">
                <a16:creationId xmlns:a16="http://schemas.microsoft.com/office/drawing/2014/main" id="{12E6DFE1-DF57-CEA7-6B78-0C56E4F2E294}"/>
              </a:ext>
            </a:extLst>
          </p:cNvPr>
          <p:cNvSpPr/>
          <p:nvPr/>
        </p:nvSpPr>
        <p:spPr>
          <a:xfrm>
            <a:off x="6370791" y="246934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142F8DC5-3D12-979D-9948-75B563E0B123}"/>
              </a:ext>
            </a:extLst>
          </p:cNvPr>
          <p:cNvSpPr txBox="1"/>
          <p:nvPr/>
        </p:nvSpPr>
        <p:spPr>
          <a:xfrm>
            <a:off x="6370791" y="453768"/>
            <a:ext cx="997096" cy="253916"/>
          </a:xfrm>
          <a:prstGeom prst="rect">
            <a:avLst/>
          </a:prstGeom>
          <a:noFill/>
        </p:spPr>
        <p:txBody>
          <a:bodyPr wrap="square" rtlCol="0">
            <a:spAutoFit/>
          </a:bodyPr>
          <a:lstStyle/>
          <a:p>
            <a:r>
              <a:rPr lang="en-US" sz="1050" dirty="0">
                <a:solidFill>
                  <a:schemeClr val="tx1">
                    <a:lumMod val="65000"/>
                    <a:lumOff val="35000"/>
                  </a:schemeClr>
                </a:solidFill>
                <a:latin typeface="Century Gothic" panose="020B0502020202020204" pitchFamily="34" charset="0"/>
              </a:rPr>
              <a:t>objectives</a:t>
            </a:r>
          </a:p>
        </p:txBody>
      </p:sp>
      <p:pic>
        <p:nvPicPr>
          <p:cNvPr id="134" name="Graphic 133" descr="Badge Follow with solid fill">
            <a:extLst>
              <a:ext uri="{FF2B5EF4-FFF2-40B4-BE49-F238E27FC236}">
                <a16:creationId xmlns:a16="http://schemas.microsoft.com/office/drawing/2014/main" id="{9EE9B47F-DD2F-46E9-E475-0407619E4CE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839314"/>
            <a:ext cx="274320" cy="274320"/>
          </a:xfrm>
          <a:prstGeom prst="rect">
            <a:avLst/>
          </a:prstGeom>
        </p:spPr>
      </p:pic>
      <p:sp>
        <p:nvSpPr>
          <p:cNvPr id="135" name="TextBox 134">
            <a:extLst>
              <a:ext uri="{FF2B5EF4-FFF2-40B4-BE49-F238E27FC236}">
                <a16:creationId xmlns:a16="http://schemas.microsoft.com/office/drawing/2014/main" id="{2E61FBB8-EB10-AFD9-4126-B619668D106C}"/>
              </a:ext>
            </a:extLst>
          </p:cNvPr>
          <p:cNvSpPr txBox="1"/>
          <p:nvPr/>
        </p:nvSpPr>
        <p:spPr>
          <a:xfrm>
            <a:off x="8764108" y="440881"/>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target</a:t>
            </a:r>
          </a:p>
        </p:txBody>
      </p:sp>
      <p:sp>
        <p:nvSpPr>
          <p:cNvPr id="136" name="TextBox 135">
            <a:extLst>
              <a:ext uri="{FF2B5EF4-FFF2-40B4-BE49-F238E27FC236}">
                <a16:creationId xmlns:a16="http://schemas.microsoft.com/office/drawing/2014/main" id="{CDC63885-F4EC-C696-BD02-C12F2C0D759B}"/>
              </a:ext>
            </a:extLst>
          </p:cNvPr>
          <p:cNvSpPr txBox="1"/>
          <p:nvPr/>
        </p:nvSpPr>
        <p:spPr>
          <a:xfrm>
            <a:off x="9471163" y="440881"/>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current</a:t>
            </a:r>
          </a:p>
        </p:txBody>
      </p:sp>
      <p:sp>
        <p:nvSpPr>
          <p:cNvPr id="137" name="TextBox 136">
            <a:extLst>
              <a:ext uri="{FF2B5EF4-FFF2-40B4-BE49-F238E27FC236}">
                <a16:creationId xmlns:a16="http://schemas.microsoft.com/office/drawing/2014/main" id="{7BD7045A-34FC-BE7F-4AC9-79468765B6A7}"/>
              </a:ext>
            </a:extLst>
          </p:cNvPr>
          <p:cNvSpPr txBox="1"/>
          <p:nvPr/>
        </p:nvSpPr>
        <p:spPr>
          <a:xfrm>
            <a:off x="10216317" y="440881"/>
            <a:ext cx="731520" cy="253916"/>
          </a:xfrm>
          <a:prstGeom prst="rect">
            <a:avLst/>
          </a:prstGeom>
          <a:noFill/>
        </p:spPr>
        <p:txBody>
          <a:bodyPr wrap="square" lIns="0" rIns="0" rtlCol="0">
            <a:spAutoFit/>
          </a:bodyPr>
          <a:lstStyle/>
          <a:p>
            <a:pPr algn="ctr"/>
            <a:r>
              <a:rPr lang="en-US" sz="1050" dirty="0">
                <a:solidFill>
                  <a:schemeClr val="tx1">
                    <a:lumMod val="65000"/>
                    <a:lumOff val="35000"/>
                  </a:schemeClr>
                </a:solidFill>
                <a:latin typeface="Century Gothic" panose="020B0502020202020204" pitchFamily="34" charset="0"/>
              </a:rPr>
              <a:t>to target</a:t>
            </a:r>
          </a:p>
        </p:txBody>
      </p:sp>
      <p:sp>
        <p:nvSpPr>
          <p:cNvPr id="138" name="Rounded Rectangle 137">
            <a:extLst>
              <a:ext uri="{FF2B5EF4-FFF2-40B4-BE49-F238E27FC236}">
                <a16:creationId xmlns:a16="http://schemas.microsoft.com/office/drawing/2014/main" id="{435CE37E-C0ED-CAD1-674A-EC3C9340B22F}"/>
              </a:ext>
            </a:extLst>
          </p:cNvPr>
          <p:cNvSpPr/>
          <p:nvPr/>
        </p:nvSpPr>
        <p:spPr>
          <a:xfrm>
            <a:off x="8791158"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39" name="Rounded Rectangle 138">
            <a:extLst>
              <a:ext uri="{FF2B5EF4-FFF2-40B4-BE49-F238E27FC236}">
                <a16:creationId xmlns:a16="http://schemas.microsoft.com/office/drawing/2014/main" id="{98F8B698-B155-5DA5-6B85-E6E98E0BB099}"/>
              </a:ext>
            </a:extLst>
          </p:cNvPr>
          <p:cNvSpPr/>
          <p:nvPr/>
        </p:nvSpPr>
        <p:spPr>
          <a:xfrm>
            <a:off x="9526215"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40" name="Rounded Rectangle 139">
            <a:extLst>
              <a:ext uri="{FF2B5EF4-FFF2-40B4-BE49-F238E27FC236}">
                <a16:creationId xmlns:a16="http://schemas.microsoft.com/office/drawing/2014/main" id="{31FAF99F-9D8B-87F6-411D-1CB4EC01B755}"/>
              </a:ext>
            </a:extLst>
          </p:cNvPr>
          <p:cNvSpPr/>
          <p:nvPr/>
        </p:nvSpPr>
        <p:spPr>
          <a:xfrm>
            <a:off x="10261273"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41" name="TextBox 140">
            <a:extLst>
              <a:ext uri="{FF2B5EF4-FFF2-40B4-BE49-F238E27FC236}">
                <a16:creationId xmlns:a16="http://schemas.microsoft.com/office/drawing/2014/main" id="{8D7E1DC6-F9FF-CD93-5F44-46A55F898684}"/>
              </a:ext>
            </a:extLst>
          </p:cNvPr>
          <p:cNvSpPr txBox="1"/>
          <p:nvPr/>
        </p:nvSpPr>
        <p:spPr>
          <a:xfrm>
            <a:off x="6487435" y="877414"/>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Customer Objective One</a:t>
            </a:r>
          </a:p>
        </p:txBody>
      </p:sp>
      <p:pic>
        <p:nvPicPr>
          <p:cNvPr id="142" name="Graphic 141" descr="Badge Follow with solid fill">
            <a:extLst>
              <a:ext uri="{FF2B5EF4-FFF2-40B4-BE49-F238E27FC236}">
                <a16:creationId xmlns:a16="http://schemas.microsoft.com/office/drawing/2014/main" id="{DD3F63FD-5528-75ED-19A1-2491E991CAD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1423062"/>
            <a:ext cx="274320" cy="274320"/>
          </a:xfrm>
          <a:prstGeom prst="rect">
            <a:avLst/>
          </a:prstGeom>
        </p:spPr>
      </p:pic>
      <p:sp>
        <p:nvSpPr>
          <p:cNvPr id="143" name="Rounded Rectangle 142">
            <a:extLst>
              <a:ext uri="{FF2B5EF4-FFF2-40B4-BE49-F238E27FC236}">
                <a16:creationId xmlns:a16="http://schemas.microsoft.com/office/drawing/2014/main" id="{DD685DBD-B5CE-D888-046C-C2D98462C146}"/>
              </a:ext>
            </a:extLst>
          </p:cNvPr>
          <p:cNvSpPr/>
          <p:nvPr/>
        </p:nvSpPr>
        <p:spPr>
          <a:xfrm>
            <a:off x="8791158"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44" name="Rounded Rectangle 143">
            <a:extLst>
              <a:ext uri="{FF2B5EF4-FFF2-40B4-BE49-F238E27FC236}">
                <a16:creationId xmlns:a16="http://schemas.microsoft.com/office/drawing/2014/main" id="{0AB1E326-6134-103B-F410-C543A7AFD0F7}"/>
              </a:ext>
            </a:extLst>
          </p:cNvPr>
          <p:cNvSpPr/>
          <p:nvPr/>
        </p:nvSpPr>
        <p:spPr>
          <a:xfrm>
            <a:off x="9526215"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45" name="Rounded Rectangle 144">
            <a:extLst>
              <a:ext uri="{FF2B5EF4-FFF2-40B4-BE49-F238E27FC236}">
                <a16:creationId xmlns:a16="http://schemas.microsoft.com/office/drawing/2014/main" id="{9830541A-C81E-84D9-3E97-6FC4D947D443}"/>
              </a:ext>
            </a:extLst>
          </p:cNvPr>
          <p:cNvSpPr/>
          <p:nvPr/>
        </p:nvSpPr>
        <p:spPr>
          <a:xfrm>
            <a:off x="10261273"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46" name="TextBox 145">
            <a:extLst>
              <a:ext uri="{FF2B5EF4-FFF2-40B4-BE49-F238E27FC236}">
                <a16:creationId xmlns:a16="http://schemas.microsoft.com/office/drawing/2014/main" id="{122F3802-4B5C-D607-8FAC-84DBB66EFA13}"/>
              </a:ext>
            </a:extLst>
          </p:cNvPr>
          <p:cNvSpPr txBox="1"/>
          <p:nvPr/>
        </p:nvSpPr>
        <p:spPr>
          <a:xfrm>
            <a:off x="6487435" y="1461162"/>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Two</a:t>
            </a:r>
          </a:p>
        </p:txBody>
      </p:sp>
      <p:sp>
        <p:nvSpPr>
          <p:cNvPr id="147" name="Rounded Rectangle 146">
            <a:extLst>
              <a:ext uri="{FF2B5EF4-FFF2-40B4-BE49-F238E27FC236}">
                <a16:creationId xmlns:a16="http://schemas.microsoft.com/office/drawing/2014/main" id="{661AD70A-2EFB-EBE9-6B97-60C0FF892224}"/>
              </a:ext>
            </a:extLst>
          </p:cNvPr>
          <p:cNvSpPr/>
          <p:nvPr/>
        </p:nvSpPr>
        <p:spPr>
          <a:xfrm>
            <a:off x="6370791" y="2469344"/>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a:extLst>
              <a:ext uri="{FF2B5EF4-FFF2-40B4-BE49-F238E27FC236}">
                <a16:creationId xmlns:a16="http://schemas.microsoft.com/office/drawing/2014/main" id="{B73A5713-246A-9586-99E5-DD6FA5E90676}"/>
              </a:ext>
            </a:extLst>
          </p:cNvPr>
          <p:cNvSpPr/>
          <p:nvPr/>
        </p:nvSpPr>
        <p:spPr>
          <a:xfrm>
            <a:off x="8791158"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49" name="Rounded Rectangle 148">
            <a:extLst>
              <a:ext uri="{FF2B5EF4-FFF2-40B4-BE49-F238E27FC236}">
                <a16:creationId xmlns:a16="http://schemas.microsoft.com/office/drawing/2014/main" id="{8C082FC5-D763-7870-4027-7F768834020B}"/>
              </a:ext>
            </a:extLst>
          </p:cNvPr>
          <p:cNvSpPr/>
          <p:nvPr/>
        </p:nvSpPr>
        <p:spPr>
          <a:xfrm>
            <a:off x="9526215"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50" name="Rounded Rectangle 149">
            <a:extLst>
              <a:ext uri="{FF2B5EF4-FFF2-40B4-BE49-F238E27FC236}">
                <a16:creationId xmlns:a16="http://schemas.microsoft.com/office/drawing/2014/main" id="{7768853E-764C-11A5-45C0-CFD30BC91ED5}"/>
              </a:ext>
            </a:extLst>
          </p:cNvPr>
          <p:cNvSpPr/>
          <p:nvPr/>
        </p:nvSpPr>
        <p:spPr>
          <a:xfrm>
            <a:off x="10261273"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51" name="TextBox 150">
            <a:extLst>
              <a:ext uri="{FF2B5EF4-FFF2-40B4-BE49-F238E27FC236}">
                <a16:creationId xmlns:a16="http://schemas.microsoft.com/office/drawing/2014/main" id="{5FC363A5-D6A5-90E4-45A8-838BBD013F36}"/>
              </a:ext>
            </a:extLst>
          </p:cNvPr>
          <p:cNvSpPr txBox="1"/>
          <p:nvPr/>
        </p:nvSpPr>
        <p:spPr>
          <a:xfrm>
            <a:off x="6487435" y="2044910"/>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Objective One</a:t>
            </a:r>
          </a:p>
        </p:txBody>
      </p:sp>
      <p:pic>
        <p:nvPicPr>
          <p:cNvPr id="152" name="Graphic 151" descr="Badge Follow with solid fill">
            <a:extLst>
              <a:ext uri="{FF2B5EF4-FFF2-40B4-BE49-F238E27FC236}">
                <a16:creationId xmlns:a16="http://schemas.microsoft.com/office/drawing/2014/main" id="{970B9001-1B9D-AEFC-3021-0CD9497ED39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2590558"/>
            <a:ext cx="274320" cy="274320"/>
          </a:xfrm>
          <a:prstGeom prst="rect">
            <a:avLst/>
          </a:prstGeom>
        </p:spPr>
      </p:pic>
      <p:sp>
        <p:nvSpPr>
          <p:cNvPr id="153" name="Rounded Rectangle 152">
            <a:extLst>
              <a:ext uri="{FF2B5EF4-FFF2-40B4-BE49-F238E27FC236}">
                <a16:creationId xmlns:a16="http://schemas.microsoft.com/office/drawing/2014/main" id="{3ECA189F-2F2B-0DFD-ADB1-A5A4EB4BDAC1}"/>
              </a:ext>
            </a:extLst>
          </p:cNvPr>
          <p:cNvSpPr/>
          <p:nvPr/>
        </p:nvSpPr>
        <p:spPr>
          <a:xfrm>
            <a:off x="8791158"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54" name="Rounded Rectangle 153">
            <a:extLst>
              <a:ext uri="{FF2B5EF4-FFF2-40B4-BE49-F238E27FC236}">
                <a16:creationId xmlns:a16="http://schemas.microsoft.com/office/drawing/2014/main" id="{A8D07499-AA7B-CB71-9CE4-25C414B4A170}"/>
              </a:ext>
            </a:extLst>
          </p:cNvPr>
          <p:cNvSpPr/>
          <p:nvPr/>
        </p:nvSpPr>
        <p:spPr>
          <a:xfrm>
            <a:off x="9526215"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55" name="Rounded Rectangle 154">
            <a:extLst>
              <a:ext uri="{FF2B5EF4-FFF2-40B4-BE49-F238E27FC236}">
                <a16:creationId xmlns:a16="http://schemas.microsoft.com/office/drawing/2014/main" id="{6D821AB0-A7CE-22C1-4712-379006FE7F8A}"/>
              </a:ext>
            </a:extLst>
          </p:cNvPr>
          <p:cNvSpPr/>
          <p:nvPr/>
        </p:nvSpPr>
        <p:spPr>
          <a:xfrm>
            <a:off x="10261273"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56" name="TextBox 155">
            <a:extLst>
              <a:ext uri="{FF2B5EF4-FFF2-40B4-BE49-F238E27FC236}">
                <a16:creationId xmlns:a16="http://schemas.microsoft.com/office/drawing/2014/main" id="{5C998A96-4157-0166-ACD9-457CACCA0484}"/>
              </a:ext>
            </a:extLst>
          </p:cNvPr>
          <p:cNvSpPr txBox="1"/>
          <p:nvPr/>
        </p:nvSpPr>
        <p:spPr>
          <a:xfrm>
            <a:off x="6487435" y="2628658"/>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Objective One</a:t>
            </a:r>
          </a:p>
        </p:txBody>
      </p:sp>
      <p:pic>
        <p:nvPicPr>
          <p:cNvPr id="158" name="Graphic 157" descr="Badge Question Mark with solid fill">
            <a:extLst>
              <a:ext uri="{FF2B5EF4-FFF2-40B4-BE49-F238E27FC236}">
                <a16:creationId xmlns:a16="http://schemas.microsoft.com/office/drawing/2014/main" id="{E8E46B3A-76C4-BE5A-55DC-C519399C2F2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068666" y="4950514"/>
            <a:ext cx="274320" cy="274320"/>
          </a:xfrm>
          <a:prstGeom prst="rect">
            <a:avLst/>
          </a:prstGeom>
        </p:spPr>
      </p:pic>
      <p:sp>
        <p:nvSpPr>
          <p:cNvPr id="159" name="Rounded Rectangle 158">
            <a:extLst>
              <a:ext uri="{FF2B5EF4-FFF2-40B4-BE49-F238E27FC236}">
                <a16:creationId xmlns:a16="http://schemas.microsoft.com/office/drawing/2014/main" id="{D9E2A255-E310-4309-BCB8-34916C0FDBFF}"/>
              </a:ext>
            </a:extLst>
          </p:cNvPr>
          <p:cNvSpPr/>
          <p:nvPr/>
        </p:nvSpPr>
        <p:spPr>
          <a:xfrm>
            <a:off x="6370791" y="366377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ounded Rectangle 159">
            <a:extLst>
              <a:ext uri="{FF2B5EF4-FFF2-40B4-BE49-F238E27FC236}">
                <a16:creationId xmlns:a16="http://schemas.microsoft.com/office/drawing/2014/main" id="{828D3662-36B5-63D1-6CA5-5C71443AF586}"/>
              </a:ext>
            </a:extLst>
          </p:cNvPr>
          <p:cNvSpPr/>
          <p:nvPr/>
        </p:nvSpPr>
        <p:spPr>
          <a:xfrm>
            <a:off x="6370791" y="4247521"/>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a:extLst>
              <a:ext uri="{FF2B5EF4-FFF2-40B4-BE49-F238E27FC236}">
                <a16:creationId xmlns:a16="http://schemas.microsoft.com/office/drawing/2014/main" id="{80F9EE9E-E42F-414C-BA32-80B668A3113B}"/>
              </a:ext>
            </a:extLst>
          </p:cNvPr>
          <p:cNvSpPr/>
          <p:nvPr/>
        </p:nvSpPr>
        <p:spPr>
          <a:xfrm>
            <a:off x="6370791" y="4831269"/>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a:extLst>
              <a:ext uri="{FF2B5EF4-FFF2-40B4-BE49-F238E27FC236}">
                <a16:creationId xmlns:a16="http://schemas.microsoft.com/office/drawing/2014/main" id="{AFB8CD3A-D990-10DB-D95A-36D051DC25D0}"/>
              </a:ext>
            </a:extLst>
          </p:cNvPr>
          <p:cNvSpPr/>
          <p:nvPr/>
        </p:nvSpPr>
        <p:spPr>
          <a:xfrm>
            <a:off x="6370791" y="541501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F7A49DD5-9382-B913-1848-6BDDA4602B5F}"/>
              </a:ext>
            </a:extLst>
          </p:cNvPr>
          <p:cNvSpPr txBox="1"/>
          <p:nvPr/>
        </p:nvSpPr>
        <p:spPr>
          <a:xfrm>
            <a:off x="6370791" y="3399441"/>
            <a:ext cx="997096" cy="253916"/>
          </a:xfrm>
          <a:prstGeom prst="rect">
            <a:avLst/>
          </a:prstGeom>
          <a:noFill/>
        </p:spPr>
        <p:txBody>
          <a:bodyPr wrap="square" rtlCol="0">
            <a:spAutoFit/>
          </a:bodyPr>
          <a:lstStyle/>
          <a:p>
            <a:r>
              <a:rPr lang="en-US" sz="1050" dirty="0">
                <a:solidFill>
                  <a:schemeClr val="tx1">
                    <a:lumMod val="65000"/>
                    <a:lumOff val="35000"/>
                  </a:schemeClr>
                </a:solidFill>
                <a:latin typeface="Century Gothic" panose="020B0502020202020204" pitchFamily="34" charset="0"/>
              </a:rPr>
              <a:t>objectives</a:t>
            </a:r>
          </a:p>
        </p:txBody>
      </p:sp>
      <p:sp>
        <p:nvSpPr>
          <p:cNvPr id="165" name="TextBox 164">
            <a:extLst>
              <a:ext uri="{FF2B5EF4-FFF2-40B4-BE49-F238E27FC236}">
                <a16:creationId xmlns:a16="http://schemas.microsoft.com/office/drawing/2014/main" id="{CCDFF0F6-2E1F-26A1-0DA5-681E9C54BEAB}"/>
              </a:ext>
            </a:extLst>
          </p:cNvPr>
          <p:cNvSpPr txBox="1"/>
          <p:nvPr/>
        </p:nvSpPr>
        <p:spPr>
          <a:xfrm>
            <a:off x="8764108" y="3386554"/>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target</a:t>
            </a:r>
          </a:p>
        </p:txBody>
      </p:sp>
      <p:sp>
        <p:nvSpPr>
          <p:cNvPr id="166" name="TextBox 165">
            <a:extLst>
              <a:ext uri="{FF2B5EF4-FFF2-40B4-BE49-F238E27FC236}">
                <a16:creationId xmlns:a16="http://schemas.microsoft.com/office/drawing/2014/main" id="{79D54E9E-A7B3-62BE-BAC6-CCB6FD7DF0C3}"/>
              </a:ext>
            </a:extLst>
          </p:cNvPr>
          <p:cNvSpPr txBox="1"/>
          <p:nvPr/>
        </p:nvSpPr>
        <p:spPr>
          <a:xfrm>
            <a:off x="9471163" y="3386554"/>
            <a:ext cx="731520" cy="253916"/>
          </a:xfrm>
          <a:prstGeom prst="rect">
            <a:avLst/>
          </a:prstGeom>
          <a:noFill/>
        </p:spPr>
        <p:txBody>
          <a:bodyPr wrap="square" rtlCol="0">
            <a:spAutoFit/>
          </a:bodyPr>
          <a:lstStyle/>
          <a:p>
            <a:pPr algn="ctr"/>
            <a:r>
              <a:rPr lang="en-US" sz="1050" dirty="0">
                <a:solidFill>
                  <a:schemeClr val="tx1">
                    <a:lumMod val="65000"/>
                    <a:lumOff val="35000"/>
                  </a:schemeClr>
                </a:solidFill>
                <a:latin typeface="Century Gothic" panose="020B0502020202020204" pitchFamily="34" charset="0"/>
              </a:rPr>
              <a:t>current</a:t>
            </a:r>
          </a:p>
        </p:txBody>
      </p:sp>
      <p:sp>
        <p:nvSpPr>
          <p:cNvPr id="167" name="TextBox 166">
            <a:extLst>
              <a:ext uri="{FF2B5EF4-FFF2-40B4-BE49-F238E27FC236}">
                <a16:creationId xmlns:a16="http://schemas.microsoft.com/office/drawing/2014/main" id="{317770DE-8389-C383-6DEA-7134D882BDAE}"/>
              </a:ext>
            </a:extLst>
          </p:cNvPr>
          <p:cNvSpPr txBox="1"/>
          <p:nvPr/>
        </p:nvSpPr>
        <p:spPr>
          <a:xfrm>
            <a:off x="10216317" y="3386554"/>
            <a:ext cx="731520" cy="253916"/>
          </a:xfrm>
          <a:prstGeom prst="rect">
            <a:avLst/>
          </a:prstGeom>
          <a:noFill/>
        </p:spPr>
        <p:txBody>
          <a:bodyPr wrap="square" lIns="0" rIns="0" rtlCol="0">
            <a:spAutoFit/>
          </a:bodyPr>
          <a:lstStyle/>
          <a:p>
            <a:pPr algn="ctr"/>
            <a:r>
              <a:rPr lang="en-US" sz="1050" dirty="0">
                <a:solidFill>
                  <a:schemeClr val="tx1">
                    <a:lumMod val="65000"/>
                    <a:lumOff val="35000"/>
                  </a:schemeClr>
                </a:solidFill>
                <a:latin typeface="Century Gothic" panose="020B0502020202020204" pitchFamily="34" charset="0"/>
              </a:rPr>
              <a:t>to target</a:t>
            </a:r>
          </a:p>
        </p:txBody>
      </p:sp>
      <p:sp>
        <p:nvSpPr>
          <p:cNvPr id="168" name="Rounded Rectangle 167">
            <a:extLst>
              <a:ext uri="{FF2B5EF4-FFF2-40B4-BE49-F238E27FC236}">
                <a16:creationId xmlns:a16="http://schemas.microsoft.com/office/drawing/2014/main" id="{EA7C3B80-7960-1C0D-EC7A-1E63CBB99222}"/>
              </a:ext>
            </a:extLst>
          </p:cNvPr>
          <p:cNvSpPr/>
          <p:nvPr/>
        </p:nvSpPr>
        <p:spPr>
          <a:xfrm>
            <a:off x="8791158"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69" name="Rounded Rectangle 168">
            <a:extLst>
              <a:ext uri="{FF2B5EF4-FFF2-40B4-BE49-F238E27FC236}">
                <a16:creationId xmlns:a16="http://schemas.microsoft.com/office/drawing/2014/main" id="{187F8C4F-0397-0466-3038-960E0A14F899}"/>
              </a:ext>
            </a:extLst>
          </p:cNvPr>
          <p:cNvSpPr/>
          <p:nvPr/>
        </p:nvSpPr>
        <p:spPr>
          <a:xfrm>
            <a:off x="9526215"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70" name="Rounded Rectangle 169">
            <a:extLst>
              <a:ext uri="{FF2B5EF4-FFF2-40B4-BE49-F238E27FC236}">
                <a16:creationId xmlns:a16="http://schemas.microsoft.com/office/drawing/2014/main" id="{8604D8DE-DBA8-550C-5CEC-ECE75AEB5796}"/>
              </a:ext>
            </a:extLst>
          </p:cNvPr>
          <p:cNvSpPr/>
          <p:nvPr/>
        </p:nvSpPr>
        <p:spPr>
          <a:xfrm>
            <a:off x="10261273"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71" name="TextBox 170">
            <a:extLst>
              <a:ext uri="{FF2B5EF4-FFF2-40B4-BE49-F238E27FC236}">
                <a16:creationId xmlns:a16="http://schemas.microsoft.com/office/drawing/2014/main" id="{AE6F83BA-ED7E-6456-5691-66E41EDB3E6D}"/>
              </a:ext>
            </a:extLst>
          </p:cNvPr>
          <p:cNvSpPr txBox="1"/>
          <p:nvPr/>
        </p:nvSpPr>
        <p:spPr>
          <a:xfrm>
            <a:off x="6487435" y="3723060"/>
            <a:ext cx="2208746" cy="400110"/>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Learning and Growth Objective One</a:t>
            </a:r>
          </a:p>
        </p:txBody>
      </p:sp>
      <p:pic>
        <p:nvPicPr>
          <p:cNvPr id="172" name="Graphic 171" descr="Badge Follow with solid fill">
            <a:extLst>
              <a:ext uri="{FF2B5EF4-FFF2-40B4-BE49-F238E27FC236}">
                <a16:creationId xmlns:a16="http://schemas.microsoft.com/office/drawing/2014/main" id="{B670F7DA-B3F6-07E1-9B5A-4D3247F7052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4368735"/>
            <a:ext cx="274320" cy="274320"/>
          </a:xfrm>
          <a:prstGeom prst="rect">
            <a:avLst/>
          </a:prstGeom>
        </p:spPr>
      </p:pic>
      <p:sp>
        <p:nvSpPr>
          <p:cNvPr id="173" name="Rounded Rectangle 172">
            <a:extLst>
              <a:ext uri="{FF2B5EF4-FFF2-40B4-BE49-F238E27FC236}">
                <a16:creationId xmlns:a16="http://schemas.microsoft.com/office/drawing/2014/main" id="{E315A7D2-F379-B886-A50E-6353E698D440}"/>
              </a:ext>
            </a:extLst>
          </p:cNvPr>
          <p:cNvSpPr/>
          <p:nvPr/>
        </p:nvSpPr>
        <p:spPr>
          <a:xfrm>
            <a:off x="8791158"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74" name="Rounded Rectangle 173">
            <a:extLst>
              <a:ext uri="{FF2B5EF4-FFF2-40B4-BE49-F238E27FC236}">
                <a16:creationId xmlns:a16="http://schemas.microsoft.com/office/drawing/2014/main" id="{3F9A31A7-38BC-AB20-2A90-A095E8FA211E}"/>
              </a:ext>
            </a:extLst>
          </p:cNvPr>
          <p:cNvSpPr/>
          <p:nvPr/>
        </p:nvSpPr>
        <p:spPr>
          <a:xfrm>
            <a:off x="9526215"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75" name="Rounded Rectangle 174">
            <a:extLst>
              <a:ext uri="{FF2B5EF4-FFF2-40B4-BE49-F238E27FC236}">
                <a16:creationId xmlns:a16="http://schemas.microsoft.com/office/drawing/2014/main" id="{028DB156-0D74-C35E-CF65-98A56608DC00}"/>
              </a:ext>
            </a:extLst>
          </p:cNvPr>
          <p:cNvSpPr/>
          <p:nvPr/>
        </p:nvSpPr>
        <p:spPr>
          <a:xfrm>
            <a:off x="10261273"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76" name="TextBox 175">
            <a:extLst>
              <a:ext uri="{FF2B5EF4-FFF2-40B4-BE49-F238E27FC236}">
                <a16:creationId xmlns:a16="http://schemas.microsoft.com/office/drawing/2014/main" id="{4507CBD0-1DB7-375F-886F-717BC18A1EEC}"/>
              </a:ext>
            </a:extLst>
          </p:cNvPr>
          <p:cNvSpPr txBox="1"/>
          <p:nvPr/>
        </p:nvSpPr>
        <p:spPr>
          <a:xfrm>
            <a:off x="6487435" y="4406835"/>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Two</a:t>
            </a:r>
          </a:p>
        </p:txBody>
      </p:sp>
      <p:sp>
        <p:nvSpPr>
          <p:cNvPr id="177" name="Rounded Rectangle 176">
            <a:extLst>
              <a:ext uri="{FF2B5EF4-FFF2-40B4-BE49-F238E27FC236}">
                <a16:creationId xmlns:a16="http://schemas.microsoft.com/office/drawing/2014/main" id="{74DB90D8-0C0C-FD37-14EE-0824C5CAFE72}"/>
              </a:ext>
            </a:extLst>
          </p:cNvPr>
          <p:cNvSpPr/>
          <p:nvPr/>
        </p:nvSpPr>
        <p:spPr>
          <a:xfrm>
            <a:off x="6370791" y="5415017"/>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a:extLst>
              <a:ext uri="{FF2B5EF4-FFF2-40B4-BE49-F238E27FC236}">
                <a16:creationId xmlns:a16="http://schemas.microsoft.com/office/drawing/2014/main" id="{1DA5C5F3-A829-45F1-07EA-6AB42309DFF1}"/>
              </a:ext>
            </a:extLst>
          </p:cNvPr>
          <p:cNvSpPr/>
          <p:nvPr/>
        </p:nvSpPr>
        <p:spPr>
          <a:xfrm>
            <a:off x="8791158"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79" name="Rounded Rectangle 178">
            <a:extLst>
              <a:ext uri="{FF2B5EF4-FFF2-40B4-BE49-F238E27FC236}">
                <a16:creationId xmlns:a16="http://schemas.microsoft.com/office/drawing/2014/main" id="{742C2EB3-D750-192B-9A0C-A3962682ABA9}"/>
              </a:ext>
            </a:extLst>
          </p:cNvPr>
          <p:cNvSpPr/>
          <p:nvPr/>
        </p:nvSpPr>
        <p:spPr>
          <a:xfrm>
            <a:off x="9526215"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80" name="Rounded Rectangle 179">
            <a:extLst>
              <a:ext uri="{FF2B5EF4-FFF2-40B4-BE49-F238E27FC236}">
                <a16:creationId xmlns:a16="http://schemas.microsoft.com/office/drawing/2014/main" id="{4EE9E209-49AE-AABA-D5A9-EF1201637F4C}"/>
              </a:ext>
            </a:extLst>
          </p:cNvPr>
          <p:cNvSpPr/>
          <p:nvPr/>
        </p:nvSpPr>
        <p:spPr>
          <a:xfrm>
            <a:off x="10261273"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81" name="TextBox 180">
            <a:extLst>
              <a:ext uri="{FF2B5EF4-FFF2-40B4-BE49-F238E27FC236}">
                <a16:creationId xmlns:a16="http://schemas.microsoft.com/office/drawing/2014/main" id="{EB4FE738-F820-4217-770F-D6A6854674E1}"/>
              </a:ext>
            </a:extLst>
          </p:cNvPr>
          <p:cNvSpPr txBox="1"/>
          <p:nvPr/>
        </p:nvSpPr>
        <p:spPr>
          <a:xfrm>
            <a:off x="6487435" y="4990583"/>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Three</a:t>
            </a:r>
          </a:p>
        </p:txBody>
      </p:sp>
      <p:pic>
        <p:nvPicPr>
          <p:cNvPr id="182" name="Graphic 181" descr="Badge Follow with solid fill">
            <a:extLst>
              <a:ext uri="{FF2B5EF4-FFF2-40B4-BE49-F238E27FC236}">
                <a16:creationId xmlns:a16="http://schemas.microsoft.com/office/drawing/2014/main" id="{99A55FAE-CF08-C223-7E4C-321F476AFA1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5536231"/>
            <a:ext cx="274320" cy="274320"/>
          </a:xfrm>
          <a:prstGeom prst="rect">
            <a:avLst/>
          </a:prstGeom>
        </p:spPr>
      </p:pic>
      <p:sp>
        <p:nvSpPr>
          <p:cNvPr id="183" name="Rounded Rectangle 182">
            <a:extLst>
              <a:ext uri="{FF2B5EF4-FFF2-40B4-BE49-F238E27FC236}">
                <a16:creationId xmlns:a16="http://schemas.microsoft.com/office/drawing/2014/main" id="{25DCC9AE-28F1-C9CC-D305-E1918444CA16}"/>
              </a:ext>
            </a:extLst>
          </p:cNvPr>
          <p:cNvSpPr/>
          <p:nvPr/>
        </p:nvSpPr>
        <p:spPr>
          <a:xfrm>
            <a:off x="8791158"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84" name="Rounded Rectangle 183">
            <a:extLst>
              <a:ext uri="{FF2B5EF4-FFF2-40B4-BE49-F238E27FC236}">
                <a16:creationId xmlns:a16="http://schemas.microsoft.com/office/drawing/2014/main" id="{F9458436-660B-85DA-C724-4B1F487759AA}"/>
              </a:ext>
            </a:extLst>
          </p:cNvPr>
          <p:cNvSpPr/>
          <p:nvPr/>
        </p:nvSpPr>
        <p:spPr>
          <a:xfrm>
            <a:off x="9526215"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85" name="Rounded Rectangle 184">
            <a:extLst>
              <a:ext uri="{FF2B5EF4-FFF2-40B4-BE49-F238E27FC236}">
                <a16:creationId xmlns:a16="http://schemas.microsoft.com/office/drawing/2014/main" id="{CFCF94E6-C530-3D4F-D959-01210EEACB16}"/>
              </a:ext>
            </a:extLst>
          </p:cNvPr>
          <p:cNvSpPr/>
          <p:nvPr/>
        </p:nvSpPr>
        <p:spPr>
          <a:xfrm>
            <a:off x="10261273"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lumMod val="65000"/>
                    <a:lumOff val="35000"/>
                  </a:schemeClr>
                </a:solidFill>
                <a:latin typeface="Century Gothic" panose="020B0502020202020204" pitchFamily="34" charset="0"/>
              </a:rPr>
              <a:t>(xx)</a:t>
            </a:r>
          </a:p>
        </p:txBody>
      </p:sp>
      <p:sp>
        <p:nvSpPr>
          <p:cNvPr id="186" name="TextBox 185">
            <a:extLst>
              <a:ext uri="{FF2B5EF4-FFF2-40B4-BE49-F238E27FC236}">
                <a16:creationId xmlns:a16="http://schemas.microsoft.com/office/drawing/2014/main" id="{77557A5E-3C94-3548-B0F2-5FC23603CE07}"/>
              </a:ext>
            </a:extLst>
          </p:cNvPr>
          <p:cNvSpPr txBox="1"/>
          <p:nvPr/>
        </p:nvSpPr>
        <p:spPr>
          <a:xfrm>
            <a:off x="6487435" y="5574331"/>
            <a:ext cx="2208746" cy="200055"/>
          </a:xfrm>
          <a:prstGeom prst="rect">
            <a:avLst/>
          </a:prstGeom>
          <a:noFill/>
        </p:spPr>
        <p:txBody>
          <a:bodyPr wrap="square" lIns="0" tIns="0" rIns="0" bIns="0" rtlCol="0" anchor="ctr" anchorCtr="0">
            <a:spAutoFit/>
          </a:bodyPr>
          <a:lstStyle/>
          <a:p>
            <a:r>
              <a:rPr lang="en-US" sz="1300" dirty="0">
                <a:latin typeface="Century Gothic" panose="020B0502020202020204" pitchFamily="34" charset="0"/>
              </a:rPr>
              <a:t>Four</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rot="5400000">
            <a:off x="10327195" y="4454431"/>
            <a:ext cx="2743200"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latin typeface="Century Gothic" panose="020B0502020202020204" pitchFamily="34" charset="0"/>
              </a:rPr>
              <a:t>LEARNING &amp; GROWTH</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rot="5400000">
            <a:off x="10327196" y="1508758"/>
            <a:ext cx="2743200"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pc="300" dirty="0">
                <a:latin typeface="Century Gothic" panose="020B0502020202020204" pitchFamily="34" charset="0"/>
              </a:rPr>
              <a:t>CUSTOMER</a:t>
            </a:r>
          </a:p>
        </p:txBody>
      </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15275</TotalTime>
  <Words>360</Words>
  <Application>Microsoft Macintosh PowerPoint</Application>
  <PresentationFormat>Widescreen</PresentationFormat>
  <Paragraphs>96</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309</cp:revision>
  <cp:lastPrinted>2024-02-20T23:48:17Z</cp:lastPrinted>
  <dcterms:created xsi:type="dcterms:W3CDTF">2021-07-07T23:54:57Z</dcterms:created>
  <dcterms:modified xsi:type="dcterms:W3CDTF">2024-07-08T10:43:58Z</dcterms:modified>
</cp:coreProperties>
</file>