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28EC57-F7CB-4C2E-9035-E837AEBA8E3B}" v="2" dt="2024-05-28T22:34:17.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4"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D228EC57-F7CB-4C2E-9035-E837AEBA8E3B}"/>
    <pc:docChg chg="modSld">
      <pc:chgData name="Bess Dunlevy" userId="dd4b9a8537dbe9d0" providerId="LiveId" clId="{D228EC57-F7CB-4C2E-9035-E837AEBA8E3B}" dt="2024-05-28T22:34:23.129" v="11" actId="1076"/>
      <pc:docMkLst>
        <pc:docMk/>
      </pc:docMkLst>
      <pc:sldChg chg="modSp mod">
        <pc:chgData name="Bess Dunlevy" userId="dd4b9a8537dbe9d0" providerId="LiveId" clId="{D228EC57-F7CB-4C2E-9035-E837AEBA8E3B}" dt="2024-05-28T22:34:07.675" v="9"/>
        <pc:sldMkLst>
          <pc:docMk/>
          <pc:sldMk cId="1508588292" sldId="342"/>
        </pc:sldMkLst>
        <pc:spChg chg="mod">
          <ac:chgData name="Bess Dunlevy" userId="dd4b9a8537dbe9d0" providerId="LiveId" clId="{D228EC57-F7CB-4C2E-9035-E837AEBA8E3B}" dt="2024-05-28T22:33:59.822" v="0"/>
          <ac:spMkLst>
            <pc:docMk/>
            <pc:sldMk cId="1508588292" sldId="342"/>
            <ac:spMk id="3" creationId="{1A76DB7C-FE3B-1B81-FE80-5048FEDFD2B4}"/>
          </ac:spMkLst>
        </pc:spChg>
        <pc:spChg chg="mod">
          <ac:chgData name="Bess Dunlevy" userId="dd4b9a8537dbe9d0" providerId="LiveId" clId="{D228EC57-F7CB-4C2E-9035-E837AEBA8E3B}" dt="2024-05-28T22:34:03.137" v="8" actId="20577"/>
          <ac:spMkLst>
            <pc:docMk/>
            <pc:sldMk cId="1508588292" sldId="342"/>
            <ac:spMk id="33" creationId="{143A449B-AAB7-994A-92CE-8F48E2CA7DF6}"/>
          </ac:spMkLst>
        </pc:spChg>
        <pc:graphicFrameChg chg="mod">
          <ac:chgData name="Bess Dunlevy" userId="dd4b9a8537dbe9d0" providerId="LiveId" clId="{D228EC57-F7CB-4C2E-9035-E837AEBA8E3B}" dt="2024-05-28T22:34:07.675" v="9"/>
          <ac:graphicFrameMkLst>
            <pc:docMk/>
            <pc:sldMk cId="1508588292" sldId="342"/>
            <ac:graphicFrameMk id="11" creationId="{7A2610DA-5BB8-0728-BDAA-5736C7FDD5FA}"/>
          </ac:graphicFrameMkLst>
        </pc:graphicFrameChg>
      </pc:sldChg>
      <pc:sldChg chg="modSp mod">
        <pc:chgData name="Bess Dunlevy" userId="dd4b9a8537dbe9d0" providerId="LiveId" clId="{D228EC57-F7CB-4C2E-9035-E837AEBA8E3B}" dt="2024-05-28T22:34:23.129" v="11" actId="1076"/>
        <pc:sldMkLst>
          <pc:docMk/>
          <pc:sldMk cId="2096331201" sldId="343"/>
        </pc:sldMkLst>
        <pc:graphicFrameChg chg="mod">
          <ac:chgData name="Bess Dunlevy" userId="dd4b9a8537dbe9d0" providerId="LiveId" clId="{D228EC57-F7CB-4C2E-9035-E837AEBA8E3B}" dt="2024-05-28T22:34:23.129" v="11" actId="1076"/>
          <ac:graphicFrameMkLst>
            <pc:docMk/>
            <pc:sldMk cId="2096331201" sldId="343"/>
            <ac:graphicFrameMk id="4" creationId="{70E2C020-EF02-EE35-D9E3-8884FFCB4A2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6/25/24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6/25/24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6/25/24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6/25/24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6/25/24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6/25/24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8658&amp;utm_source=template-powerpoint&amp;utm_medium=content&amp;utm_campaign=Basic+Strategic+Plan+Example-powerpoint-8658&amp;lpa=Basic+Strategic+Plan+Example+powerpoint+8658"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1FD5C8-2A15-2D02-CB4B-22430253B1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750" t="10448" r="8853" b="22538"/>
          <a:stretch/>
        </p:blipFill>
        <p:spPr bwMode="auto">
          <a:xfrm>
            <a:off x="5464292" y="1061484"/>
            <a:ext cx="6576912" cy="3654485"/>
          </a:xfrm>
          <a:prstGeom prst="rect">
            <a:avLst/>
          </a:prstGeom>
          <a:ln>
            <a:noFill/>
          </a:ln>
          <a:extLst>
            <a:ext uri="{53640926-AAD7-44D8-BBD7-CCE9431645EC}">
              <a14:shadowObscured xmlns:a14="http://schemas.microsoft.com/office/drawing/2010/main"/>
            </a:ext>
          </a:extLst>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825932" y="314882"/>
            <a:ext cx="2954371" cy="58761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Basic Strategic Plan Template Example</a:t>
            </a:r>
          </a:p>
        </p:txBody>
      </p:sp>
      <p:sp>
        <p:nvSpPr>
          <p:cNvPr id="3" name="TextBox 2">
            <a:extLst>
              <a:ext uri="{FF2B5EF4-FFF2-40B4-BE49-F238E27FC236}">
                <a16:creationId xmlns:a16="http://schemas.microsoft.com/office/drawing/2014/main" id="{1A76DB7C-FE3B-1B81-FE80-5048FEDFD2B4}"/>
              </a:ext>
            </a:extLst>
          </p:cNvPr>
          <p:cNvSpPr txBox="1"/>
          <p:nvPr/>
        </p:nvSpPr>
        <p:spPr>
          <a:xfrm>
            <a:off x="300448" y="1596313"/>
            <a:ext cx="4444808" cy="1855316"/>
          </a:xfrm>
          <a:prstGeom prst="rect">
            <a:avLst/>
          </a:prstGeom>
          <a:noFill/>
        </p:spPr>
        <p:txBody>
          <a:bodyPr wrap="square">
            <a:spAutoFit/>
          </a:bodyPr>
          <a:lstStyle/>
          <a:p>
            <a:pPr marL="0" marR="0">
              <a:lnSpc>
                <a:spcPct val="107000"/>
              </a:lnSpc>
              <a:spcBef>
                <a:spcPts val="0"/>
              </a:spcBef>
              <a:spcAft>
                <a:spcPts val="800"/>
              </a:spcAft>
            </a:pPr>
            <a:r>
              <a:rPr lang="en-US" sz="1800" kern="100" dirty="0">
                <a:solidFill>
                  <a:srgbClr val="5B9BD5"/>
                </a:solidFill>
                <a:effectLst/>
                <a:latin typeface="Century Gothic" panose="020B0502020202020204" pitchFamily="34" charset="0"/>
                <a:ea typeface="Calibri" panose="020F0502020204030204" pitchFamily="34" charset="0"/>
                <a:cs typeface="Arial" panose="020B0604020202020204" pitchFamily="34" charset="0"/>
              </a:rPr>
              <a:t>This strategic plan for Positive Charge provides a roadmap for achieving the company’s vision of leading the EV charging sector through innovation, strategic expansion, and a focus on customer needs.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7A2610DA-5BB8-0728-BDAA-5736C7FDD5FA}"/>
              </a:ext>
            </a:extLst>
          </p:cNvPr>
          <p:cNvGraphicFramePr>
            <a:graphicFrameLocks noGrp="1"/>
          </p:cNvGraphicFramePr>
          <p:nvPr>
            <p:extLst>
              <p:ext uri="{D42A27DB-BD31-4B8C-83A1-F6EECF244321}">
                <p14:modId xmlns:p14="http://schemas.microsoft.com/office/powerpoint/2010/main" val="271254939"/>
              </p:ext>
            </p:extLst>
          </p:nvPr>
        </p:nvGraphicFramePr>
        <p:xfrm>
          <a:off x="349250" y="4715970"/>
          <a:ext cx="11595702" cy="1920240"/>
        </p:xfrm>
        <a:graphic>
          <a:graphicData uri="http://schemas.openxmlformats.org/drawingml/2006/table">
            <a:tbl>
              <a:tblPr firstRow="1" firstCol="1" bandRow="1"/>
              <a:tblGrid>
                <a:gridCol w="5797851">
                  <a:extLst>
                    <a:ext uri="{9D8B030D-6E8A-4147-A177-3AD203B41FA5}">
                      <a16:colId xmlns:a16="http://schemas.microsoft.com/office/drawing/2014/main" val="934146318"/>
                    </a:ext>
                  </a:extLst>
                </a:gridCol>
                <a:gridCol w="5797851">
                  <a:extLst>
                    <a:ext uri="{9D8B030D-6E8A-4147-A177-3AD203B41FA5}">
                      <a16:colId xmlns:a16="http://schemas.microsoft.com/office/drawing/2014/main" val="2040963755"/>
                    </a:ext>
                  </a:extLst>
                </a:gridCol>
              </a:tblGrid>
              <a:tr h="640080">
                <a:tc>
                  <a:txBody>
                    <a:bodyPr/>
                    <a:lstStyle/>
                    <a:p>
                      <a:pPr marL="0" marR="0" algn="r">
                        <a:lnSpc>
                          <a:spcPct val="107000"/>
                        </a:lnSpc>
                        <a:spcBef>
                          <a:spcPts val="0"/>
                        </a:spcBef>
                        <a:spcAft>
                          <a:spcPts val="0"/>
                        </a:spcAft>
                      </a:pPr>
                      <a:r>
                        <a:rPr lang="en-US" sz="1200" kern="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COMPANY NAME</a:t>
                      </a:r>
                      <a:endParaRPr lang="en-US" sz="1100" kern="100">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200" kern="0">
                          <a:effectLst/>
                          <a:latin typeface="Century Gothic" panose="020B0502020202020204" pitchFamily="34" charset="0"/>
                          <a:ea typeface="Calibri" panose="020F0502020204030204" pitchFamily="34" charset="0"/>
                          <a:cs typeface="Times New Roman" panose="02020603050405020304" pitchFamily="18" charset="0"/>
                        </a:rPr>
                        <a:t>Positive Charge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183561639"/>
                  </a:ext>
                </a:extLst>
              </a:tr>
              <a:tr h="640080">
                <a:tc>
                  <a:txBody>
                    <a:bodyPr/>
                    <a:lstStyle/>
                    <a:p>
                      <a:pPr marL="0" marR="0" algn="r">
                        <a:lnSpc>
                          <a:spcPct val="107000"/>
                        </a:lnSpc>
                        <a:spcBef>
                          <a:spcPts val="0"/>
                        </a:spcBef>
                        <a:spcAft>
                          <a:spcPts val="0"/>
                        </a:spcAft>
                      </a:pPr>
                      <a:r>
                        <a:rPr lang="en-US" sz="1200" kern="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STRATEGIC PLAN AUTHORED BY</a:t>
                      </a:r>
                      <a:endParaRPr lang="en-US" sz="1100" kern="100">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200" kern="0">
                          <a:effectLst/>
                          <a:latin typeface="Century Gothic" panose="020B0502020202020204" pitchFamily="34" charset="0"/>
                          <a:ea typeface="Calibri" panose="020F0502020204030204" pitchFamily="34" charset="0"/>
                          <a:cs typeface="Times New Roman" panose="02020603050405020304" pitchFamily="18" charset="0"/>
                        </a:rPr>
                        <a:t>Lori Garcia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54660362"/>
                  </a:ext>
                </a:extLst>
              </a:tr>
              <a:tr h="640080">
                <a:tc>
                  <a:txBody>
                    <a:bodyPr/>
                    <a:lstStyle/>
                    <a:p>
                      <a:pPr marL="0" marR="0" algn="r">
                        <a:lnSpc>
                          <a:spcPct val="107000"/>
                        </a:lnSpc>
                        <a:spcBef>
                          <a:spcPts val="0"/>
                        </a:spcBef>
                        <a:spcAft>
                          <a:spcPts val="0"/>
                        </a:spcAft>
                      </a:pPr>
                      <a:r>
                        <a:rPr lang="en-US" sz="1200" kern="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DATE</a:t>
                      </a:r>
                      <a:endParaRPr lang="en-US" sz="1100" kern="100">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200" kern="0" dirty="0">
                          <a:effectLst/>
                          <a:latin typeface="Century Gothic" panose="020B0502020202020204" pitchFamily="34" charset="0"/>
                          <a:ea typeface="Calibri" panose="020F0502020204030204" pitchFamily="34" charset="0"/>
                          <a:cs typeface="Times New Roman" panose="02020603050405020304" pitchFamily="18" charset="0"/>
                        </a:rPr>
                        <a:t>MM/DD/YY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872959510"/>
                  </a:ext>
                </a:extLst>
              </a:tr>
            </a:tbl>
          </a:graphicData>
        </a:graphic>
      </p:graphicFrame>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0E2C020-EF02-EE35-D9E3-8884FFCB4A29}"/>
              </a:ext>
            </a:extLst>
          </p:cNvPr>
          <p:cNvGraphicFramePr>
            <a:graphicFrameLocks noGrp="1"/>
          </p:cNvGraphicFramePr>
          <p:nvPr>
            <p:extLst>
              <p:ext uri="{D42A27DB-BD31-4B8C-83A1-F6EECF244321}">
                <p14:modId xmlns:p14="http://schemas.microsoft.com/office/powerpoint/2010/main" val="194790664"/>
              </p:ext>
            </p:extLst>
          </p:nvPr>
        </p:nvGraphicFramePr>
        <p:xfrm>
          <a:off x="152400" y="423512"/>
          <a:ext cx="11887200" cy="6197102"/>
        </p:xfrm>
        <a:graphic>
          <a:graphicData uri="http://schemas.openxmlformats.org/drawingml/2006/table">
            <a:tbl>
              <a:tblPr firstRow="1" firstCol="1" bandRow="1"/>
              <a:tblGrid>
                <a:gridCol w="3178198">
                  <a:extLst>
                    <a:ext uri="{9D8B030D-6E8A-4147-A177-3AD203B41FA5}">
                      <a16:colId xmlns:a16="http://schemas.microsoft.com/office/drawing/2014/main" val="2823865273"/>
                    </a:ext>
                  </a:extLst>
                </a:gridCol>
                <a:gridCol w="8709002">
                  <a:extLst>
                    <a:ext uri="{9D8B030D-6E8A-4147-A177-3AD203B41FA5}">
                      <a16:colId xmlns:a16="http://schemas.microsoft.com/office/drawing/2014/main" val="2394681167"/>
                    </a:ext>
                  </a:extLst>
                </a:gridCol>
              </a:tblGrid>
              <a:tr h="673768">
                <a:tc>
                  <a:txBody>
                    <a:bodyPr/>
                    <a:lstStyle/>
                    <a:p>
                      <a:pPr marL="0" marR="0">
                        <a:lnSpc>
                          <a:spcPct val="107000"/>
                        </a:lnSpc>
                        <a:spcBef>
                          <a:spcPts val="0"/>
                        </a:spcBef>
                        <a:spcAft>
                          <a:spcPts val="0"/>
                        </a:spcAft>
                      </a:pPr>
                      <a:r>
                        <a:rPr lang="en-US" sz="14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EXECUTIVE SUMMARY</a:t>
                      </a:r>
                      <a:endParaRPr lang="en-US" sz="1100" kern="100">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Positive Charge aims to become a leader in the electric vehicle (EV) charging industry by providing innovative, reliable, and accessible charging solutions to EV owners and businesses. Our strategic plan outlines the steps to expand our network, enhance our technology, and grow our market presence over the next five years.</a:t>
                      </a:r>
                      <a:endParaRPr lang="en-US" sz="1100" kern="100">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505134833"/>
                  </a:ext>
                </a:extLst>
              </a:tr>
              <a:tr h="673768">
                <a:tc>
                  <a:txBody>
                    <a:bodyPr/>
                    <a:lstStyle/>
                    <a:p>
                      <a:pPr marL="0" marR="0">
                        <a:lnSpc>
                          <a:spcPct val="107000"/>
                        </a:lnSpc>
                        <a:spcBef>
                          <a:spcPts val="0"/>
                        </a:spcBef>
                        <a:spcAft>
                          <a:spcPts val="0"/>
                        </a:spcAft>
                      </a:pPr>
                      <a:r>
                        <a:rPr lang="en-US" sz="1400" kern="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VISION STATEMENT</a:t>
                      </a:r>
                      <a:endParaRPr lang="en-US" sz="1100" kern="100">
                        <a:effectLst/>
                        <a:highlight>
                          <a:srgbClr val="BDD6EE"/>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To revolutionize the EV charging experience, making it as commonplace and easy to use as a traditional gas station, thereby accelerating the global transition to sustainable transportation.</a:t>
                      </a:r>
                      <a:endParaRPr lang="en-US" sz="1100" kern="100">
                        <a:effectLst/>
                        <a:highlight>
                          <a:srgbClr val="D9D9D9"/>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1724732670"/>
                  </a:ext>
                </a:extLst>
              </a:tr>
              <a:tr h="673768">
                <a:tc>
                  <a:txBody>
                    <a:bodyPr/>
                    <a:lstStyle/>
                    <a:p>
                      <a:pPr marL="0" marR="0">
                        <a:lnSpc>
                          <a:spcPct val="107000"/>
                        </a:lnSpc>
                        <a:spcBef>
                          <a:spcPts val="0"/>
                        </a:spcBef>
                        <a:spcAft>
                          <a:spcPts val="0"/>
                        </a:spcAft>
                      </a:pPr>
                      <a:r>
                        <a:rPr lang="en-US" sz="14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MISSION STATEMENT</a:t>
                      </a:r>
                      <a:endParaRPr lang="en-US" sz="1100" kern="100">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Positive Charge's mission is to empower EV owners with fast, efficient, and ubiquitous charging solutions, supporting the growth of electric mobility through innovation, customer-centric services, and strategic partnerships.</a:t>
                      </a:r>
                      <a:endParaRPr lang="en-US" sz="1100" kern="100">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4066895458"/>
                  </a:ext>
                </a:extLst>
              </a:tr>
              <a:tr h="673768">
                <a:tc>
                  <a:txBody>
                    <a:bodyPr/>
                    <a:lstStyle/>
                    <a:p>
                      <a:pPr marL="0" marR="0">
                        <a:lnSpc>
                          <a:spcPct val="107000"/>
                        </a:lnSpc>
                        <a:spcBef>
                          <a:spcPts val="0"/>
                        </a:spcBef>
                        <a:spcAft>
                          <a:spcPts val="0"/>
                        </a:spcAft>
                      </a:pPr>
                      <a:r>
                        <a:rPr lang="en-US" sz="1400" kern="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SWOT ANALYSIS</a:t>
                      </a:r>
                      <a:endParaRPr lang="en-US" sz="1100" kern="100">
                        <a:effectLst/>
                        <a:highlight>
                          <a:srgbClr val="BDD6EE"/>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Strengths: Advanced charging technology, strong partnerships with EV manufacturers, and the strategic location of charging stations.</a:t>
                      </a:r>
                      <a:endParaRPr lang="en-US" sz="1100" kern="100">
                        <a:effectLst/>
                        <a:highlight>
                          <a:srgbClr val="D9D9D9"/>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Weaknesses: High initial infrastructure costs and competition from established fueling and charging networks.</a:t>
                      </a:r>
                      <a:endParaRPr lang="en-US" sz="1100" kern="100">
                        <a:effectLst/>
                        <a:highlight>
                          <a:srgbClr val="D9D9D9"/>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Opportunities: The growing demand for EVs, government incentives for renewable energy, and the potential for international expansion.</a:t>
                      </a:r>
                      <a:endParaRPr lang="en-US" sz="1100" kern="100">
                        <a:effectLst/>
                        <a:highlight>
                          <a:srgbClr val="D9D9D9"/>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Threats: Technological advancements by competitors and changes in regulatory environments.</a:t>
                      </a:r>
                      <a:endParaRPr lang="en-US" sz="1100" kern="100">
                        <a:effectLst/>
                        <a:highlight>
                          <a:srgbClr val="D9D9D9"/>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1444668703"/>
                  </a:ext>
                </a:extLst>
              </a:tr>
              <a:tr h="673768">
                <a:tc>
                  <a:txBody>
                    <a:bodyPr/>
                    <a:lstStyle/>
                    <a:p>
                      <a:pPr marL="0" marR="0">
                        <a:lnSpc>
                          <a:spcPct val="107000"/>
                        </a:lnSpc>
                        <a:spcBef>
                          <a:spcPts val="0"/>
                        </a:spcBef>
                        <a:spcAft>
                          <a:spcPts val="0"/>
                        </a:spcAft>
                      </a:pPr>
                      <a:r>
                        <a:rPr lang="en-US" sz="14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BUSINESS GOALS</a:t>
                      </a:r>
                      <a:endParaRPr lang="en-US" sz="1100" kern="100">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000" kern="100" dirty="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Short-Term (1-2 years): Increase the number of charging stations by 50% and secure two new strategic partnerships.</a:t>
                      </a:r>
                      <a:endParaRPr lang="en-US" sz="1100" kern="100" dirty="0">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kern="100" dirty="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Long-Term (3-5 years): Achieve a 25% market share in the EV charging sector and expand operations to three new countries.</a:t>
                      </a:r>
                      <a:endParaRPr lang="en-US" sz="1100" kern="100" dirty="0">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968894664"/>
                  </a:ext>
                </a:extLst>
              </a:tr>
              <a:tr h="673768">
                <a:tc>
                  <a:txBody>
                    <a:bodyPr/>
                    <a:lstStyle/>
                    <a:p>
                      <a:pPr marL="0" marR="0">
                        <a:lnSpc>
                          <a:spcPct val="107000"/>
                        </a:lnSpc>
                        <a:spcBef>
                          <a:spcPts val="0"/>
                        </a:spcBef>
                        <a:spcAft>
                          <a:spcPts val="0"/>
                        </a:spcAft>
                      </a:pPr>
                      <a:r>
                        <a:rPr lang="en-US" sz="1400" kern="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MARKETING PLAN</a:t>
                      </a:r>
                      <a:endParaRPr lang="en-US" sz="1100" kern="100">
                        <a:effectLst/>
                        <a:highlight>
                          <a:srgbClr val="BDD6EE"/>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Implement a multichannel marketing strategy that focuses on digital marketing, partnerships with EV manufacturers, and participation in green energy expos that increase brand awareness and customer engagement.</a:t>
                      </a:r>
                      <a:endParaRPr lang="en-US" sz="1100" kern="100">
                        <a:effectLst/>
                        <a:highlight>
                          <a:srgbClr val="D9D9D9"/>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332827194"/>
                  </a:ext>
                </a:extLst>
              </a:tr>
              <a:tr h="673768">
                <a:tc>
                  <a:txBody>
                    <a:bodyPr/>
                    <a:lstStyle/>
                    <a:p>
                      <a:pPr marL="0" marR="0">
                        <a:lnSpc>
                          <a:spcPct val="107000"/>
                        </a:lnSpc>
                        <a:spcBef>
                          <a:spcPts val="0"/>
                        </a:spcBef>
                        <a:spcAft>
                          <a:spcPts val="0"/>
                        </a:spcAft>
                      </a:pPr>
                      <a:r>
                        <a:rPr lang="en-US" sz="14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OPERATIONS PLAN</a:t>
                      </a:r>
                      <a:endParaRPr lang="en-US" sz="1100" kern="100">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Scale up infrastructure development by investing in next generation charging technologies and optimizing logistics to ensure the efficient deployment and maintenance of charging stations.</a:t>
                      </a:r>
                      <a:endParaRPr lang="en-US" sz="1100" kern="100">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743898507"/>
                  </a:ext>
                </a:extLst>
              </a:tr>
              <a:tr h="673768">
                <a:tc>
                  <a:txBody>
                    <a:bodyPr/>
                    <a:lstStyle/>
                    <a:p>
                      <a:pPr marL="0" marR="0">
                        <a:lnSpc>
                          <a:spcPct val="107000"/>
                        </a:lnSpc>
                        <a:spcBef>
                          <a:spcPts val="0"/>
                        </a:spcBef>
                        <a:spcAft>
                          <a:spcPts val="0"/>
                        </a:spcAft>
                      </a:pPr>
                      <a:r>
                        <a:rPr lang="en-US" sz="1400" kern="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FINANCIAL PROJECTIONS</a:t>
                      </a:r>
                      <a:endParaRPr lang="en-US" sz="1100" kern="100">
                        <a:effectLst/>
                        <a:highlight>
                          <a:srgbClr val="BDD6EE"/>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0"/>
                        </a:spcAft>
                      </a:pPr>
                      <a:r>
                        <a:rPr lang="en-US"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Year 1: Revenue of $5 million with a net loss of $1 million due to initial investments.</a:t>
                      </a:r>
                      <a:endParaRPr lang="en-US" sz="1100" kern="100">
                        <a:effectLst/>
                        <a:highlight>
                          <a:srgbClr val="D9D9D9"/>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Year 2: Revenue of $10 million with a net profit of $1 million.</a:t>
                      </a:r>
                      <a:endParaRPr lang="en-US" sz="1100" kern="100">
                        <a:effectLst/>
                        <a:highlight>
                          <a:srgbClr val="D9D9D9"/>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Year 3-5: Year-on-year revenue growth of 30%, achieving a net profit margin of 15%.</a:t>
                      </a:r>
                      <a:endParaRPr lang="en-US" sz="1100" kern="100">
                        <a:effectLst/>
                        <a:highlight>
                          <a:srgbClr val="D9D9D9"/>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354876515"/>
                  </a:ext>
                </a:extLst>
              </a:tr>
              <a:tr h="673768">
                <a:tc>
                  <a:txBody>
                    <a:bodyPr/>
                    <a:lstStyle/>
                    <a:p>
                      <a:pPr marL="0" marR="0">
                        <a:lnSpc>
                          <a:spcPct val="107000"/>
                        </a:lnSpc>
                        <a:spcBef>
                          <a:spcPts val="0"/>
                        </a:spcBef>
                        <a:spcAft>
                          <a:spcPts val="0"/>
                        </a:spcAft>
                      </a:pPr>
                      <a:r>
                        <a:rPr lang="en-US" sz="14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TEAM</a:t>
                      </a:r>
                      <a:endParaRPr lang="en-US" sz="1100" kern="100">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000" kern="100" dirty="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CEO: An expert in renewable energy with 20 years of experience.</a:t>
                      </a:r>
                      <a:endParaRPr lang="en-US" sz="1100" kern="100" dirty="0">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kern="100" dirty="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CTO: A specialist in EV technology and infrastructure development.</a:t>
                      </a:r>
                      <a:endParaRPr lang="en-US" sz="1100" kern="100" dirty="0">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kern="100" dirty="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CFO: An expert in finance and investment who focuses on green technologies.</a:t>
                      </a:r>
                      <a:endParaRPr lang="en-US" sz="1100" kern="100" dirty="0">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kern="100" dirty="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Marketing Director: A skilled leader in digital marketing and brand building in the tech industry.</a:t>
                      </a:r>
                      <a:endParaRPr lang="en-US" sz="1100" kern="100" dirty="0">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817003116"/>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1034</TotalTime>
  <Words>567</Words>
  <Application>Microsoft Macintosh PowerPoint</Application>
  <PresentationFormat>Widescreen</PresentationFormat>
  <Paragraphs>39</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Century Gothic</vt:lpstr>
      <vt:lpstr>Symbol</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40</cp:revision>
  <dcterms:created xsi:type="dcterms:W3CDTF">2022-05-22T18:55:25Z</dcterms:created>
  <dcterms:modified xsi:type="dcterms:W3CDTF">2024-06-25T19:36:47Z</dcterms:modified>
</cp:coreProperties>
</file>