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4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9CA58C"/>
    <a:srgbClr val="EBD9B6"/>
    <a:srgbClr val="DCF8EB"/>
    <a:srgbClr val="0098C6"/>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B1C5D-4377-44FA-9A1A-EC80FAF4C4DF}" v="8" dt="2024-06-06T00:02:03.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5FAB1C5D-4377-44FA-9A1A-EC80FAF4C4DF}"/>
    <pc:docChg chg="undo custSel modSld">
      <pc:chgData name="Bess Dunlevy" userId="dd4b9a8537dbe9d0" providerId="LiveId" clId="{5FAB1C5D-4377-44FA-9A1A-EC80FAF4C4DF}" dt="2024-06-06T00:02:03.729" v="103"/>
      <pc:docMkLst>
        <pc:docMk/>
      </pc:docMkLst>
      <pc:sldChg chg="addSp delSp modSp mod">
        <pc:chgData name="Bess Dunlevy" userId="dd4b9a8537dbe9d0" providerId="LiveId" clId="{5FAB1C5D-4377-44FA-9A1A-EC80FAF4C4DF}" dt="2024-06-06T00:02:03.729" v="103"/>
        <pc:sldMkLst>
          <pc:docMk/>
          <pc:sldMk cId="1508588292" sldId="342"/>
        </pc:sldMkLst>
        <pc:spChg chg="mod">
          <ac:chgData name="Bess Dunlevy" userId="dd4b9a8537dbe9d0" providerId="LiveId" clId="{5FAB1C5D-4377-44FA-9A1A-EC80FAF4C4DF}" dt="2024-06-05T23:59:19.038" v="57" actId="1076"/>
          <ac:spMkLst>
            <pc:docMk/>
            <pc:sldMk cId="1508588292" sldId="342"/>
            <ac:spMk id="3" creationId="{1A76DB7C-FE3B-1B81-FE80-5048FEDFD2B4}"/>
          </ac:spMkLst>
        </pc:spChg>
        <pc:spChg chg="add mod">
          <ac:chgData name="Bess Dunlevy" userId="dd4b9a8537dbe9d0" providerId="LiveId" clId="{5FAB1C5D-4377-44FA-9A1A-EC80FAF4C4DF}" dt="2024-06-05T23:59:42.632" v="61" actId="1076"/>
          <ac:spMkLst>
            <pc:docMk/>
            <pc:sldMk cId="1508588292" sldId="342"/>
            <ac:spMk id="6" creationId="{9089BB73-827B-B27D-6B16-FE387637ACC0}"/>
          </ac:spMkLst>
        </pc:spChg>
        <pc:spChg chg="mod">
          <ac:chgData name="Bess Dunlevy" userId="dd4b9a8537dbe9d0" providerId="LiveId" clId="{5FAB1C5D-4377-44FA-9A1A-EC80FAF4C4DF}" dt="2024-06-05T23:58:22.201" v="48" actId="20577"/>
          <ac:spMkLst>
            <pc:docMk/>
            <pc:sldMk cId="1508588292" sldId="342"/>
            <ac:spMk id="33" creationId="{143A449B-AAB7-994A-92CE-8F48E2CA7DF6}"/>
          </ac:spMkLst>
        </pc:spChg>
        <pc:graphicFrameChg chg="add mod modGraphic">
          <ac:chgData name="Bess Dunlevy" userId="dd4b9a8537dbe9d0" providerId="LiveId" clId="{5FAB1C5D-4377-44FA-9A1A-EC80FAF4C4DF}" dt="2024-06-05T23:59:50.682" v="63" actId="14100"/>
          <ac:graphicFrameMkLst>
            <pc:docMk/>
            <pc:sldMk cId="1508588292" sldId="342"/>
            <ac:graphicFrameMk id="5" creationId="{9D67C4F9-B9ED-1907-641C-8994FA946E4F}"/>
          </ac:graphicFrameMkLst>
        </pc:graphicFrameChg>
        <pc:graphicFrameChg chg="del">
          <ac:chgData name="Bess Dunlevy" userId="dd4b9a8537dbe9d0" providerId="LiveId" clId="{5FAB1C5D-4377-44FA-9A1A-EC80FAF4C4DF}" dt="2024-06-05T23:58:48.491" v="52" actId="21"/>
          <ac:graphicFrameMkLst>
            <pc:docMk/>
            <pc:sldMk cId="1508588292" sldId="342"/>
            <ac:graphicFrameMk id="11" creationId="{7A2610DA-5BB8-0728-BDAA-5736C7FDD5FA}"/>
          </ac:graphicFrameMkLst>
        </pc:graphicFrameChg>
        <pc:picChg chg="del">
          <ac:chgData name="Bess Dunlevy" userId="dd4b9a8537dbe9d0" providerId="LiveId" clId="{5FAB1C5D-4377-44FA-9A1A-EC80FAF4C4DF}" dt="2024-06-05T23:58:24.864" v="49" actId="478"/>
          <ac:picMkLst>
            <pc:docMk/>
            <pc:sldMk cId="1508588292" sldId="342"/>
            <ac:picMk id="2" creationId="{2B1FD5C8-2A15-2D02-CB4B-22430253B1E1}"/>
          </ac:picMkLst>
        </pc:picChg>
        <pc:picChg chg="add del mod">
          <ac:chgData name="Bess Dunlevy" userId="dd4b9a8537dbe9d0" providerId="LiveId" clId="{5FAB1C5D-4377-44FA-9A1A-EC80FAF4C4DF}" dt="2024-06-06T00:01:17.307" v="72" actId="478"/>
          <ac:picMkLst>
            <pc:docMk/>
            <pc:sldMk cId="1508588292" sldId="342"/>
            <ac:picMk id="8" creationId="{CC576820-72D8-2284-17CB-E112C7C6821F}"/>
          </ac:picMkLst>
        </pc:picChg>
        <pc:picChg chg="add mod ord">
          <ac:chgData name="Bess Dunlevy" userId="dd4b9a8537dbe9d0" providerId="LiveId" clId="{5FAB1C5D-4377-44FA-9A1A-EC80FAF4C4DF}" dt="2024-06-06T00:02:03.729" v="103"/>
          <ac:picMkLst>
            <pc:docMk/>
            <pc:sldMk cId="1508588292" sldId="342"/>
            <ac:picMk id="10" creationId="{61F45D65-CB4D-1E50-D6DA-930A1B07E768}"/>
          </ac:picMkLst>
        </pc:picChg>
      </pc:sldChg>
      <pc:sldChg chg="addSp delSp modSp mod">
        <pc:chgData name="Bess Dunlevy" userId="dd4b9a8537dbe9d0" providerId="LiveId" clId="{5FAB1C5D-4377-44FA-9A1A-EC80FAF4C4DF}" dt="2024-06-06T00:00:37.071" v="70" actId="255"/>
        <pc:sldMkLst>
          <pc:docMk/>
          <pc:sldMk cId="2096331201" sldId="343"/>
        </pc:sldMkLst>
        <pc:graphicFrameChg chg="add mod modGraphic">
          <ac:chgData name="Bess Dunlevy" userId="dd4b9a8537dbe9d0" providerId="LiveId" clId="{5FAB1C5D-4377-44FA-9A1A-EC80FAF4C4DF}" dt="2024-06-06T00:00:37.071" v="70" actId="255"/>
          <ac:graphicFrameMkLst>
            <pc:docMk/>
            <pc:sldMk cId="2096331201" sldId="343"/>
            <ac:graphicFrameMk id="2" creationId="{00014B60-3D13-9BD7-47CC-111BDDCB0F67}"/>
          </ac:graphicFrameMkLst>
        </pc:graphicFrameChg>
        <pc:graphicFrameChg chg="del">
          <ac:chgData name="Bess Dunlevy" userId="dd4b9a8537dbe9d0" providerId="LiveId" clId="{5FAB1C5D-4377-44FA-9A1A-EC80FAF4C4DF}" dt="2024-06-05T23:59:58.678" v="64" actId="478"/>
          <ac:graphicFrameMkLst>
            <pc:docMk/>
            <pc:sldMk cId="2096331201" sldId="343"/>
            <ac:graphicFrameMk id="4" creationId="{70E2C020-EF02-EE35-D9E3-8884FFCB4A29}"/>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6/24/24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6/24/24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6/24/24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6/24/24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6/24/24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6/24/24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6/24/24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8658&amp;utm_source=template-powerpoint&amp;utm_medium=content&amp;utm_campaign=5-Year+Strategic+Business+Plan+Presentation+Example-powerpoint-8658&amp;lpa=5-Year+Strategic+Business+Plan+Presentation+Example+powerpoint+86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ured beige background">
            <a:extLst>
              <a:ext uri="{FF2B5EF4-FFF2-40B4-BE49-F238E27FC236}">
                <a16:creationId xmlns:a16="http://schemas.microsoft.com/office/drawing/2014/main" id="{61F45D65-CB4D-1E50-D6DA-930A1B07E768}"/>
              </a:ext>
            </a:extLst>
          </p:cNvPr>
          <p:cNvPicPr>
            <a:picLocks noChangeAspect="1"/>
          </p:cNvPicPr>
          <p:nvPr/>
        </p:nvPicPr>
        <p:blipFill>
          <a:blip r:embed="rId2">
            <a:alphaModFix amt="39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0" y="-1"/>
            <a:ext cx="12192000" cy="6858001"/>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rcRect/>
          <a:stretch/>
        </p:blipFill>
        <p:spPr>
          <a:xfrm>
            <a:off x="8825932" y="314882"/>
            <a:ext cx="2954371" cy="58761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5-Year Strategic Business Plan Template Example</a:t>
            </a:r>
          </a:p>
        </p:txBody>
      </p:sp>
      <p:sp>
        <p:nvSpPr>
          <p:cNvPr id="3" name="TextBox 2">
            <a:extLst>
              <a:ext uri="{FF2B5EF4-FFF2-40B4-BE49-F238E27FC236}">
                <a16:creationId xmlns:a16="http://schemas.microsoft.com/office/drawing/2014/main" id="{1A76DB7C-FE3B-1B81-FE80-5048FEDFD2B4}"/>
              </a:ext>
            </a:extLst>
          </p:cNvPr>
          <p:cNvSpPr txBox="1"/>
          <p:nvPr/>
        </p:nvSpPr>
        <p:spPr>
          <a:xfrm>
            <a:off x="273748" y="6054331"/>
            <a:ext cx="11644504" cy="477503"/>
          </a:xfrm>
          <a:prstGeom prst="rect">
            <a:avLst/>
          </a:prstGeom>
          <a:noFill/>
        </p:spPr>
        <p:txBody>
          <a:bodyPr wrap="square">
            <a:spAutoFit/>
          </a:bodyPr>
          <a:lstStyle/>
          <a:p>
            <a:pPr marL="0" marR="0" algn="ctr">
              <a:lnSpc>
                <a:spcPct val="107000"/>
              </a:lnSpc>
              <a:spcBef>
                <a:spcPts val="0"/>
              </a:spcBef>
              <a:spcAft>
                <a:spcPts val="800"/>
              </a:spcAft>
            </a:pPr>
            <a:r>
              <a:rPr lang="en-US" sz="1200" kern="100" dirty="0">
                <a:solidFill>
                  <a:schemeClr val="tx1">
                    <a:lumMod val="50000"/>
                    <a:lumOff val="50000"/>
                  </a:schemeClr>
                </a:solidFill>
                <a:effectLst/>
                <a:latin typeface="Century Gothic" panose="020B0502020202020204" pitchFamily="34" charset="0"/>
                <a:ea typeface="Calibri" panose="020F0502020204030204" pitchFamily="34" charset="0"/>
                <a:cs typeface="Arial" panose="020B0604020202020204" pitchFamily="34" charset="0"/>
              </a:rPr>
              <a:t>This 5-year strategic business plan sets "Positive Charge" on a path to industry leadership, innovation, and sustainability, addressing financial growth, market positioning, community engagement, operational excellence, strategic partnerships, and technological innovation.</a:t>
            </a:r>
            <a:endParaRPr lang="en-US" sz="1200" kern="1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9D67C4F9-B9ED-1907-641C-8994FA946E4F}"/>
              </a:ext>
            </a:extLst>
          </p:cNvPr>
          <p:cNvGraphicFramePr>
            <a:graphicFrameLocks noGrp="1"/>
          </p:cNvGraphicFramePr>
          <p:nvPr>
            <p:extLst>
              <p:ext uri="{D42A27DB-BD31-4B8C-83A1-F6EECF244321}">
                <p14:modId xmlns:p14="http://schemas.microsoft.com/office/powerpoint/2010/main" val="2787289599"/>
              </p:ext>
            </p:extLst>
          </p:nvPr>
        </p:nvGraphicFramePr>
        <p:xfrm>
          <a:off x="394635" y="2472531"/>
          <a:ext cx="11385667" cy="3057525"/>
        </p:xfrm>
        <a:graphic>
          <a:graphicData uri="http://schemas.openxmlformats.org/drawingml/2006/table">
            <a:tbl>
              <a:tblPr firstRow="1" firstCol="1" bandRow="1"/>
              <a:tblGrid>
                <a:gridCol w="1348677">
                  <a:extLst>
                    <a:ext uri="{9D8B030D-6E8A-4147-A177-3AD203B41FA5}">
                      <a16:colId xmlns:a16="http://schemas.microsoft.com/office/drawing/2014/main" val="3726708494"/>
                    </a:ext>
                  </a:extLst>
                </a:gridCol>
                <a:gridCol w="4400943">
                  <a:extLst>
                    <a:ext uri="{9D8B030D-6E8A-4147-A177-3AD203B41FA5}">
                      <a16:colId xmlns:a16="http://schemas.microsoft.com/office/drawing/2014/main" val="131943471"/>
                    </a:ext>
                  </a:extLst>
                </a:gridCol>
                <a:gridCol w="1206710">
                  <a:extLst>
                    <a:ext uri="{9D8B030D-6E8A-4147-A177-3AD203B41FA5}">
                      <a16:colId xmlns:a16="http://schemas.microsoft.com/office/drawing/2014/main" val="2140866724"/>
                    </a:ext>
                  </a:extLst>
                </a:gridCol>
                <a:gridCol w="4429337">
                  <a:extLst>
                    <a:ext uri="{9D8B030D-6E8A-4147-A177-3AD203B41FA5}">
                      <a16:colId xmlns:a16="http://schemas.microsoft.com/office/drawing/2014/main" val="278224868"/>
                    </a:ext>
                  </a:extLst>
                </a:gridCol>
              </a:tblGrid>
              <a:tr h="3057525">
                <a:tc>
                  <a:txBody>
                    <a:bodyPr/>
                    <a:lstStyle/>
                    <a:p>
                      <a:pPr marL="159385" marR="0">
                        <a:lnSpc>
                          <a:spcPct val="115000"/>
                        </a:lnSpc>
                        <a:spcBef>
                          <a:spcPts val="0"/>
                        </a:spcBef>
                        <a:spcAft>
                          <a:spcPts val="0"/>
                        </a:spcAft>
                      </a:pPr>
                      <a:r>
                        <a:rPr lang="en-US" sz="14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MISSION</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p>
                      <a:pPr marL="159385" marR="0">
                        <a:lnSpc>
                          <a:spcPct val="115000"/>
                        </a:lnSpc>
                        <a:spcBef>
                          <a:spcPts val="0"/>
                        </a:spcBef>
                        <a:spcAft>
                          <a:spcPts val="0"/>
                        </a:spcAft>
                      </a:pPr>
                      <a:r>
                        <a:rPr lang="en-US" sz="1100" dirty="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dirty="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a:noFill/>
                    </a:lnR>
                    <a:lnT>
                      <a:noFill/>
                    </a:lnT>
                    <a:lnB>
                      <a:noFill/>
                    </a:lnB>
                    <a:noFill/>
                  </a:tcPr>
                </a:tc>
                <a:tc>
                  <a:txBody>
                    <a:bodyPr/>
                    <a:lstStyle/>
                    <a:p>
                      <a:pPr marL="0" marR="0">
                        <a:lnSpc>
                          <a:spcPct val="115000"/>
                        </a:lnSpc>
                        <a:spcBef>
                          <a:spcPts val="0"/>
                        </a:spcBef>
                        <a:spcAft>
                          <a:spcPts val="600"/>
                        </a:spcAft>
                      </a:pPr>
                      <a:r>
                        <a:rPr lang="en-US"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At Positive Charge, our mission is to accelerate the world's transition to sustainable transportation. We provide reliable, convenient, and innovative electric vehicle (EV) charging solutions and logistics services, enhancing the EV ownership experience.</a:t>
                      </a:r>
                      <a:endParaRPr lang="en-US" sz="110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600"/>
                        </a:spcAft>
                      </a:pPr>
                      <a:r>
                        <a:rPr lang="en-US" sz="120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Our commitment to sustainability drives us to continually improve and expand our infrastructure, ensuring accessibility for all EV drivers and contributing to a cleaner, greener planet.</a:t>
                      </a:r>
                      <a:endParaRPr lang="en-US" sz="110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R="73025" marT="91440" marB="18415">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tc>
                  <a:txBody>
                    <a:bodyPr/>
                    <a:lstStyle/>
                    <a:p>
                      <a:pPr marL="101600" marR="0">
                        <a:lnSpc>
                          <a:spcPct val="115000"/>
                        </a:lnSpc>
                        <a:spcBef>
                          <a:spcPts val="0"/>
                        </a:spcBef>
                        <a:spcAft>
                          <a:spcPts val="0"/>
                        </a:spcAft>
                      </a:pPr>
                      <a:r>
                        <a:rPr lang="en-US" sz="14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VISION</a:t>
                      </a:r>
                      <a:endParaRPr lang="en-US" sz="1100">
                        <a:effectLst/>
                        <a:latin typeface="Century Gothic" panose="020B0502020202020204" pitchFamily="34" charset="0"/>
                        <a:ea typeface="Arial" panose="020B0604020202020204" pitchFamily="34" charset="0"/>
                        <a:cs typeface="Arial" panose="020B0604020202020204" pitchFamily="34" charset="0"/>
                      </a:endParaRPr>
                    </a:p>
                    <a:p>
                      <a:pPr marL="101600" marR="0">
                        <a:lnSpc>
                          <a:spcPct val="115000"/>
                        </a:lnSpc>
                        <a:spcBef>
                          <a:spcPts val="0"/>
                        </a:spcBef>
                        <a:spcAft>
                          <a:spcPts val="600"/>
                        </a:spcAft>
                      </a:pPr>
                      <a:r>
                        <a:rPr lang="en-US" sz="1100">
                          <a:solidFill>
                            <a:srgbClr val="788B8E"/>
                          </a:solidFill>
                          <a:effectLst/>
                          <a:latin typeface="Century Gothic" panose="020B0502020202020204" pitchFamily="34" charset="0"/>
                          <a:ea typeface="Cambria" panose="02040503050406030204" pitchFamily="18" charset="0"/>
                          <a:cs typeface="Times New Roman" panose="02020603050405020304" pitchFamily="18" charset="0"/>
                        </a:rPr>
                        <a:t>Statement</a:t>
                      </a:r>
                      <a:endParaRPr lang="en-US" sz="1100">
                        <a:effectLs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w="28575" cap="flat" cmpd="sng" algn="ctr">
                      <a:solidFill>
                        <a:srgbClr val="CED9D6"/>
                      </a:solidFill>
                      <a:prstDash val="solid"/>
                      <a:round/>
                      <a:headEnd type="none" w="med" len="med"/>
                      <a:tailEnd type="none" w="med" len="med"/>
                    </a:lnL>
                    <a:lnR>
                      <a:noFill/>
                    </a:lnR>
                    <a:lnT>
                      <a:noFill/>
                    </a:lnT>
                    <a:lnB>
                      <a:noFill/>
                    </a:lnB>
                    <a:noFill/>
                  </a:tcPr>
                </a:tc>
                <a:tc>
                  <a:txBody>
                    <a:bodyPr/>
                    <a:lstStyle/>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Our vision is to become the global leader in the EV charging industry, setting the standard for innovation, customer satisfaction, and environmental stewardship.</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By 20XX, Positive Charge aims to have established the most extensive and technologically advanced charging network, facilitating seamless and sustainable mobility worldwide.</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p>
                      <a:pPr marL="0" marR="0">
                        <a:lnSpc>
                          <a:spcPct val="115000"/>
                        </a:lnSpc>
                        <a:spcBef>
                          <a:spcPts val="0"/>
                        </a:spcBef>
                        <a:spcAft>
                          <a:spcPts val="600"/>
                        </a:spcAft>
                      </a:pPr>
                      <a:r>
                        <a:rPr lang="en-US" sz="1200" dirty="0">
                          <a:solidFill>
                            <a:srgbClr val="000000"/>
                          </a:solidFill>
                          <a:effectLst/>
                          <a:highlight>
                            <a:srgbClr val="F1F6F4"/>
                          </a:highlight>
                          <a:latin typeface="Century Gothic" panose="020B0502020202020204" pitchFamily="34" charset="0"/>
                          <a:ea typeface="Cambria" panose="02040503050406030204" pitchFamily="18" charset="0"/>
                          <a:cs typeface="Times New Roman" panose="02020603050405020304" pitchFamily="18" charset="0"/>
                        </a:rPr>
                        <a:t>We envision a future where electric transportation is the norm, powered by renewable energy, and accessible to everyone, everywhere.</a:t>
                      </a:r>
                      <a:endParaRPr lang="en-US" sz="1100" dirty="0">
                        <a:effectLst/>
                        <a:highlight>
                          <a:srgbClr val="F1F6F4"/>
                        </a:highlight>
                        <a:latin typeface="Century Gothic" panose="020B0502020202020204" pitchFamily="34" charset="0"/>
                        <a:ea typeface="Arial" panose="020B0604020202020204" pitchFamily="34" charset="0"/>
                        <a:cs typeface="Arial" panose="020B0604020202020204" pitchFamily="34" charset="0"/>
                      </a:endParaRPr>
                    </a:p>
                  </a:txBody>
                  <a:tcPr marL="68580" marR="68580" marT="0" marB="0">
                    <a:lnL>
                      <a:noFill/>
                    </a:lnL>
                    <a:lnR w="28575" cap="flat" cmpd="sng" algn="ctr">
                      <a:solidFill>
                        <a:srgbClr val="CED9D6"/>
                      </a:solidFill>
                      <a:prstDash val="solid"/>
                      <a:round/>
                      <a:headEnd type="none" w="med" len="med"/>
                      <a:tailEnd type="none" w="med" len="med"/>
                    </a:lnR>
                    <a:lnT>
                      <a:noFill/>
                    </a:lnT>
                    <a:lnB w="28575" cap="flat" cmpd="sng" algn="ctr">
                      <a:solidFill>
                        <a:srgbClr val="CED9D6"/>
                      </a:solidFill>
                      <a:prstDash val="solid"/>
                      <a:round/>
                      <a:headEnd type="none" w="med" len="med"/>
                      <a:tailEnd type="none" w="med" len="med"/>
                    </a:lnB>
                    <a:solidFill>
                      <a:srgbClr val="F1F6F4"/>
                    </a:solidFill>
                  </a:tcPr>
                </a:tc>
                <a:extLst>
                  <a:ext uri="{0D108BD9-81ED-4DB2-BD59-A6C34878D82A}">
                    <a16:rowId xmlns:a16="http://schemas.microsoft.com/office/drawing/2014/main" val="2954171679"/>
                  </a:ext>
                </a:extLst>
              </a:tr>
            </a:tbl>
          </a:graphicData>
        </a:graphic>
      </p:graphicFrame>
      <p:sp>
        <p:nvSpPr>
          <p:cNvPr id="6" name="Rectangle 1">
            <a:extLst>
              <a:ext uri="{FF2B5EF4-FFF2-40B4-BE49-F238E27FC236}">
                <a16:creationId xmlns:a16="http://schemas.microsoft.com/office/drawing/2014/main" id="{9089BB73-827B-B27D-6B16-FE387637ACC0}"/>
              </a:ext>
            </a:extLst>
          </p:cNvPr>
          <p:cNvSpPr>
            <a:spLocks noChangeArrowheads="1"/>
          </p:cNvSpPr>
          <p:nvPr/>
        </p:nvSpPr>
        <p:spPr bwMode="auto">
          <a:xfrm>
            <a:off x="624899" y="1375006"/>
            <a:ext cx="10942202"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a:ln>
                  <a:noFill/>
                </a:ln>
                <a:solidFill>
                  <a:srgbClr val="7F7F7F"/>
                </a:solidFill>
                <a:effectLst/>
                <a:latin typeface="Century Gothic" panose="020B0502020202020204" pitchFamily="34" charset="0"/>
                <a:ea typeface="Arial" panose="020B0604020202020204" pitchFamily="34" charset="0"/>
                <a:cs typeface="Arial" panose="020B0604020202020204" pitchFamily="34" charset="0"/>
              </a:rPr>
              <a:t>POSITIVE CHARGE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595959"/>
                </a:solidFill>
                <a:effectLst/>
                <a:latin typeface="Century Gothic" panose="020B0502020202020204" pitchFamily="34" charset="0"/>
                <a:ea typeface="Arial" panose="020B0604020202020204" pitchFamily="34" charset="0"/>
                <a:cs typeface="Arial" panose="020B0604020202020204" pitchFamily="34" charset="0"/>
              </a:rPr>
              <a:t>5-YEAR STRATEGIC PLAN 20XX–20XX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014B60-3D13-9BD7-47CC-111BDDCB0F67}"/>
              </a:ext>
            </a:extLst>
          </p:cNvPr>
          <p:cNvGraphicFramePr>
            <a:graphicFrameLocks noGrp="1"/>
          </p:cNvGraphicFramePr>
          <p:nvPr>
            <p:extLst>
              <p:ext uri="{D42A27DB-BD31-4B8C-83A1-F6EECF244321}">
                <p14:modId xmlns:p14="http://schemas.microsoft.com/office/powerpoint/2010/main" val="312638457"/>
              </p:ext>
            </p:extLst>
          </p:nvPr>
        </p:nvGraphicFramePr>
        <p:xfrm>
          <a:off x="144379" y="154005"/>
          <a:ext cx="11867950" cy="6564429"/>
        </p:xfrm>
        <a:graphic>
          <a:graphicData uri="http://schemas.openxmlformats.org/drawingml/2006/table">
            <a:tbl>
              <a:tblPr/>
              <a:tblGrid>
                <a:gridCol w="1233180">
                  <a:extLst>
                    <a:ext uri="{9D8B030D-6E8A-4147-A177-3AD203B41FA5}">
                      <a16:colId xmlns:a16="http://schemas.microsoft.com/office/drawing/2014/main" val="352530803"/>
                    </a:ext>
                  </a:extLst>
                </a:gridCol>
                <a:gridCol w="2126954">
                  <a:extLst>
                    <a:ext uri="{9D8B030D-6E8A-4147-A177-3AD203B41FA5}">
                      <a16:colId xmlns:a16="http://schemas.microsoft.com/office/drawing/2014/main" val="2760962202"/>
                    </a:ext>
                  </a:extLst>
                </a:gridCol>
                <a:gridCol w="2126954">
                  <a:extLst>
                    <a:ext uri="{9D8B030D-6E8A-4147-A177-3AD203B41FA5}">
                      <a16:colId xmlns:a16="http://schemas.microsoft.com/office/drawing/2014/main" val="1517133239"/>
                    </a:ext>
                  </a:extLst>
                </a:gridCol>
                <a:gridCol w="2126954">
                  <a:extLst>
                    <a:ext uri="{9D8B030D-6E8A-4147-A177-3AD203B41FA5}">
                      <a16:colId xmlns:a16="http://schemas.microsoft.com/office/drawing/2014/main" val="3297691526"/>
                    </a:ext>
                  </a:extLst>
                </a:gridCol>
                <a:gridCol w="2126954">
                  <a:extLst>
                    <a:ext uri="{9D8B030D-6E8A-4147-A177-3AD203B41FA5}">
                      <a16:colId xmlns:a16="http://schemas.microsoft.com/office/drawing/2014/main" val="2998321740"/>
                    </a:ext>
                  </a:extLst>
                </a:gridCol>
                <a:gridCol w="2126954">
                  <a:extLst>
                    <a:ext uri="{9D8B030D-6E8A-4147-A177-3AD203B41FA5}">
                      <a16:colId xmlns:a16="http://schemas.microsoft.com/office/drawing/2014/main" val="2570455119"/>
                    </a:ext>
                  </a:extLst>
                </a:gridCol>
              </a:tblGrid>
              <a:tr h="333731">
                <a:tc>
                  <a:txBody>
                    <a:bodyPr/>
                    <a:lstStyle/>
                    <a:p>
                      <a:pPr algn="l" fontAlgn="b"/>
                      <a:endParaRPr lang="en-US" sz="800" b="0" i="0" u="none" strike="noStrike" dirty="0">
                        <a:solidFill>
                          <a:srgbClr val="000000"/>
                        </a:solidFill>
                        <a:effectLst/>
                        <a:latin typeface="Aptos Narrow" panose="020B0004020202020204" pitchFamily="34" charset="0"/>
                      </a:endParaRPr>
                    </a:p>
                  </a:txBody>
                  <a:tcPr marL="5169" marR="5169" marT="5169" marB="0" anchor="b">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1 - 20XX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2 - 20XX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3 - 20XX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4 - 20XX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tc>
                  <a:txBody>
                    <a:bodyPr/>
                    <a:lstStyle/>
                    <a:p>
                      <a:pPr algn="ctr" fontAlgn="ctr"/>
                      <a:r>
                        <a:rPr lang="en-US" sz="800" b="0" i="0" u="none" strike="noStrike">
                          <a:solidFill>
                            <a:srgbClr val="000000"/>
                          </a:solidFill>
                          <a:effectLst/>
                          <a:highlight>
                            <a:srgbClr val="DFE250"/>
                          </a:highlight>
                          <a:latin typeface="Century Gothic" panose="020B0502020202020204" pitchFamily="34" charset="0"/>
                        </a:rPr>
                        <a:t>GOALS YEAR 5 - 20XX</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FE250"/>
                    </a:solidFill>
                  </a:tcPr>
                </a:tc>
                <a:extLst>
                  <a:ext uri="{0D108BD9-81ED-4DB2-BD59-A6C34878D82A}">
                    <a16:rowId xmlns:a16="http://schemas.microsoft.com/office/drawing/2014/main" val="4294240699"/>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FINANCIAL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dirty="0">
                          <a:solidFill>
                            <a:srgbClr val="000000"/>
                          </a:solidFill>
                          <a:effectLst/>
                          <a:latin typeface="Century Gothic" panose="020B0502020202020204" pitchFamily="34" charset="0"/>
                        </a:rPr>
                        <a:t>Establish Foundation:</a:t>
                      </a:r>
                      <a:r>
                        <a:rPr lang="en-US" sz="800" b="0" i="0" u="none" strike="noStrike" dirty="0">
                          <a:solidFill>
                            <a:srgbClr val="000000"/>
                          </a:solidFill>
                          <a:effectLst/>
                          <a:latin typeface="Century Gothic" panose="020B0502020202020204" pitchFamily="34" charset="0"/>
                        </a:rPr>
                        <a:t> Achieve $5 million in revenue by expanding the charging network by 15%. Secure $2 million in funding for technology upgrades and expansion.</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Growth and Expansion:</a:t>
                      </a:r>
                      <a:r>
                        <a:rPr lang="en-US" sz="800" b="0" i="0" u="none" strike="noStrike">
                          <a:solidFill>
                            <a:srgbClr val="000000"/>
                          </a:solidFill>
                          <a:effectLst/>
                          <a:latin typeface="Century Gothic" panose="020B0502020202020204" pitchFamily="34" charset="0"/>
                        </a:rPr>
                        <a:t> Increase revenue by 20%, focusing on high-demand urban areas.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Consolidation and Profitability:</a:t>
                      </a:r>
                      <a:r>
                        <a:rPr lang="en-US" sz="800" b="0" i="0" u="none" strike="noStrike">
                          <a:solidFill>
                            <a:srgbClr val="000000"/>
                          </a:solidFill>
                          <a:effectLst/>
                          <a:latin typeface="Century Gothic" panose="020B0502020202020204" pitchFamily="34" charset="0"/>
                        </a:rPr>
                        <a:t> Hit $15 million in revenue through strategic partnerships and service diversification.</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Market Leadership:</a:t>
                      </a:r>
                      <a:r>
                        <a:rPr lang="en-US" sz="800" b="0" i="0" u="none" strike="noStrike">
                          <a:solidFill>
                            <a:srgbClr val="000000"/>
                          </a:solidFill>
                          <a:effectLst/>
                          <a:latin typeface="Century Gothic" panose="020B0502020202020204" pitchFamily="34" charset="0"/>
                        </a:rPr>
                        <a:t> Reach $25 million in revenue by introducing innovative charging solutions. Expand internationally, starting with pilot projects in Europe and Asia.</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Sustainability and Innovation:</a:t>
                      </a:r>
                      <a:r>
                        <a:rPr lang="en-US" sz="800" b="0" i="0" u="none" strike="noStrike">
                          <a:solidFill>
                            <a:srgbClr val="000000"/>
                          </a:solidFill>
                          <a:effectLst/>
                          <a:latin typeface="Century Gothic" panose="020B0502020202020204" pitchFamily="34" charset="0"/>
                        </a:rPr>
                        <a:t> Surpass $35 million in revenue by leading in sustainable practices and renewable energy integration. Invest 10% of profits in R&amp;D for next-generation EV charging technologies.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550255037"/>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MARKETING</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dirty="0">
                          <a:solidFill>
                            <a:srgbClr val="000000"/>
                          </a:solidFill>
                          <a:effectLst/>
                          <a:latin typeface="Century Gothic" panose="020B0502020202020204" pitchFamily="34" charset="0"/>
                        </a:rPr>
                        <a:t>Brand Awareness:</a:t>
                      </a:r>
                      <a:r>
                        <a:rPr lang="en-US" sz="800" b="0" i="0" u="none" strike="noStrike" dirty="0">
                          <a:solidFill>
                            <a:srgbClr val="000000"/>
                          </a:solidFill>
                          <a:effectLst/>
                          <a:latin typeface="Century Gothic" panose="020B0502020202020204" pitchFamily="34" charset="0"/>
                        </a:rPr>
                        <a:t> Launch comprehensive digital marketing campaign to increase brand visibility. Establish partnerships with EV manufacturers for co-marketing opportunities.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Reduce operational costs by 5% through efficiency improvements. </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Achieve a profit margin of 15% by optimizing operations and cost management.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Expansion and Diversification: </a:t>
                      </a:r>
                      <a:r>
                        <a:rPr lang="en-US" sz="800" b="0" i="0" u="none" strike="noStrike">
                          <a:solidFill>
                            <a:srgbClr val="000000"/>
                          </a:solidFill>
                          <a:effectLst/>
                          <a:latin typeface="Century Gothic" panose="020B0502020202020204" pitchFamily="34" charset="0"/>
                        </a:rPr>
                        <a:t>Enter new markets with targeted marketing strategies for local consumers.</a:t>
                      </a:r>
                      <a:br>
                        <a:rPr lang="en-US" sz="800" b="0" i="0" u="none" strike="noStrike">
                          <a:solidFill>
                            <a:srgbClr val="000000"/>
                          </a:solidFill>
                          <a:effectLst/>
                          <a:latin typeface="Century Gothic" panose="020B0502020202020204" pitchFamily="34" charset="0"/>
                        </a:rPr>
                      </a:br>
                      <a:r>
                        <a:rPr lang="en-US" sz="800" b="0" i="0" u="none" strike="noStrike">
                          <a:solidFill>
                            <a:srgbClr val="000000"/>
                          </a:solidFill>
                          <a:effectLst/>
                          <a:latin typeface="Century Gothic" panose="020B0502020202020204" pitchFamily="34" charset="0"/>
                        </a:rPr>
                        <a:t>Diversify marketing efforts to include B2B segments, focusing on logistics companies.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Brand Leadership</a:t>
                      </a:r>
                      <a:r>
                        <a:rPr lang="en-US" sz="800" b="0" i="0" u="none" strike="noStrike">
                          <a:solidFill>
                            <a:srgbClr val="000000"/>
                          </a:solidFill>
                          <a:effectLst/>
                          <a:latin typeface="Century Gothic" panose="020B0502020202020204" pitchFamily="34" charset="0"/>
                        </a:rPr>
                        <a:t>: Position Positive Charge as a thought leader in EV charging innovation through industry conferences and publications. Strengthen brand loyalty by highlighting sustainability initiatives and customer success stories.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0367500"/>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COMMUNITY ENGAGEMENT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Building Relationships</a:t>
                      </a:r>
                      <a:r>
                        <a:rPr lang="en-US" sz="800" b="0" i="0" u="none" strike="noStrike">
                          <a:solidFill>
                            <a:srgbClr val="000000"/>
                          </a:solidFill>
                          <a:effectLst/>
                          <a:latin typeface="Century Gothic" panose="020B0502020202020204" pitchFamily="34" charset="0"/>
                        </a:rPr>
                        <a:t>: Collaborate with local governments and community organizations on EV infrastructure projects. Sponsor local environmental and sustainability events.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dirty="0">
                          <a:solidFill>
                            <a:srgbClr val="000000"/>
                          </a:solidFill>
                          <a:effectLst/>
                          <a:latin typeface="Century Gothic" panose="020B0502020202020204" pitchFamily="34" charset="0"/>
                        </a:rPr>
                        <a:t>Market Penetration:</a:t>
                      </a:r>
                      <a:r>
                        <a:rPr lang="en-US" sz="800" b="0" i="0" u="none" strike="noStrike" dirty="0">
                          <a:solidFill>
                            <a:srgbClr val="000000"/>
                          </a:solidFill>
                          <a:effectLst/>
                          <a:latin typeface="Century Gothic" panose="020B0502020202020204" pitchFamily="34" charset="0"/>
                        </a:rPr>
                        <a:t> Introduce loyalty programs and incentives for frequent users. Host EV awareness and sustainability events to educate and engage potential customers.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Customer Engagement</a:t>
                      </a:r>
                      <a:r>
                        <a:rPr lang="en-US" sz="800" b="0" i="0" u="none" strike="noStrike">
                          <a:solidFill>
                            <a:srgbClr val="000000"/>
                          </a:solidFill>
                          <a:effectLst/>
                          <a:latin typeface="Century Gothic" panose="020B0502020202020204" pitchFamily="34" charset="0"/>
                        </a:rPr>
                        <a:t>: Leverage social media and customer feedback to enhance user experience. Implement referral programs to increase the user base. </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Expanding Impact: Partner with non-profits for wider environmental impact projects. Increase engagement through community-driven charging station art projects.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Legacy and Leadership: </a:t>
                      </a:r>
                      <a:r>
                        <a:rPr lang="en-US" sz="800" b="0" i="0" u="none" strike="noStrike">
                          <a:solidFill>
                            <a:srgbClr val="000000"/>
                          </a:solidFill>
                          <a:effectLst/>
                          <a:latin typeface="Century Gothic" panose="020B0502020202020204" pitchFamily="34" charset="0"/>
                        </a:rPr>
                        <a:t>Lead community initiatives on renewable energy and sustainability, setting industry standards.</a:t>
                      </a:r>
                      <a:br>
                        <a:rPr lang="en-US" sz="800" b="0" i="0" u="none" strike="noStrike">
                          <a:solidFill>
                            <a:srgbClr val="000000"/>
                          </a:solidFill>
                          <a:effectLst/>
                          <a:latin typeface="Century Gothic" panose="020B0502020202020204" pitchFamily="34" charset="0"/>
                        </a:rPr>
                      </a:br>
                      <a:r>
                        <a:rPr lang="en-US" sz="800" b="0" i="0" u="none" strike="noStrike">
                          <a:solidFill>
                            <a:srgbClr val="000000"/>
                          </a:solidFill>
                          <a:effectLst/>
                          <a:latin typeface="Century Gothic" panose="020B0502020202020204" pitchFamily="34" charset="0"/>
                        </a:rPr>
                        <a:t>Establish Positive Charge community centers for education and innovation in larger cities. </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57081694"/>
                  </a:ext>
                </a:extLst>
              </a:tr>
              <a:tr h="103914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OPERATIONAL</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Infrastructure Development</a:t>
                      </a:r>
                      <a:r>
                        <a:rPr lang="en-US" sz="800" b="0" i="0" u="none" strike="noStrike">
                          <a:solidFill>
                            <a:srgbClr val="000000"/>
                          </a:solidFill>
                          <a:effectLst/>
                          <a:latin typeface="Century Gothic" panose="020B0502020202020204" pitchFamily="34" charset="0"/>
                        </a:rPr>
                        <a:t>: Deploy 200 new charging stations in key strategic locations. Implement state-of-the-art maintenance and monitoring systems for high reliability.</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dirty="0">
                          <a:solidFill>
                            <a:srgbClr val="000000"/>
                          </a:solidFill>
                          <a:effectLst/>
                          <a:latin typeface="Century Gothic" panose="020B0502020202020204" pitchFamily="34" charset="0"/>
                        </a:rPr>
                        <a:t>Community Programs</a:t>
                      </a:r>
                      <a:r>
                        <a:rPr lang="en-US" sz="800" b="0" i="0" u="none" strike="noStrike" dirty="0">
                          <a:solidFill>
                            <a:srgbClr val="000000"/>
                          </a:solidFill>
                          <a:effectLst/>
                          <a:latin typeface="Century Gothic" panose="020B0502020202020204" pitchFamily="34" charset="0"/>
                        </a:rPr>
                        <a:t>: Launch educational programs in schools and communities about EVs and environmental sustainability. Initiate a grant program for local businesses to install EV chargers.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dirty="0">
                          <a:solidFill>
                            <a:srgbClr val="000000"/>
                          </a:solidFill>
                          <a:effectLst/>
                          <a:latin typeface="Century Gothic" panose="020B0502020202020204" pitchFamily="34" charset="0"/>
                        </a:rPr>
                        <a:t>Feedback and Adaptation</a:t>
                      </a:r>
                      <a:r>
                        <a:rPr lang="en-US" sz="800" b="0" i="0" u="none" strike="noStrike" dirty="0">
                          <a:solidFill>
                            <a:srgbClr val="000000"/>
                          </a:solidFill>
                          <a:effectLst/>
                          <a:latin typeface="Century Gothic" panose="020B0502020202020204" pitchFamily="34" charset="0"/>
                        </a:rPr>
                        <a:t>: Establish a community advisory board to gather feedback on charging station locations and services. Implement community-suggested improvements and accessibility features.</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sng" strike="noStrike">
                          <a:solidFill>
                            <a:srgbClr val="000000"/>
                          </a:solidFill>
                          <a:effectLst/>
                          <a:latin typeface="Century Gothic" panose="020B0502020202020204" pitchFamily="34" charset="0"/>
                        </a:rPr>
                        <a:t>Expanding Impact</a:t>
                      </a:r>
                      <a:r>
                        <a:rPr lang="en-US" sz="800" b="0" i="0" u="none" strike="noStrike">
                          <a:solidFill>
                            <a:srgbClr val="000000"/>
                          </a:solidFill>
                          <a:effectLst/>
                          <a:latin typeface="Century Gothic" panose="020B0502020202020204" pitchFamily="34" charset="0"/>
                        </a:rPr>
                        <a:t>: Partner with non-profits for wider environmental impact projects. Increase engagement through community-driven charging station art projects.</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800" b="0" i="0" u="none" strike="noStrike">
                          <a:solidFill>
                            <a:srgbClr val="000000"/>
                          </a:solidFill>
                          <a:effectLst/>
                          <a:latin typeface="Century Gothic" panose="020B0502020202020204" pitchFamily="34" charset="0"/>
                        </a:rPr>
                        <a:t>Future-Proofing Operations: Achieve full operational efficiency with AI-driven analytics and IoT integration. Ensure all operations are powered by 100% renewable energy, aligning with sustainability goals.</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869659051"/>
                  </a:ext>
                </a:extLst>
              </a:tr>
              <a:tr h="103706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STRATEGIC PARTNERSHIPS</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Foundation and Alignment:</a:t>
                      </a:r>
                      <a:r>
                        <a:rPr lang="en-US" sz="800" b="0" i="0" u="none" strike="noStrike">
                          <a:solidFill>
                            <a:srgbClr val="000000"/>
                          </a:solidFill>
                          <a:effectLst/>
                          <a:latin typeface="Century Gothic" panose="020B0502020202020204" pitchFamily="34" charset="0"/>
                        </a:rPr>
                        <a:t> Establish partnerships with EV manufacturers and local businesses to increase charging station accessibility.</a:t>
                      </a:r>
                      <a:endParaRPr lang="en-US" sz="800" b="0" i="0" u="sng" strike="noStrike">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fontAlgn="ctr"/>
                      <a:r>
                        <a:rPr lang="en-US" sz="800" b="0" i="0" u="sng" strike="noStrike" dirty="0">
                          <a:solidFill>
                            <a:srgbClr val="000000"/>
                          </a:solidFill>
                          <a:effectLst/>
                          <a:latin typeface="Century Gothic" panose="020B0502020202020204" pitchFamily="34" charset="0"/>
                        </a:rPr>
                        <a:t>Expansion and Synergy:</a:t>
                      </a:r>
                      <a:r>
                        <a:rPr lang="en-US" sz="800" b="0" i="0" u="none" strike="noStrike" dirty="0">
                          <a:solidFill>
                            <a:srgbClr val="000000"/>
                          </a:solidFill>
                          <a:effectLst/>
                          <a:latin typeface="Century Gothic" panose="020B0502020202020204" pitchFamily="34" charset="0"/>
                        </a:rPr>
                        <a:t> Yearly review of partnership effectiveness and strategic alignment, aiming to expand into new markets and technologies, enhancing service offerings and market presence.</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7041030"/>
                  </a:ext>
                </a:extLst>
              </a:tr>
              <a:tr h="1037063">
                <a:tc>
                  <a:txBody>
                    <a:bodyPr/>
                    <a:lstStyle/>
                    <a:p>
                      <a:pPr algn="ctr" fontAlgn="ctr"/>
                      <a:r>
                        <a:rPr lang="en-US" sz="1200" b="0" i="0" u="none" strike="noStrike" dirty="0">
                          <a:solidFill>
                            <a:srgbClr val="595959"/>
                          </a:solidFill>
                          <a:effectLst/>
                          <a:highlight>
                            <a:srgbClr val="EDEF9F"/>
                          </a:highlight>
                          <a:latin typeface="Century Gothic" panose="020B0502020202020204" pitchFamily="34" charset="0"/>
                        </a:rPr>
                        <a:t>TECHNOLOGY DEVELOPMENT</a:t>
                      </a:r>
                    </a:p>
                  </a:txBody>
                  <a:tcPr marL="5169"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F9F"/>
                    </a:solidFill>
                  </a:tcPr>
                </a:tc>
                <a:tc>
                  <a:txBody>
                    <a:bodyPr/>
                    <a:lstStyle/>
                    <a:p>
                      <a:pPr algn="l" fontAlgn="ctr"/>
                      <a:r>
                        <a:rPr lang="en-US" sz="800" b="0" i="0" u="sng" strike="noStrike">
                          <a:solidFill>
                            <a:srgbClr val="000000"/>
                          </a:solidFill>
                          <a:effectLst/>
                          <a:latin typeface="Century Gothic" panose="020B0502020202020204" pitchFamily="34" charset="0"/>
                        </a:rPr>
                        <a:t>Research and Development: </a:t>
                      </a:r>
                      <a:r>
                        <a:rPr lang="en-US" sz="800" b="0" i="0" u="none" strike="noStrike">
                          <a:solidFill>
                            <a:srgbClr val="000000"/>
                          </a:solidFill>
                          <a:effectLst/>
                          <a:latin typeface="Century Gothic" panose="020B0502020202020204" pitchFamily="34" charset="0"/>
                        </a:rPr>
                        <a:t>Invest in R&amp;D for faster charging technologies and better user interface designs</a:t>
                      </a:r>
                      <a:r>
                        <a:rPr lang="en-US" sz="800" b="0" i="0" u="sng" strike="noStrike">
                          <a:solidFill>
                            <a:srgbClr val="000000"/>
                          </a:solidFill>
                          <a:effectLst/>
                          <a:latin typeface="Century Gothic" panose="020B0502020202020204" pitchFamily="34" charset="0"/>
                        </a:rPr>
                        <a:t>.</a:t>
                      </a: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gridSpan="4">
                  <a:txBody>
                    <a:bodyPr/>
                    <a:lstStyle/>
                    <a:p>
                      <a:pPr algn="l" fontAlgn="ctr"/>
                      <a:r>
                        <a:rPr lang="en-US" sz="800" b="0" i="0" u="sng" strike="noStrike" dirty="0">
                          <a:solidFill>
                            <a:srgbClr val="000000"/>
                          </a:solidFill>
                          <a:effectLst/>
                          <a:latin typeface="Century Gothic" panose="020B0502020202020204" pitchFamily="34" charset="0"/>
                        </a:rPr>
                        <a:t>Implementation and Innovation: </a:t>
                      </a:r>
                      <a:r>
                        <a:rPr lang="en-US" sz="800" b="0" i="0" u="none" strike="noStrike" dirty="0">
                          <a:solidFill>
                            <a:srgbClr val="000000"/>
                          </a:solidFill>
                          <a:effectLst/>
                          <a:latin typeface="Century Gothic" panose="020B0502020202020204" pitchFamily="34" charset="0"/>
                        </a:rPr>
                        <a:t>Roll out new technologies and features, focusing on customer convenience and environmental sustainability, ensuring Positive Charge stays ahead of technological advancements in the EV charging industry.</a:t>
                      </a:r>
                      <a:endParaRPr lang="en-US" sz="800" b="0" i="0" u="sng" strike="noStrike" dirty="0">
                        <a:solidFill>
                          <a:srgbClr val="000000"/>
                        </a:solidFill>
                        <a:effectLst/>
                        <a:latin typeface="Century Gothic" panose="020B0502020202020204" pitchFamily="34" charset="0"/>
                      </a:endParaRPr>
                    </a:p>
                  </a:txBody>
                  <a:tcPr marL="46518" marR="5169" marT="5169"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9646882"/>
                  </a:ext>
                </a:extLst>
              </a:tr>
            </a:tbl>
          </a:graphicData>
        </a:graphic>
      </p:graphicFrame>
    </p:spTree>
    <p:extLst>
      <p:ext uri="{BB962C8B-B14F-4D97-AF65-F5344CB8AC3E}">
        <p14:creationId xmlns:p14="http://schemas.microsoft.com/office/powerpoint/2010/main" val="209633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1037</TotalTime>
  <Words>914</Words>
  <Application>Microsoft Macintosh PowerPoint</Application>
  <PresentationFormat>Widescreen</PresentationFormat>
  <Paragraphs>52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40</cp:revision>
  <dcterms:created xsi:type="dcterms:W3CDTF">2022-05-22T18:55:25Z</dcterms:created>
  <dcterms:modified xsi:type="dcterms:W3CDTF">2024-06-24T15:59:19Z</dcterms:modified>
</cp:coreProperties>
</file>