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3"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EBD9B6"/>
    <a:srgbClr val="DCF8EB"/>
    <a:srgbClr val="CBD6B5"/>
    <a:srgbClr val="9CA58C"/>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3" autoAdjust="0"/>
    <p:restoredTop sz="86447"/>
  </p:normalViewPr>
  <p:slideViewPr>
    <p:cSldViewPr snapToGrid="0" snapToObjects="1">
      <p:cViewPr varScale="1">
        <p:scale>
          <a:sx n="128" d="100"/>
          <a:sy n="128" d="100"/>
        </p:scale>
        <p:origin x="456"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CF376AE-79A0-4AD5-B9AB-7777AA58ABF2}"/>
    <pc:docChg chg="modSld">
      <pc:chgData name="Bess Dunlevy" userId="dd4b9a8537dbe9d0" providerId="LiveId" clId="{ECF376AE-79A0-4AD5-B9AB-7777AA58ABF2}" dt="2024-05-11T21:58:53.326" v="2" actId="1076"/>
      <pc:docMkLst>
        <pc:docMk/>
      </pc:docMkLst>
      <pc:sldChg chg="modSp mod">
        <pc:chgData name="Bess Dunlevy" userId="dd4b9a8537dbe9d0" providerId="LiveId" clId="{ECF376AE-79A0-4AD5-B9AB-7777AA58ABF2}" dt="2024-05-11T21:58:53.326" v="2" actId="1076"/>
        <pc:sldMkLst>
          <pc:docMk/>
          <pc:sldMk cId="1508588292" sldId="342"/>
        </pc:sldMkLst>
        <pc:picChg chg="mod">
          <ac:chgData name="Bess Dunlevy" userId="dd4b9a8537dbe9d0" providerId="LiveId" clId="{ECF376AE-79A0-4AD5-B9AB-7777AA58ABF2}" dt="2024-05-11T21:58:53.326" v="2" actId="1076"/>
          <ac:picMkLst>
            <pc:docMk/>
            <pc:sldMk cId="1508588292" sldId="342"/>
            <ac:picMk id="4" creationId="{4AEB8225-3AA8-AF48-AD51-3F5F53316D6B}"/>
          </ac:picMkLst>
        </pc:picChg>
      </pc:sldChg>
    </pc:docChg>
  </pc:docChgLst>
  <pc:docChgLst>
    <pc:chgData name="Bess Dunlevy" userId="dd4b9a8537dbe9d0" providerId="LiveId" clId="{83AAC2F8-3389-4D0E-9575-9D71DC7A03F0}"/>
    <pc:docChg chg="modSld">
      <pc:chgData name="Bess Dunlevy" userId="dd4b9a8537dbe9d0" providerId="LiveId" clId="{83AAC2F8-3389-4D0E-9575-9D71DC7A03F0}" dt="2024-05-28T22:23:38.203" v="10" actId="20577"/>
      <pc:docMkLst>
        <pc:docMk/>
      </pc:docMkLst>
      <pc:sldChg chg="modSp mod">
        <pc:chgData name="Bess Dunlevy" userId="dd4b9a8537dbe9d0" providerId="LiveId" clId="{83AAC2F8-3389-4D0E-9575-9D71DC7A03F0}" dt="2024-05-28T22:23:38.203" v="10" actId="20577"/>
        <pc:sldMkLst>
          <pc:docMk/>
          <pc:sldMk cId="1508588292" sldId="342"/>
        </pc:sldMkLst>
        <pc:spChg chg="mod">
          <ac:chgData name="Bess Dunlevy" userId="dd4b9a8537dbe9d0" providerId="LiveId" clId="{83AAC2F8-3389-4D0E-9575-9D71DC7A03F0}" dt="2024-05-28T22:23:38.203" v="10"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1995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8658&amp;utm_source=template-powerpoint&amp;utm_medium=content&amp;utm_campaign=3-Year+Strategic+Plan+Overview-powerpoint-8658&amp;lpa=3-Year+Strategic+Plan+Overview+powerpoint+8658"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a:solidFill>
                  <a:schemeClr val="tx1">
                    <a:lumMod val="65000"/>
                    <a:lumOff val="35000"/>
                  </a:schemeClr>
                </a:solidFill>
                <a:latin typeface="Century Gothic" panose="020B0502020202020204" pitchFamily="34" charset="0"/>
              </a:rPr>
              <a:t>3-Year </a:t>
            </a:r>
            <a:r>
              <a:rPr lang="en-US" sz="2400" b="1" dirty="0">
                <a:solidFill>
                  <a:schemeClr val="tx1">
                    <a:lumMod val="65000"/>
                    <a:lumOff val="35000"/>
                  </a:schemeClr>
                </a:solidFill>
                <a:latin typeface="Century Gothic" panose="020B0502020202020204" pitchFamily="34" charset="0"/>
              </a:rPr>
              <a:t>Strategic Plan Template</a:t>
            </a:r>
          </a:p>
        </p:txBody>
      </p:sp>
      <p:pic>
        <p:nvPicPr>
          <p:cNvPr id="3" name="Picture 2" descr="Calendar on table">
            <a:extLst>
              <a:ext uri="{FF2B5EF4-FFF2-40B4-BE49-F238E27FC236}">
                <a16:creationId xmlns:a16="http://schemas.microsoft.com/office/drawing/2014/main" id="{5E15A9EE-FB53-7832-1949-EE26792053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96116" y="1578541"/>
            <a:ext cx="7924387" cy="5281635"/>
          </a:xfrm>
          <a:prstGeom prst="rect">
            <a:avLst/>
          </a:prstGeom>
        </p:spPr>
      </p:pic>
      <p:sp>
        <p:nvSpPr>
          <p:cNvPr id="5" name="Rectangle 4">
            <a:extLst>
              <a:ext uri="{FF2B5EF4-FFF2-40B4-BE49-F238E27FC236}">
                <a16:creationId xmlns:a16="http://schemas.microsoft.com/office/drawing/2014/main" id="{D2ECF0E4-C966-EF02-E12C-477D4F5FE3D5}"/>
              </a:ext>
            </a:extLst>
          </p:cNvPr>
          <p:cNvSpPr/>
          <p:nvPr/>
        </p:nvSpPr>
        <p:spPr>
          <a:xfrm>
            <a:off x="0" y="1578542"/>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988E1-2E56-9228-9C1F-9FB9F4A64D40}"/>
              </a:ext>
            </a:extLst>
          </p:cNvPr>
          <p:cNvSpPr/>
          <p:nvPr/>
        </p:nvSpPr>
        <p:spPr>
          <a:xfrm>
            <a:off x="887165" y="1578542"/>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C256EF7-1E66-F463-68C8-BE60D747BAA9}"/>
              </a:ext>
            </a:extLst>
          </p:cNvPr>
          <p:cNvSpPr/>
          <p:nvPr/>
        </p:nvSpPr>
        <p:spPr>
          <a:xfrm>
            <a:off x="1385895" y="1578542"/>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56E45F-13C1-FD3E-6B6B-E2D92CB5C0A1}"/>
              </a:ext>
            </a:extLst>
          </p:cNvPr>
          <p:cNvSpPr/>
          <p:nvPr/>
        </p:nvSpPr>
        <p:spPr>
          <a:xfrm>
            <a:off x="10535470" y="1578541"/>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729B99-6B89-C335-F64C-0C7535B50BF7}"/>
              </a:ext>
            </a:extLst>
          </p:cNvPr>
          <p:cNvSpPr/>
          <p:nvPr/>
        </p:nvSpPr>
        <p:spPr>
          <a:xfrm>
            <a:off x="10862586" y="1578539"/>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39B010-97E8-76B5-BB05-25959A2238B3}"/>
              </a:ext>
            </a:extLst>
          </p:cNvPr>
          <p:cNvSpPr/>
          <p:nvPr/>
        </p:nvSpPr>
        <p:spPr>
          <a:xfrm>
            <a:off x="11395330" y="1578538"/>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E571B-1486-18D6-2E49-B3EC9522ABD5}"/>
              </a:ext>
            </a:extLst>
          </p:cNvPr>
          <p:cNvSpPr txBox="1"/>
          <p:nvPr/>
        </p:nvSpPr>
        <p:spPr>
          <a:xfrm>
            <a:off x="6859702" y="5383211"/>
            <a:ext cx="5157682" cy="646331"/>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Review and Revise</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Regularly review your strategic plan slide with your team. Update it as strategies evolve or as new opportunities and challenges arise.</a:t>
            </a:r>
            <a:endParaRPr lang="en-US" sz="1200" dirty="0">
              <a:solidFill>
                <a:schemeClr val="tx1">
                  <a:lumMod val="65000"/>
                  <a:lumOff val="35000"/>
                </a:schemeClr>
              </a:solidFill>
              <a:effectLst/>
              <a:latin typeface="Century Gothic" panose="020B0502020202020204" pitchFamily="34" charset="0"/>
            </a:endParaRPr>
          </a:p>
        </p:txBody>
      </p:sp>
      <p:sp>
        <p:nvSpPr>
          <p:cNvPr id="4" name="Rectangle 3">
            <a:extLst>
              <a:ext uri="{FF2B5EF4-FFF2-40B4-BE49-F238E27FC236}">
                <a16:creationId xmlns:a16="http://schemas.microsoft.com/office/drawing/2014/main" id="{EFEF0EEE-83CB-7CA6-6137-10A422404101}"/>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1D09D7-C505-3F3E-DBBC-6C144B4CAA11}"/>
              </a:ext>
            </a:extLst>
          </p:cNvPr>
          <p:cNvSpPr/>
          <p:nvPr/>
        </p:nvSpPr>
        <p:spPr>
          <a:xfrm>
            <a:off x="1385895" y="0"/>
            <a:ext cx="195255" cy="685799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1671645" y="175158"/>
            <a:ext cx="7129051" cy="523220"/>
          </a:xfrm>
          <a:prstGeom prst="rect">
            <a:avLst/>
          </a:prstGeom>
          <a:noFill/>
        </p:spPr>
        <p:txBody>
          <a:bodyPr wrap="square" rtlCol="0">
            <a:spAutoFit/>
          </a:bodyPr>
          <a:lstStyle/>
          <a:p>
            <a:r>
              <a:rPr lang="en-US" sz="2800" spc="500" dirty="0">
                <a:solidFill>
                  <a:schemeClr val="tx1">
                    <a:lumMod val="65000"/>
                    <a:lumOff val="35000"/>
                  </a:schemeClr>
                </a:solidFill>
                <a:latin typeface="Century Gothic" panose="020B0502020202020204" pitchFamily="34" charset="0"/>
              </a:rPr>
              <a:t>HOW TO USE THIS TEMPLATE</a:t>
            </a:r>
            <a:endParaRPr lang="en-US" sz="1600" spc="500" dirty="0">
              <a:solidFill>
                <a:schemeClr val="tx1">
                  <a:lumMod val="65000"/>
                  <a:lumOff val="3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78955FA4-69CF-7D7F-C501-EB8F3FF87DC4}"/>
              </a:ext>
            </a:extLst>
          </p:cNvPr>
          <p:cNvSpPr txBox="1"/>
          <p:nvPr/>
        </p:nvSpPr>
        <p:spPr>
          <a:xfrm>
            <a:off x="1671645" y="99966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a:t>
            </a:r>
            <a:endParaRPr lang="en-US" sz="1600" b="1" dirty="0">
              <a:solidFill>
                <a:schemeClr val="tx1">
                  <a:lumMod val="65000"/>
                  <a:lumOff val="3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7ADEBA28-F39B-4885-1E90-180B7097EE76}"/>
              </a:ext>
            </a:extLst>
          </p:cNvPr>
          <p:cNvSpPr txBox="1"/>
          <p:nvPr/>
        </p:nvSpPr>
        <p:spPr>
          <a:xfrm>
            <a:off x="1671645" y="2184451"/>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2</a:t>
            </a:r>
            <a:endParaRPr lang="en-US" sz="1600" b="1" dirty="0">
              <a:solidFill>
                <a:schemeClr val="tx1">
                  <a:lumMod val="65000"/>
                  <a:lumOff val="3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E12E9D89-6E6C-1638-B28D-ABF87F004C88}"/>
              </a:ext>
            </a:extLst>
          </p:cNvPr>
          <p:cNvSpPr txBox="1"/>
          <p:nvPr/>
        </p:nvSpPr>
        <p:spPr>
          <a:xfrm>
            <a:off x="1671645" y="3623100"/>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3</a:t>
            </a:r>
            <a:endParaRPr lang="en-US" sz="1600" b="1" dirty="0">
              <a:solidFill>
                <a:schemeClr val="tx1">
                  <a:lumMod val="65000"/>
                  <a:lumOff val="3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1979848F-1ACC-9A81-A5E2-A7854640155E}"/>
              </a:ext>
            </a:extLst>
          </p:cNvPr>
          <p:cNvSpPr txBox="1"/>
          <p:nvPr/>
        </p:nvSpPr>
        <p:spPr>
          <a:xfrm>
            <a:off x="1671645" y="473458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4</a:t>
            </a:r>
            <a:endParaRPr lang="en-US" sz="1600" b="1" dirty="0">
              <a:solidFill>
                <a:schemeClr val="tx1">
                  <a:lumMod val="65000"/>
                  <a:lumOff val="3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0C4EF113-9C74-CD55-BEFB-09D50AE6C50B}"/>
              </a:ext>
            </a:extLst>
          </p:cNvPr>
          <p:cNvSpPr txBox="1"/>
          <p:nvPr/>
        </p:nvSpPr>
        <p:spPr>
          <a:xfrm>
            <a:off x="5975282" y="1010811"/>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5</a:t>
            </a:r>
            <a:endParaRPr lang="en-US" sz="1600" b="1" dirty="0">
              <a:solidFill>
                <a:schemeClr val="tx1">
                  <a:lumMod val="65000"/>
                  <a:lumOff val="35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4970FCA3-20A3-1E50-F692-8D3CCBBADCF0}"/>
              </a:ext>
            </a:extLst>
          </p:cNvPr>
          <p:cNvSpPr txBox="1"/>
          <p:nvPr/>
        </p:nvSpPr>
        <p:spPr>
          <a:xfrm>
            <a:off x="5872498" y="2493697"/>
            <a:ext cx="730660"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6</a:t>
            </a:r>
            <a:endParaRPr lang="en-US" sz="1600" b="1"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22E03439-84B7-20FA-037C-CDAF28542F14}"/>
              </a:ext>
            </a:extLst>
          </p:cNvPr>
          <p:cNvSpPr txBox="1"/>
          <p:nvPr/>
        </p:nvSpPr>
        <p:spPr>
          <a:xfrm>
            <a:off x="5987139" y="3955908"/>
            <a:ext cx="616019"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7</a:t>
            </a:r>
            <a:endParaRPr lang="en-US" sz="1600" b="1" dirty="0">
              <a:solidFill>
                <a:schemeClr val="tx1">
                  <a:lumMod val="65000"/>
                  <a:lumOff val="35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A9C7D993-9D79-C35F-2114-EE4444460AEA}"/>
              </a:ext>
            </a:extLst>
          </p:cNvPr>
          <p:cNvSpPr txBox="1"/>
          <p:nvPr/>
        </p:nvSpPr>
        <p:spPr>
          <a:xfrm>
            <a:off x="5984318" y="5383211"/>
            <a:ext cx="616019"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8</a:t>
            </a:r>
            <a:endParaRPr lang="en-US" sz="1600" b="1" dirty="0">
              <a:solidFill>
                <a:schemeClr val="tx1">
                  <a:lumMod val="65000"/>
                  <a:lumOff val="3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48E62398-048C-5B02-FA76-4D7C866C08A5}"/>
              </a:ext>
            </a:extLst>
          </p:cNvPr>
          <p:cNvSpPr txBox="1"/>
          <p:nvPr/>
        </p:nvSpPr>
        <p:spPr>
          <a:xfrm>
            <a:off x="2214626" y="856922"/>
            <a:ext cx="3499343" cy="830997"/>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Start </a:t>
            </a:r>
            <a:r>
              <a:rPr lang="en-US" sz="1200" b="1" dirty="0">
                <a:solidFill>
                  <a:schemeClr val="tx1">
                    <a:lumMod val="65000"/>
                    <a:lumOff val="35000"/>
                  </a:schemeClr>
                </a:solidFill>
                <a:latin typeface="Century Gothic" panose="020B0502020202020204" pitchFamily="34" charset="0"/>
              </a:rPr>
              <a:t>w</a:t>
            </a:r>
            <a:r>
              <a:rPr lang="en-US" sz="1200" b="1" i="0" u="none" strike="noStrike" dirty="0">
                <a:solidFill>
                  <a:schemeClr val="tx1">
                    <a:lumMod val="65000"/>
                    <a:lumOff val="35000"/>
                  </a:schemeClr>
                </a:solidFill>
                <a:effectLst/>
                <a:latin typeface="Century Gothic" panose="020B0502020202020204" pitchFamily="34" charset="0"/>
              </a:rPr>
              <a:t>ith a Vision</a:t>
            </a: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At the top of the slide, clearly state your overarching vision for the three-year period. This sets the direction for all strategic efforts.</a:t>
            </a:r>
            <a:endParaRPr lang="en-US" sz="1200" dirty="0">
              <a:solidFill>
                <a:schemeClr val="tx1">
                  <a:lumMod val="65000"/>
                  <a:lumOff val="35000"/>
                </a:schemeClr>
              </a:solidFill>
              <a:effectLst/>
              <a:latin typeface="Century Gothic" panose="020B0502020202020204" pitchFamily="34" charset="0"/>
            </a:endParaRPr>
          </a:p>
        </p:txBody>
      </p:sp>
      <p:sp>
        <p:nvSpPr>
          <p:cNvPr id="26" name="TextBox 25">
            <a:extLst>
              <a:ext uri="{FF2B5EF4-FFF2-40B4-BE49-F238E27FC236}">
                <a16:creationId xmlns:a16="http://schemas.microsoft.com/office/drawing/2014/main" id="{BFC1D9B9-B711-A422-DAD8-5DEEAC268037}"/>
              </a:ext>
            </a:extLst>
          </p:cNvPr>
          <p:cNvSpPr txBox="1"/>
          <p:nvPr/>
        </p:nvSpPr>
        <p:spPr>
          <a:xfrm>
            <a:off x="2286582" y="2192034"/>
            <a:ext cx="3585916" cy="1200329"/>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Segment the Slide</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Divide your slide into three sections, one for each year. Label each section with the year and the corresponding focus (Foundation Setting, Growth and Adaptation, Consolidation and Innovation).</a:t>
            </a:r>
            <a:endParaRPr lang="en-US" sz="1200" dirty="0">
              <a:solidFill>
                <a:schemeClr val="tx1">
                  <a:lumMod val="65000"/>
                  <a:lumOff val="35000"/>
                </a:schemeClr>
              </a:solidFill>
              <a:effectLst/>
              <a:latin typeface="Century Gothic" panose="020B0502020202020204" pitchFamily="34" charset="0"/>
            </a:endParaRPr>
          </a:p>
        </p:txBody>
      </p:sp>
      <p:sp>
        <p:nvSpPr>
          <p:cNvPr id="28" name="TextBox 27">
            <a:extLst>
              <a:ext uri="{FF2B5EF4-FFF2-40B4-BE49-F238E27FC236}">
                <a16:creationId xmlns:a16="http://schemas.microsoft.com/office/drawing/2014/main" id="{E749688D-8F1D-BA23-18E1-B52FFE94132C}"/>
              </a:ext>
            </a:extLst>
          </p:cNvPr>
          <p:cNvSpPr txBox="1"/>
          <p:nvPr/>
        </p:nvSpPr>
        <p:spPr>
          <a:xfrm>
            <a:off x="2349444" y="3654830"/>
            <a:ext cx="3585916" cy="830997"/>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Fill in the Details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Under each year, list the main components as bullet points. Use concise language to keep the slide readable.</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F2915011-DA72-88BE-92A7-42986869AC82}"/>
              </a:ext>
            </a:extLst>
          </p:cNvPr>
          <p:cNvSpPr txBox="1"/>
          <p:nvPr/>
        </p:nvSpPr>
        <p:spPr>
          <a:xfrm>
            <a:off x="2442003" y="4736880"/>
            <a:ext cx="3224443" cy="1569660"/>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Assign Colors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Create a color code for different types of activities (e.g., blue for Define Roles or green for Develop Action Plan). Use this color scheme consistently across all three sections to help viewers quickly understand the type of activities planned.</a:t>
            </a:r>
            <a:endParaRPr lang="en-US" sz="1200" dirty="0">
              <a:solidFill>
                <a:schemeClr val="tx1">
                  <a:lumMod val="65000"/>
                  <a:lumOff val="35000"/>
                </a:schemeClr>
              </a:solidFill>
              <a:effectLst/>
              <a:latin typeface="Century Gothic" panose="020B0502020202020204" pitchFamily="34" charset="0"/>
            </a:endParaRPr>
          </a:p>
        </p:txBody>
      </p:sp>
      <p:sp>
        <p:nvSpPr>
          <p:cNvPr id="32" name="TextBox 31">
            <a:extLst>
              <a:ext uri="{FF2B5EF4-FFF2-40B4-BE49-F238E27FC236}">
                <a16:creationId xmlns:a16="http://schemas.microsoft.com/office/drawing/2014/main" id="{9178E398-A332-A91F-5115-9A52BF1C4D8D}"/>
              </a:ext>
            </a:extLst>
          </p:cNvPr>
          <p:cNvSpPr txBox="1"/>
          <p:nvPr/>
        </p:nvSpPr>
        <p:spPr>
          <a:xfrm>
            <a:off x="6747855" y="876905"/>
            <a:ext cx="4058250" cy="830997"/>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Include Milestones</a:t>
            </a: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For each year, mark key milestones directly on the timeline. This visual cue helps track progress toward larger goals.</a:t>
            </a:r>
            <a:endParaRPr lang="en-US" sz="1200" dirty="0">
              <a:solidFill>
                <a:schemeClr val="tx1">
                  <a:lumMod val="65000"/>
                  <a:lumOff val="35000"/>
                </a:schemeClr>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F3584764-8EEE-C7CA-B4BB-7F69D8972891}"/>
              </a:ext>
            </a:extLst>
          </p:cNvPr>
          <p:cNvSpPr txBox="1"/>
          <p:nvPr/>
        </p:nvSpPr>
        <p:spPr>
          <a:xfrm>
            <a:off x="6781521" y="2368320"/>
            <a:ext cx="5235863" cy="1015663"/>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Use Icons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Incorporate simple icons to represent each main component (e.g., a clock for Ensure Timeliness, a magnifying glass for Review and Adjust). Icons can make the slide more engaging and easier to scan.</a:t>
            </a:r>
            <a:endParaRPr lang="en-US" sz="1200" dirty="0">
              <a:solidFill>
                <a:schemeClr val="tx1">
                  <a:lumMod val="65000"/>
                  <a:lumOff val="35000"/>
                </a:schemeClr>
              </a:solidFill>
              <a:effectLst/>
              <a:latin typeface="Century Gothic" panose="020B0502020202020204" pitchFamily="34" charset="0"/>
            </a:endParaRPr>
          </a:p>
        </p:txBody>
      </p:sp>
      <p:sp>
        <p:nvSpPr>
          <p:cNvPr id="36" name="TextBox 35">
            <a:extLst>
              <a:ext uri="{FF2B5EF4-FFF2-40B4-BE49-F238E27FC236}">
                <a16:creationId xmlns:a16="http://schemas.microsoft.com/office/drawing/2014/main" id="{9EC22E35-E32C-872D-8F9A-31E76258F4A4}"/>
              </a:ext>
            </a:extLst>
          </p:cNvPr>
          <p:cNvSpPr txBox="1"/>
          <p:nvPr/>
        </p:nvSpPr>
        <p:spPr>
          <a:xfrm>
            <a:off x="6859702" y="4044401"/>
            <a:ext cx="4806117" cy="646331"/>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Add Notes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Use PowerPoint’s </a:t>
            </a:r>
            <a:r>
              <a:rPr lang="en-US" sz="1200" b="0" i="1" u="none" strike="noStrike" dirty="0">
                <a:solidFill>
                  <a:schemeClr val="tx1">
                    <a:lumMod val="65000"/>
                    <a:lumOff val="35000"/>
                  </a:schemeClr>
                </a:solidFill>
                <a:effectLst/>
                <a:latin typeface="Century Gothic" panose="020B0502020202020204" pitchFamily="34" charset="0"/>
              </a:rPr>
              <a:t>Notes</a:t>
            </a:r>
            <a:r>
              <a:rPr lang="en-US" sz="1200" b="0" i="0" u="none" strike="noStrike" dirty="0">
                <a:solidFill>
                  <a:schemeClr val="tx1">
                    <a:lumMod val="65000"/>
                    <a:lumOff val="35000"/>
                  </a:schemeClr>
                </a:solidFill>
                <a:effectLst/>
                <a:latin typeface="Century Gothic" panose="020B0502020202020204" pitchFamily="34" charset="0"/>
              </a:rPr>
              <a:t> section to provide additional context that might be too detailed for the main slide.</a:t>
            </a:r>
            <a:endParaRPr lang="en-US" sz="1200" dirty="0">
              <a:solidFill>
                <a:schemeClr val="tx1">
                  <a:lumMod val="65000"/>
                  <a:lumOff val="35000"/>
                </a:schemeClr>
              </a:solidFill>
              <a:effectLst/>
              <a:latin typeface="Century Gothic" panose="020B0502020202020204" pitchFamily="34" charset="0"/>
            </a:endParaRPr>
          </a:p>
        </p:txBody>
      </p:sp>
      <p:grpSp>
        <p:nvGrpSpPr>
          <p:cNvPr id="39" name="Group 38">
            <a:extLst>
              <a:ext uri="{FF2B5EF4-FFF2-40B4-BE49-F238E27FC236}">
                <a16:creationId xmlns:a16="http://schemas.microsoft.com/office/drawing/2014/main" id="{E63E46BC-FB99-7C9A-AAE2-4EF982EF437C}"/>
              </a:ext>
            </a:extLst>
          </p:cNvPr>
          <p:cNvGrpSpPr/>
          <p:nvPr/>
        </p:nvGrpSpPr>
        <p:grpSpPr>
          <a:xfrm>
            <a:off x="6794355" y="1840094"/>
            <a:ext cx="1492996" cy="274320"/>
            <a:chOff x="6794355" y="1840094"/>
            <a:chExt cx="1492996" cy="274320"/>
          </a:xfrm>
        </p:grpSpPr>
        <p:sp>
          <p:nvSpPr>
            <p:cNvPr id="38" name="Arrow: Pentagon 37">
              <a:extLst>
                <a:ext uri="{FF2B5EF4-FFF2-40B4-BE49-F238E27FC236}">
                  <a16:creationId xmlns:a16="http://schemas.microsoft.com/office/drawing/2014/main" id="{06CC7B31-0711-FEAA-D6D2-96E6C44AEF42}"/>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37" name="Diamond 36">
              <a:extLst>
                <a:ext uri="{FF2B5EF4-FFF2-40B4-BE49-F238E27FC236}">
                  <a16:creationId xmlns:a16="http://schemas.microsoft.com/office/drawing/2014/main" id="{9A4C55BE-E23C-4FCD-E5EE-48E9B80F8990}"/>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656121C-5A69-A974-1FCA-EBFC5FB28CDE}"/>
              </a:ext>
            </a:extLst>
          </p:cNvPr>
          <p:cNvGrpSpPr/>
          <p:nvPr/>
        </p:nvGrpSpPr>
        <p:grpSpPr>
          <a:xfrm>
            <a:off x="8287351" y="1626631"/>
            <a:ext cx="1492996" cy="274320"/>
            <a:chOff x="6794355" y="1840094"/>
            <a:chExt cx="1492996" cy="274320"/>
          </a:xfrm>
        </p:grpSpPr>
        <p:sp>
          <p:nvSpPr>
            <p:cNvPr id="41" name="Arrow: Pentagon 40">
              <a:extLst>
                <a:ext uri="{FF2B5EF4-FFF2-40B4-BE49-F238E27FC236}">
                  <a16:creationId xmlns:a16="http://schemas.microsoft.com/office/drawing/2014/main" id="{ADD87CC6-28F4-DE2C-13E7-3055D0548380}"/>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42" name="Diamond 41">
              <a:extLst>
                <a:ext uri="{FF2B5EF4-FFF2-40B4-BE49-F238E27FC236}">
                  <a16:creationId xmlns:a16="http://schemas.microsoft.com/office/drawing/2014/main" id="{765F764D-A7FE-A47D-470A-AFB7BA509128}"/>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0937925A-2D4A-6C38-9362-99E00AB3A8D8}"/>
              </a:ext>
            </a:extLst>
          </p:cNvPr>
          <p:cNvGrpSpPr/>
          <p:nvPr/>
        </p:nvGrpSpPr>
        <p:grpSpPr>
          <a:xfrm>
            <a:off x="8287351" y="2017697"/>
            <a:ext cx="1492996" cy="274320"/>
            <a:chOff x="6794355" y="1840094"/>
            <a:chExt cx="1492996" cy="274320"/>
          </a:xfrm>
        </p:grpSpPr>
        <p:sp>
          <p:nvSpPr>
            <p:cNvPr id="44" name="Arrow: Pentagon 43">
              <a:extLst>
                <a:ext uri="{FF2B5EF4-FFF2-40B4-BE49-F238E27FC236}">
                  <a16:creationId xmlns:a16="http://schemas.microsoft.com/office/drawing/2014/main" id="{30E03686-9FDD-A292-4977-9CF0B63A59B3}"/>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45" name="Diamond 44">
              <a:extLst>
                <a:ext uri="{FF2B5EF4-FFF2-40B4-BE49-F238E27FC236}">
                  <a16:creationId xmlns:a16="http://schemas.microsoft.com/office/drawing/2014/main" id="{A6AF9BB2-D44F-6B5E-3F09-B56D883A2051}"/>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7" name="Graphic 46" descr="Clock with solid fill">
            <a:extLst>
              <a:ext uri="{FF2B5EF4-FFF2-40B4-BE49-F238E27FC236}">
                <a16:creationId xmlns:a16="http://schemas.microsoft.com/office/drawing/2014/main" id="{D11A7353-65ED-CCDA-73B8-2C0A030CE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0182" y="3407891"/>
            <a:ext cx="501294" cy="501294"/>
          </a:xfrm>
          <a:prstGeom prst="rect">
            <a:avLst/>
          </a:prstGeom>
        </p:spPr>
      </p:pic>
      <p:pic>
        <p:nvPicPr>
          <p:cNvPr id="49" name="Graphic 48" descr="Magnifying glass with solid fill">
            <a:extLst>
              <a:ext uri="{FF2B5EF4-FFF2-40B4-BE49-F238E27FC236}">
                <a16:creationId xmlns:a16="http://schemas.microsoft.com/office/drawing/2014/main" id="{6AAD81EF-7927-0AB0-CF3E-51D096A08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7600" y="3428999"/>
            <a:ext cx="501294" cy="501294"/>
          </a:xfrm>
          <a:prstGeom prst="rect">
            <a:avLst/>
          </a:prstGeom>
        </p:spPr>
      </p:pic>
      <p:pic>
        <p:nvPicPr>
          <p:cNvPr id="51" name="Graphic 50" descr="Arrow circle with solid fill">
            <a:extLst>
              <a:ext uri="{FF2B5EF4-FFF2-40B4-BE49-F238E27FC236}">
                <a16:creationId xmlns:a16="http://schemas.microsoft.com/office/drawing/2014/main" id="{A68D3F7A-5929-482A-15DE-13A7693B8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3819" y="3418383"/>
            <a:ext cx="501294" cy="501294"/>
          </a:xfrm>
          <a:prstGeom prst="rect">
            <a:avLst/>
          </a:prstGeom>
        </p:spPr>
      </p:pic>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a:r>
              <a:rPr lang="en-US" sz="2800" spc="500" dirty="0">
                <a:solidFill>
                  <a:schemeClr val="tx1">
                    <a:lumMod val="65000"/>
                    <a:lumOff val="35000"/>
                  </a:schemeClr>
                </a:solidFill>
                <a:latin typeface="Century Gothic" panose="020B0502020202020204" pitchFamily="34" charset="0"/>
              </a:rPr>
              <a:t>SAMPLE 3-YEAR STRATEGIC PLAN</a:t>
            </a:r>
            <a:endParaRPr lang="en-US" sz="1600" spc="500" dirty="0">
              <a:solidFill>
                <a:schemeClr val="tx1">
                  <a:lumMod val="65000"/>
                  <a:lumOff val="3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Foundation Setting</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DEFINE ROLES</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Clearly assign strategic roles and responsibilities to team members.</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DEVELOP ACTION PLAN</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Outline specific actions to kickstart your strategic objectives.</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ENSURE TIMELINESS</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Establish clear timelines for each action to maintain momentum.</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REVIEW AND ADJUST</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Evaluate outcomes and adjust strategies accordingly.</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EXPAND INITIATIVES</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Scale successful strategies and explore new opportunities for growth.</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646331"/>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STRENGTHEN </a:t>
            </a:r>
            <a:br>
              <a:rPr lang="en-US" i="1" dirty="0">
                <a:solidFill>
                  <a:schemeClr val="tx1">
                    <a:lumMod val="65000"/>
                    <a:lumOff val="35000"/>
                  </a:schemeClr>
                </a:solidFill>
                <a:latin typeface="Century Gothic" panose="020B0502020202020204" pitchFamily="34" charset="0"/>
              </a:rPr>
            </a:br>
            <a:r>
              <a:rPr lang="en-US" i="1" dirty="0">
                <a:solidFill>
                  <a:schemeClr val="tx1">
                    <a:lumMod val="65000"/>
                    <a:lumOff val="35000"/>
                  </a:schemeClr>
                </a:solidFill>
                <a:latin typeface="Century Gothic" panose="020B0502020202020204" pitchFamily="34" charset="0"/>
              </a:rPr>
              <a:t>ENGAGEMENT</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Increase stakeholder involvement through regular updates and feedback.</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CONSOLIDATE GAINS</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Focus on solidifying the progress made and ensuring sustainable growth.</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INNOVATE PROCESSES</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Implement innovative practices to enhance efficiency and effectiveness.</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646331"/>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PREPARE FOR </a:t>
            </a:r>
            <a:br>
              <a:rPr lang="en-US" i="1" dirty="0">
                <a:solidFill>
                  <a:schemeClr val="tx1">
                    <a:lumMod val="65000"/>
                    <a:lumOff val="35000"/>
                  </a:schemeClr>
                </a:solidFill>
                <a:latin typeface="Century Gothic" panose="020B0502020202020204" pitchFamily="34" charset="0"/>
              </a:rPr>
            </a:br>
            <a:r>
              <a:rPr lang="en-US" i="1" dirty="0">
                <a:solidFill>
                  <a:schemeClr val="tx1">
                    <a:lumMod val="65000"/>
                    <a:lumOff val="35000"/>
                  </a:schemeClr>
                </a:solidFill>
                <a:latin typeface="Century Gothic" panose="020B0502020202020204" pitchFamily="34" charset="0"/>
              </a:rPr>
              <a:t>NEXT CYCLE</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Begin laying the groundwork for the next strategic planning cycle.</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Growth &amp; Adaptation</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Consolidation &amp; Innovation</a:t>
            </a:r>
          </a:p>
        </p:txBody>
      </p:sp>
      <p:grpSp>
        <p:nvGrpSpPr>
          <p:cNvPr id="2" name="Group 1">
            <a:extLst>
              <a:ext uri="{FF2B5EF4-FFF2-40B4-BE49-F238E27FC236}">
                <a16:creationId xmlns:a16="http://schemas.microsoft.com/office/drawing/2014/main" id="{88F5FF4E-A8E0-AB70-C827-F6A4DA1EA563}"/>
              </a:ext>
            </a:extLst>
          </p:cNvPr>
          <p:cNvGrpSpPr/>
          <p:nvPr/>
        </p:nvGrpSpPr>
        <p:grpSpPr>
          <a:xfrm>
            <a:off x="4603000" y="2760914"/>
            <a:ext cx="1492996" cy="274320"/>
            <a:chOff x="6794355" y="1840094"/>
            <a:chExt cx="1492996" cy="274320"/>
          </a:xfrm>
        </p:grpSpPr>
        <p:sp>
          <p:nvSpPr>
            <p:cNvPr id="4" name="Arrow: Pentagon 3">
              <a:extLst>
                <a:ext uri="{FF2B5EF4-FFF2-40B4-BE49-F238E27FC236}">
                  <a16:creationId xmlns:a16="http://schemas.microsoft.com/office/drawing/2014/main" id="{B5B13D5F-A70C-AD3D-1233-809322D90B19}"/>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6" name="Diamond 5">
              <a:extLst>
                <a:ext uri="{FF2B5EF4-FFF2-40B4-BE49-F238E27FC236}">
                  <a16:creationId xmlns:a16="http://schemas.microsoft.com/office/drawing/2014/main" id="{86E52556-E0A9-C562-C06A-D16DA3E0991C}"/>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59CB1AB-FC85-EB2E-B060-CBD240BFF110}"/>
              </a:ext>
            </a:extLst>
          </p:cNvPr>
          <p:cNvGrpSpPr/>
          <p:nvPr/>
        </p:nvGrpSpPr>
        <p:grpSpPr>
          <a:xfrm>
            <a:off x="7847275" y="4420012"/>
            <a:ext cx="1492996" cy="274320"/>
            <a:chOff x="6794355" y="1840094"/>
            <a:chExt cx="1492996" cy="274320"/>
          </a:xfrm>
        </p:grpSpPr>
        <p:sp>
          <p:nvSpPr>
            <p:cNvPr id="16" name="Arrow: Pentagon 15">
              <a:extLst>
                <a:ext uri="{FF2B5EF4-FFF2-40B4-BE49-F238E27FC236}">
                  <a16:creationId xmlns:a16="http://schemas.microsoft.com/office/drawing/2014/main" id="{884D8CC5-F1F7-2D11-AA4C-51E812767635}"/>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17" name="Diamond 16">
              <a:extLst>
                <a:ext uri="{FF2B5EF4-FFF2-40B4-BE49-F238E27FC236}">
                  <a16:creationId xmlns:a16="http://schemas.microsoft.com/office/drawing/2014/main" id="{36DE93E5-C55C-E7BF-5202-56B0F9EEF26E}"/>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Clock with solid fill">
            <a:extLst>
              <a:ext uri="{FF2B5EF4-FFF2-40B4-BE49-F238E27FC236}">
                <a16:creationId xmlns:a16="http://schemas.microsoft.com/office/drawing/2014/main" id="{3483917E-5016-1D1E-2C8A-A7A4172E2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27" y="4967446"/>
            <a:ext cx="501294" cy="501294"/>
          </a:xfrm>
          <a:prstGeom prst="rect">
            <a:avLst/>
          </a:prstGeom>
        </p:spPr>
      </p:pic>
      <p:pic>
        <p:nvPicPr>
          <p:cNvPr id="19" name="Graphic 18" descr="Magnifying glass with solid fill">
            <a:extLst>
              <a:ext uri="{FF2B5EF4-FFF2-40B4-BE49-F238E27FC236}">
                <a16:creationId xmlns:a16="http://schemas.microsoft.com/office/drawing/2014/main" id="{13B00657-40E8-B30A-73AF-DDA8FD49C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7334" y="1589849"/>
            <a:ext cx="501294" cy="501294"/>
          </a:xfrm>
          <a:prstGeom prst="rect">
            <a:avLst/>
          </a:prstGeom>
        </p:spPr>
      </p:pic>
      <p:pic>
        <p:nvPicPr>
          <p:cNvPr id="20" name="Graphic 19" descr="Arrow circle with solid fill">
            <a:extLst>
              <a:ext uri="{FF2B5EF4-FFF2-40B4-BE49-F238E27FC236}">
                <a16:creationId xmlns:a16="http://schemas.microsoft.com/office/drawing/2014/main" id="{0E70CF05-D43C-AA70-CC87-B1A6714B3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1259" y="4967446"/>
            <a:ext cx="501294" cy="501294"/>
          </a:xfrm>
          <a:prstGeom prst="rect">
            <a:avLst/>
          </a:prstGeom>
        </p:spPr>
      </p:pic>
      <p:pic>
        <p:nvPicPr>
          <p:cNvPr id="22" name="Graphic 21" descr="Users with solid fill">
            <a:extLst>
              <a:ext uri="{FF2B5EF4-FFF2-40B4-BE49-F238E27FC236}">
                <a16:creationId xmlns:a16="http://schemas.microsoft.com/office/drawing/2014/main" id="{317DC56C-C8C2-B253-9AB0-3CDDAE68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3971" y="1576144"/>
            <a:ext cx="593350" cy="593350"/>
          </a:xfrm>
          <a:prstGeom prst="rect">
            <a:avLst/>
          </a:prstGeom>
        </p:spPr>
      </p:pic>
      <p:pic>
        <p:nvPicPr>
          <p:cNvPr id="24" name="Graphic 23" descr="Upward trend with solid fill">
            <a:extLst>
              <a:ext uri="{FF2B5EF4-FFF2-40B4-BE49-F238E27FC236}">
                <a16:creationId xmlns:a16="http://schemas.microsoft.com/office/drawing/2014/main" id="{44F704E1-3101-6BF2-16E8-F75D1551BF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2113" y="1576144"/>
            <a:ext cx="418772" cy="418772"/>
          </a:xfrm>
          <a:prstGeom prst="rect">
            <a:avLst/>
          </a:prstGeom>
        </p:spPr>
      </p:pic>
      <p:pic>
        <p:nvPicPr>
          <p:cNvPr id="27" name="Graphic 26" descr="Clapper board with solid fill">
            <a:extLst>
              <a:ext uri="{FF2B5EF4-FFF2-40B4-BE49-F238E27FC236}">
                <a16:creationId xmlns:a16="http://schemas.microsoft.com/office/drawing/2014/main" id="{2666924E-583F-D84F-D6E7-39B4574BB3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3696" y="3318463"/>
            <a:ext cx="327454" cy="327454"/>
          </a:xfrm>
          <a:prstGeom prst="rect">
            <a:avLst/>
          </a:prstGeom>
        </p:spPr>
      </p:pic>
      <p:pic>
        <p:nvPicPr>
          <p:cNvPr id="34" name="Graphic 33" descr="Maximize with solid fill">
            <a:extLst>
              <a:ext uri="{FF2B5EF4-FFF2-40B4-BE49-F238E27FC236}">
                <a16:creationId xmlns:a16="http://schemas.microsoft.com/office/drawing/2014/main" id="{75F5EEAF-AF85-1E99-01BA-6081824677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4098" y="3287981"/>
            <a:ext cx="361364" cy="361364"/>
          </a:xfrm>
          <a:prstGeom prst="rect">
            <a:avLst/>
          </a:prstGeom>
        </p:spPr>
      </p:pic>
      <p:pic>
        <p:nvPicPr>
          <p:cNvPr id="39" name="Graphic 38" descr="Muscular arm with solid fill">
            <a:extLst>
              <a:ext uri="{FF2B5EF4-FFF2-40B4-BE49-F238E27FC236}">
                <a16:creationId xmlns:a16="http://schemas.microsoft.com/office/drawing/2014/main" id="{F2EAB863-CBB1-A52A-A372-7865804A9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2216" y="5010600"/>
            <a:ext cx="361364" cy="361364"/>
          </a:xfrm>
          <a:prstGeom prst="rect">
            <a:avLst/>
          </a:prstGeom>
        </p:spPr>
      </p:pic>
      <p:pic>
        <p:nvPicPr>
          <p:cNvPr id="43" name="Graphic 42" descr="Connected with solid fill">
            <a:extLst>
              <a:ext uri="{FF2B5EF4-FFF2-40B4-BE49-F238E27FC236}">
                <a16:creationId xmlns:a16="http://schemas.microsoft.com/office/drawing/2014/main" id="{A16FC822-C29D-EEA9-2CCB-2473D1905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2113" y="3288531"/>
            <a:ext cx="409785" cy="40978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a:r>
              <a:rPr lang="en-US" sz="2800" spc="500" dirty="0">
                <a:solidFill>
                  <a:schemeClr val="tx1">
                    <a:lumMod val="65000"/>
                    <a:lumOff val="35000"/>
                  </a:schemeClr>
                </a:solidFill>
                <a:latin typeface="Century Gothic" panose="020B0502020202020204" pitchFamily="34" charset="0"/>
              </a:rPr>
              <a:t>3-YEAR STRATEGIC PLAN</a:t>
            </a:r>
            <a:endParaRPr lang="en-US" sz="1600" spc="500" dirty="0">
              <a:solidFill>
                <a:schemeClr val="tx1">
                  <a:lumMod val="65000"/>
                  <a:lumOff val="3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Focus</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Focus</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Focus</a:t>
            </a:r>
          </a:p>
        </p:txBody>
      </p:sp>
    </p:spTree>
    <p:extLst>
      <p:ext uri="{BB962C8B-B14F-4D97-AF65-F5344CB8AC3E}">
        <p14:creationId xmlns:p14="http://schemas.microsoft.com/office/powerpoint/2010/main" val="3489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1082</TotalTime>
  <Words>543</Words>
  <Application>Microsoft Macintosh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43</cp:revision>
  <dcterms:created xsi:type="dcterms:W3CDTF">2022-05-22T18:55:25Z</dcterms:created>
  <dcterms:modified xsi:type="dcterms:W3CDTF">2024-06-24T15:56:28Z</dcterms:modified>
</cp:coreProperties>
</file>