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08" r:id="rId2"/>
    <p:sldId id="409" r:id="rId3"/>
    <p:sldId id="411"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58"/>
    <a:srgbClr val="FFB800"/>
    <a:srgbClr val="B7F81F"/>
    <a:srgbClr val="FFD760"/>
    <a:srgbClr val="02474F"/>
    <a:srgbClr val="DDF2F4"/>
    <a:srgbClr val="E1EAED"/>
    <a:srgbClr val="04656F"/>
    <a:srgbClr val="EFE8E6"/>
    <a:srgbClr val="E9D6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85" autoAdjust="0"/>
    <p:restoredTop sz="96058"/>
  </p:normalViewPr>
  <p:slideViewPr>
    <p:cSldViewPr snapToGrid="0" snapToObjects="1">
      <p:cViewPr varScale="1">
        <p:scale>
          <a:sx n="128" d="100"/>
          <a:sy n="128" d="100"/>
        </p:scale>
        <p:origin x="248"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037&amp;utm_source=template-powerpoint&amp;utm_medium=content&amp;utm_campaign=Balanced+Scorecard+Dashboard-powerpoint-12037&amp;lpa=Balanced+Scorecard+Dashboard+powerpoint+12037"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A9D3D1">
                <a:alpha val="79546"/>
              </a:srgbClr>
            </a:gs>
          </a:gsLst>
          <a:lin ang="8100000" scaled="0"/>
        </a:gra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0"/>
            <a:ext cx="12192000" cy="6858000"/>
          </a:xfrm>
          <a:prstGeom prst="rect">
            <a:avLst/>
          </a:prstGeom>
          <a:gradFill>
            <a:gsLst>
              <a:gs pos="13000">
                <a:schemeClr val="bg2">
                  <a:alpha val="64000"/>
                  <a:lumMod val="0"/>
                  <a:lumOff val="100000"/>
                </a:schemeClr>
              </a:gs>
              <a:gs pos="57000">
                <a:srgbClr val="CFE0E2">
                  <a:lumMod val="47000"/>
                  <a:lumOff val="53000"/>
                  <a:alpha val="62000"/>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49647" y="282533"/>
            <a:ext cx="6548718"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PowerPoint Balanced Scorecard Dashboard Template</a:t>
            </a: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419825"/>
            <a:ext cx="4558256" cy="4709366"/>
          </a:xfrm>
          <a:prstGeom prst="rect">
            <a:avLst/>
          </a:prstGeom>
          <a:noFill/>
        </p:spPr>
        <p:txBody>
          <a:bodyPr wrap="square" rtlCol="0">
            <a:spAutoFit/>
          </a:bodyPr>
          <a:lstStyle/>
          <a:p>
            <a:pPr algn="l" rtl="0">
              <a:lnSpc>
                <a:spcPct val="150000"/>
              </a:lnSpc>
              <a:spcBef>
                <a:spcPts val="0"/>
              </a:spcBef>
              <a:spcAft>
                <a:spcPts val="1200"/>
              </a:spcAft>
            </a:pPr>
            <a:r>
              <a:rPr lang="en-US" sz="1300" b="1" i="0" u="none" strike="noStrike" dirty="0">
                <a:solidFill>
                  <a:srgbClr val="000000"/>
                </a:solidFill>
                <a:effectLst/>
                <a:latin typeface="Century Gothic" panose="020B0502020202020204" pitchFamily="34" charset="0"/>
              </a:rPr>
              <a:t>When to Use This Template</a:t>
            </a:r>
            <a:r>
              <a:rPr lang="en-US" sz="1300" i="0" u="none" strike="noStrike" dirty="0">
                <a:solidFill>
                  <a:srgbClr val="000000"/>
                </a:solidFill>
                <a:effectLst/>
                <a:latin typeface="Century Gothic" panose="020B0502020202020204" pitchFamily="34" charset="0"/>
              </a:rPr>
              <a:t>: This dashboard template is designed for executives and managers who need a quick view of company performance. Use the template for board presentations, monthly executive meetings, and daily operational reviews to monitor progress and identify areas needing attention or improvement.</a:t>
            </a:r>
          </a:p>
          <a:p>
            <a:pPr algn="l" rtl="0">
              <a:lnSpc>
                <a:spcPct val="150000"/>
              </a:lnSpc>
              <a:spcBef>
                <a:spcPts val="0"/>
              </a:spcBef>
              <a:spcAft>
                <a:spcPts val="1200"/>
              </a:spcAft>
            </a:pPr>
            <a:r>
              <a:rPr lang="en-US" sz="1300" b="1" i="0" u="none" strike="noStrike" dirty="0">
                <a:solidFill>
                  <a:srgbClr val="000000"/>
                </a:solidFill>
                <a:effectLst/>
                <a:latin typeface="Century Gothic" panose="020B0502020202020204" pitchFamily="34" charset="0"/>
              </a:rPr>
              <a:t>Notable Template Features</a:t>
            </a:r>
            <a:r>
              <a:rPr lang="en-US" sz="1300" i="0" u="none" strike="noStrike" dirty="0">
                <a:solidFill>
                  <a:srgbClr val="000000"/>
                </a:solidFill>
                <a:effectLst/>
                <a:latin typeface="Century Gothic" panose="020B0502020202020204" pitchFamily="34" charset="0"/>
              </a:rPr>
              <a:t>: The template organizes performance data into a balanced scorecard format with fields for targets, current status, and trend, allowing leaders to assess performance at a glance. The dashboard uses color-coding to signal status, with trend indicators providing insight into whether metrics are improving or declining. This visual approach makes it easy to assess the overall health of the organization.</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rotWithShape="1">
          <a:blip r:embed="rId4"/>
          <a:srcRect b="571"/>
          <a:stretch/>
        </p:blipFill>
        <p:spPr>
          <a:xfrm>
            <a:off x="5064346" y="1871830"/>
            <a:ext cx="6805120" cy="3824120"/>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8983637" y="282533"/>
            <a:ext cx="2885829" cy="573977"/>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79797"/>
        </a:soli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p:cNvPicPr>
          <p:nvPr/>
        </p:nvPicPr>
        <p:blipFill>
          <a:blip r:embed="rId2" cstate="email">
            <a:grayscl/>
            <a:alphaModFix amt="28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1"/>
            <a:ext cx="12192000" cy="6858001"/>
          </a:xfrm>
          <a:prstGeom prst="rect">
            <a:avLst/>
          </a:prstGeom>
        </p:spPr>
      </p:pic>
      <p:sp>
        <p:nvSpPr>
          <p:cNvPr id="4" name="Round Same Side Corner Rectangle 3">
            <a:extLst>
              <a:ext uri="{FF2B5EF4-FFF2-40B4-BE49-F238E27FC236}">
                <a16:creationId xmlns:a16="http://schemas.microsoft.com/office/drawing/2014/main" id="{4D6593BC-DCDB-4D36-0CC8-5EC40FFBE141}"/>
              </a:ext>
            </a:extLst>
          </p:cNvPr>
          <p:cNvSpPr>
            <a:spLocks/>
          </p:cNvSpPr>
          <p:nvPr/>
        </p:nvSpPr>
        <p:spPr>
          <a:xfrm rot="10800000">
            <a:off x="270199" y="772158"/>
            <a:ext cx="6461313" cy="5655536"/>
          </a:xfrm>
          <a:prstGeom prst="round2SameRect">
            <a:avLst>
              <a:gd name="adj1" fmla="val 1890"/>
              <a:gd name="adj2" fmla="val 0"/>
            </a:avLst>
          </a:prstGeom>
          <a:gradFill>
            <a:gsLst>
              <a:gs pos="12000">
                <a:schemeClr val="bg1">
                  <a:alpha val="78391"/>
                </a:schemeClr>
              </a:gs>
              <a:gs pos="81000">
                <a:schemeClr val="bg1">
                  <a:alpha val="83189"/>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ounded Rectangle 55">
            <a:extLst>
              <a:ext uri="{FF2B5EF4-FFF2-40B4-BE49-F238E27FC236}">
                <a16:creationId xmlns:a16="http://schemas.microsoft.com/office/drawing/2014/main" id="{DDE422E1-62CF-8FF4-FD5E-B57289BE9253}"/>
              </a:ext>
            </a:extLst>
          </p:cNvPr>
          <p:cNvSpPr/>
          <p:nvPr/>
        </p:nvSpPr>
        <p:spPr>
          <a:xfrm>
            <a:off x="430306" y="1271266"/>
            <a:ext cx="6132081" cy="824933"/>
          </a:xfrm>
          <a:prstGeom prst="roundRect">
            <a:avLst/>
          </a:prstGeom>
          <a:solidFill>
            <a:srgbClr val="5B9F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spc="600" dirty="0">
                <a:latin typeface="Century Gothic" panose="020B0502020202020204" pitchFamily="34" charset="0"/>
              </a:rPr>
              <a:t>FINANCIAL</a:t>
            </a:r>
          </a:p>
        </p:txBody>
      </p:sp>
      <p:sp>
        <p:nvSpPr>
          <p:cNvPr id="62" name="TextBox 61">
            <a:extLst>
              <a:ext uri="{FF2B5EF4-FFF2-40B4-BE49-F238E27FC236}">
                <a16:creationId xmlns:a16="http://schemas.microsoft.com/office/drawing/2014/main" id="{98CD30B3-341A-8149-53BA-7191A307DA79}"/>
              </a:ext>
            </a:extLst>
          </p:cNvPr>
          <p:cNvSpPr txBox="1"/>
          <p:nvPr/>
        </p:nvSpPr>
        <p:spPr>
          <a:xfrm>
            <a:off x="3251901" y="914330"/>
            <a:ext cx="1121843" cy="338554"/>
          </a:xfrm>
          <a:prstGeom prst="rect">
            <a:avLst/>
          </a:prstGeom>
          <a:noFill/>
        </p:spPr>
        <p:txBody>
          <a:bodyPr wrap="square" rtlCol="0">
            <a:spAutoFit/>
          </a:bodyPr>
          <a:lstStyle/>
          <a:p>
            <a:pPr algn="ctr"/>
            <a:r>
              <a:rPr lang="en-US" sz="1600" dirty="0">
                <a:solidFill>
                  <a:schemeClr val="tx1">
                    <a:lumMod val="65000"/>
                    <a:lumOff val="35000"/>
                  </a:schemeClr>
                </a:solidFill>
                <a:latin typeface="Century Gothic" panose="020B0502020202020204" pitchFamily="34" charset="0"/>
              </a:rPr>
              <a:t>target</a:t>
            </a:r>
          </a:p>
        </p:txBody>
      </p:sp>
      <p:sp>
        <p:nvSpPr>
          <p:cNvPr id="63" name="TextBox 62">
            <a:extLst>
              <a:ext uri="{FF2B5EF4-FFF2-40B4-BE49-F238E27FC236}">
                <a16:creationId xmlns:a16="http://schemas.microsoft.com/office/drawing/2014/main" id="{FD8ECC0D-CFAD-DEE1-1636-CC6725E585EA}"/>
              </a:ext>
            </a:extLst>
          </p:cNvPr>
          <p:cNvSpPr txBox="1"/>
          <p:nvPr/>
        </p:nvSpPr>
        <p:spPr>
          <a:xfrm>
            <a:off x="4521879" y="914330"/>
            <a:ext cx="1121843" cy="338554"/>
          </a:xfrm>
          <a:prstGeom prst="rect">
            <a:avLst/>
          </a:prstGeom>
          <a:noFill/>
        </p:spPr>
        <p:txBody>
          <a:bodyPr wrap="square" rtlCol="0">
            <a:spAutoFit/>
          </a:bodyPr>
          <a:lstStyle/>
          <a:p>
            <a:pPr algn="ctr"/>
            <a:r>
              <a:rPr lang="en-US" sz="1600" dirty="0">
                <a:solidFill>
                  <a:schemeClr val="tx1">
                    <a:lumMod val="65000"/>
                    <a:lumOff val="35000"/>
                  </a:schemeClr>
                </a:solidFill>
                <a:latin typeface="Century Gothic" panose="020B0502020202020204" pitchFamily="34" charset="0"/>
              </a:rPr>
              <a:t>current</a:t>
            </a:r>
          </a:p>
        </p:txBody>
      </p:sp>
      <p:sp>
        <p:nvSpPr>
          <p:cNvPr id="64" name="TextBox 63">
            <a:extLst>
              <a:ext uri="{FF2B5EF4-FFF2-40B4-BE49-F238E27FC236}">
                <a16:creationId xmlns:a16="http://schemas.microsoft.com/office/drawing/2014/main" id="{A305C3B3-682C-B919-EC95-B325F91BBDF2}"/>
              </a:ext>
            </a:extLst>
          </p:cNvPr>
          <p:cNvSpPr txBox="1"/>
          <p:nvPr/>
        </p:nvSpPr>
        <p:spPr>
          <a:xfrm>
            <a:off x="5746591" y="914330"/>
            <a:ext cx="731520" cy="338554"/>
          </a:xfrm>
          <a:prstGeom prst="rect">
            <a:avLst/>
          </a:prstGeom>
          <a:noFill/>
        </p:spPr>
        <p:txBody>
          <a:bodyPr wrap="square" lIns="0" rIns="0" rtlCol="0">
            <a:spAutoFit/>
          </a:bodyPr>
          <a:lstStyle/>
          <a:p>
            <a:pPr algn="ctr"/>
            <a:r>
              <a:rPr lang="en-US" sz="1600" dirty="0">
                <a:solidFill>
                  <a:schemeClr val="tx1">
                    <a:lumMod val="65000"/>
                    <a:lumOff val="35000"/>
                  </a:schemeClr>
                </a:solidFill>
                <a:latin typeface="Century Gothic" panose="020B0502020202020204" pitchFamily="34" charset="0"/>
              </a:rPr>
              <a:t>trend</a:t>
            </a:r>
          </a:p>
        </p:txBody>
      </p:sp>
      <p:sp>
        <p:nvSpPr>
          <p:cNvPr id="53" name="Round Same Side Corner Rectangle 52">
            <a:extLst>
              <a:ext uri="{FF2B5EF4-FFF2-40B4-BE49-F238E27FC236}">
                <a16:creationId xmlns:a16="http://schemas.microsoft.com/office/drawing/2014/main" id="{79F120E2-5754-3408-A13D-D3C998ACD194}"/>
              </a:ext>
            </a:extLst>
          </p:cNvPr>
          <p:cNvSpPr/>
          <p:nvPr/>
        </p:nvSpPr>
        <p:spPr>
          <a:xfrm>
            <a:off x="270199" y="281885"/>
            <a:ext cx="6461313" cy="502920"/>
          </a:xfrm>
          <a:prstGeom prst="round2SameRect">
            <a:avLst/>
          </a:prstGeom>
          <a:gradFill>
            <a:gsLst>
              <a:gs pos="72000">
                <a:srgbClr val="02474F"/>
              </a:gs>
              <a:gs pos="0">
                <a:srgbClr val="07808C">
                  <a:alpha val="59453"/>
                </a:srgbClr>
              </a:gs>
            </a:gsLst>
            <a:lin ang="81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37160" rIns="182880" rtlCol="0" anchor="ctr"/>
          <a:lstStyle/>
          <a:p>
            <a:r>
              <a:rPr lang="en-US" sz="2400" spc="300" dirty="0">
                <a:solidFill>
                  <a:srgbClr val="E1EAED"/>
                </a:solidFill>
                <a:latin typeface="Courier" pitchFamily="2" charset="0"/>
              </a:rPr>
              <a:t>BALANCED SCORECARD</a:t>
            </a:r>
          </a:p>
        </p:txBody>
      </p:sp>
      <p:sp>
        <p:nvSpPr>
          <p:cNvPr id="6" name="Rounded Rectangle 5">
            <a:extLst>
              <a:ext uri="{FF2B5EF4-FFF2-40B4-BE49-F238E27FC236}">
                <a16:creationId xmlns:a16="http://schemas.microsoft.com/office/drawing/2014/main" id="{D0A4B0CA-48BC-93EE-EA67-CDBA0D8F5B16}"/>
              </a:ext>
            </a:extLst>
          </p:cNvPr>
          <p:cNvSpPr/>
          <p:nvPr/>
        </p:nvSpPr>
        <p:spPr>
          <a:xfrm>
            <a:off x="430306" y="2361650"/>
            <a:ext cx="6132081" cy="824933"/>
          </a:xfrm>
          <a:prstGeom prst="roundRect">
            <a:avLst/>
          </a:prstGeom>
          <a:solidFill>
            <a:srgbClr val="7797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spc="600" dirty="0">
                <a:latin typeface="Century Gothic" panose="020B0502020202020204" pitchFamily="34" charset="0"/>
              </a:rPr>
              <a:t>CUSTOMER</a:t>
            </a:r>
          </a:p>
        </p:txBody>
      </p:sp>
      <p:sp>
        <p:nvSpPr>
          <p:cNvPr id="7" name="Rounded Rectangle 6">
            <a:extLst>
              <a:ext uri="{FF2B5EF4-FFF2-40B4-BE49-F238E27FC236}">
                <a16:creationId xmlns:a16="http://schemas.microsoft.com/office/drawing/2014/main" id="{DF209FCB-B644-E0DE-6B23-F45F002EAA02}"/>
              </a:ext>
            </a:extLst>
          </p:cNvPr>
          <p:cNvSpPr/>
          <p:nvPr/>
        </p:nvSpPr>
        <p:spPr>
          <a:xfrm>
            <a:off x="430305" y="3461587"/>
            <a:ext cx="6132081" cy="824933"/>
          </a:xfrm>
          <a:prstGeom prst="roundRect">
            <a:avLst/>
          </a:prstGeom>
          <a:solidFill>
            <a:srgbClr val="449A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spc="600" dirty="0">
                <a:latin typeface="Century Gothic" panose="020B0502020202020204" pitchFamily="34" charset="0"/>
              </a:rPr>
              <a:t>INTERNAL </a:t>
            </a:r>
            <a:br>
              <a:rPr lang="en-US" sz="2200" spc="600" dirty="0">
                <a:latin typeface="Century Gothic" panose="020B0502020202020204" pitchFamily="34" charset="0"/>
              </a:rPr>
            </a:br>
            <a:r>
              <a:rPr lang="en-US" sz="2200" spc="600" dirty="0">
                <a:latin typeface="Century Gothic" panose="020B0502020202020204" pitchFamily="34" charset="0"/>
              </a:rPr>
              <a:t>PROCESSES</a:t>
            </a:r>
          </a:p>
        </p:txBody>
      </p:sp>
      <p:sp>
        <p:nvSpPr>
          <p:cNvPr id="8" name="Rounded Rectangle 7">
            <a:extLst>
              <a:ext uri="{FF2B5EF4-FFF2-40B4-BE49-F238E27FC236}">
                <a16:creationId xmlns:a16="http://schemas.microsoft.com/office/drawing/2014/main" id="{98C1B0A8-119D-C6D9-D26C-3E290FF62F98}"/>
              </a:ext>
            </a:extLst>
          </p:cNvPr>
          <p:cNvSpPr/>
          <p:nvPr/>
        </p:nvSpPr>
        <p:spPr>
          <a:xfrm>
            <a:off x="430305" y="4551971"/>
            <a:ext cx="6132081" cy="824933"/>
          </a:xfrm>
          <a:prstGeom prst="roundRect">
            <a:avLst/>
          </a:prstGeom>
          <a:solidFill>
            <a:srgbClr val="07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spc="600" dirty="0">
                <a:latin typeface="Century Gothic" panose="020B0502020202020204" pitchFamily="34" charset="0"/>
              </a:rPr>
              <a:t>LEARNING</a:t>
            </a:r>
          </a:p>
          <a:p>
            <a:r>
              <a:rPr lang="en-US" sz="2200" spc="600" dirty="0">
                <a:latin typeface="Century Gothic" panose="020B0502020202020204" pitchFamily="34" charset="0"/>
              </a:rPr>
              <a:t>&amp; GROWTH</a:t>
            </a:r>
          </a:p>
        </p:txBody>
      </p:sp>
      <p:sp>
        <p:nvSpPr>
          <p:cNvPr id="20" name="Rounded Rectangle 19">
            <a:extLst>
              <a:ext uri="{FF2B5EF4-FFF2-40B4-BE49-F238E27FC236}">
                <a16:creationId xmlns:a16="http://schemas.microsoft.com/office/drawing/2014/main" id="{05007C63-9F64-A609-8BDA-3D401772B730}"/>
              </a:ext>
            </a:extLst>
          </p:cNvPr>
          <p:cNvSpPr/>
          <p:nvPr/>
        </p:nvSpPr>
        <p:spPr>
          <a:xfrm>
            <a:off x="457199" y="5654937"/>
            <a:ext cx="457200" cy="457200"/>
          </a:xfrm>
          <a:prstGeom prst="roundRect">
            <a:avLst/>
          </a:prstGeom>
          <a:solidFill>
            <a:srgbClr val="B7F71F"/>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endParaRPr lang="en-US" sz="1400" dirty="0">
              <a:solidFill>
                <a:schemeClr val="tx1"/>
              </a:solidFill>
              <a:latin typeface="Century Gothic" panose="020B0502020202020204" pitchFamily="34" charset="0"/>
            </a:endParaRPr>
          </a:p>
        </p:txBody>
      </p:sp>
      <p:sp>
        <p:nvSpPr>
          <p:cNvPr id="22" name="TextBox 21">
            <a:extLst>
              <a:ext uri="{FF2B5EF4-FFF2-40B4-BE49-F238E27FC236}">
                <a16:creationId xmlns:a16="http://schemas.microsoft.com/office/drawing/2014/main" id="{7D53B7FF-1A74-817A-DE31-F8961D6AD780}"/>
              </a:ext>
            </a:extLst>
          </p:cNvPr>
          <p:cNvSpPr txBox="1"/>
          <p:nvPr/>
        </p:nvSpPr>
        <p:spPr>
          <a:xfrm>
            <a:off x="914400" y="5654937"/>
            <a:ext cx="1437861" cy="461665"/>
          </a:xfrm>
          <a:prstGeom prst="rect">
            <a:avLst/>
          </a:prstGeom>
          <a:noFill/>
        </p:spPr>
        <p:txBody>
          <a:bodyPr wrap="square">
            <a:spAutoFit/>
          </a:bodyPr>
          <a:lstStyle/>
          <a:p>
            <a:r>
              <a:rPr lang="en-US" sz="1200" dirty="0">
                <a:solidFill>
                  <a:schemeClr val="tx1">
                    <a:lumMod val="65000"/>
                    <a:lumOff val="35000"/>
                  </a:schemeClr>
                </a:solidFill>
              </a:rPr>
              <a:t>meets or exceeds target</a:t>
            </a:r>
          </a:p>
        </p:txBody>
      </p:sp>
      <p:sp>
        <p:nvSpPr>
          <p:cNvPr id="23" name="Rounded Rectangle 22">
            <a:extLst>
              <a:ext uri="{FF2B5EF4-FFF2-40B4-BE49-F238E27FC236}">
                <a16:creationId xmlns:a16="http://schemas.microsoft.com/office/drawing/2014/main" id="{28AF4DB9-82C0-26CB-319F-9A703B169C63}"/>
              </a:ext>
            </a:extLst>
          </p:cNvPr>
          <p:cNvSpPr/>
          <p:nvPr/>
        </p:nvSpPr>
        <p:spPr>
          <a:xfrm>
            <a:off x="2473137" y="5650472"/>
            <a:ext cx="457200" cy="457200"/>
          </a:xfrm>
          <a:prstGeom prst="roundRect">
            <a:avLst/>
          </a:prstGeom>
          <a:solidFill>
            <a:srgbClr val="FFB800"/>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endParaRPr lang="en-US" sz="1400" dirty="0">
              <a:solidFill>
                <a:schemeClr val="tx1"/>
              </a:solidFill>
              <a:latin typeface="Century Gothic" panose="020B0502020202020204" pitchFamily="34" charset="0"/>
            </a:endParaRPr>
          </a:p>
        </p:txBody>
      </p:sp>
      <p:sp>
        <p:nvSpPr>
          <p:cNvPr id="24" name="TextBox 23">
            <a:extLst>
              <a:ext uri="{FF2B5EF4-FFF2-40B4-BE49-F238E27FC236}">
                <a16:creationId xmlns:a16="http://schemas.microsoft.com/office/drawing/2014/main" id="{00995102-5AD4-843C-892C-68F394D8FBED}"/>
              </a:ext>
            </a:extLst>
          </p:cNvPr>
          <p:cNvSpPr txBox="1"/>
          <p:nvPr/>
        </p:nvSpPr>
        <p:spPr>
          <a:xfrm>
            <a:off x="2930338" y="5650472"/>
            <a:ext cx="1437861" cy="461665"/>
          </a:xfrm>
          <a:prstGeom prst="rect">
            <a:avLst/>
          </a:prstGeom>
          <a:noFill/>
        </p:spPr>
        <p:txBody>
          <a:bodyPr wrap="square">
            <a:spAutoFit/>
          </a:bodyPr>
          <a:lstStyle/>
          <a:p>
            <a:r>
              <a:rPr lang="en-US" sz="1200" dirty="0">
                <a:solidFill>
                  <a:schemeClr val="tx1">
                    <a:lumMod val="65000"/>
                    <a:lumOff val="35000"/>
                  </a:schemeClr>
                </a:solidFill>
              </a:rPr>
              <a:t>within 10% of reaching target</a:t>
            </a:r>
          </a:p>
        </p:txBody>
      </p:sp>
      <p:sp>
        <p:nvSpPr>
          <p:cNvPr id="25" name="Rounded Rectangle 24">
            <a:extLst>
              <a:ext uri="{FF2B5EF4-FFF2-40B4-BE49-F238E27FC236}">
                <a16:creationId xmlns:a16="http://schemas.microsoft.com/office/drawing/2014/main" id="{F5F48352-FA67-8F92-FB25-7331C1092F55}"/>
              </a:ext>
            </a:extLst>
          </p:cNvPr>
          <p:cNvSpPr/>
          <p:nvPr/>
        </p:nvSpPr>
        <p:spPr>
          <a:xfrm>
            <a:off x="4467590" y="5650472"/>
            <a:ext cx="457200" cy="457200"/>
          </a:xfrm>
          <a:prstGeom prst="roundRect">
            <a:avLst/>
          </a:prstGeom>
          <a:solidFill>
            <a:srgbClr val="FF6D58"/>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endParaRPr lang="en-US" sz="1400" dirty="0">
              <a:solidFill>
                <a:schemeClr val="tx1"/>
              </a:solidFill>
              <a:latin typeface="Century Gothic" panose="020B0502020202020204" pitchFamily="34" charset="0"/>
            </a:endParaRPr>
          </a:p>
        </p:txBody>
      </p:sp>
      <p:sp>
        <p:nvSpPr>
          <p:cNvPr id="26" name="TextBox 25">
            <a:extLst>
              <a:ext uri="{FF2B5EF4-FFF2-40B4-BE49-F238E27FC236}">
                <a16:creationId xmlns:a16="http://schemas.microsoft.com/office/drawing/2014/main" id="{0D0CE449-9B2B-558B-D5C9-78A4A308F43E}"/>
              </a:ext>
            </a:extLst>
          </p:cNvPr>
          <p:cNvSpPr txBox="1"/>
          <p:nvPr/>
        </p:nvSpPr>
        <p:spPr>
          <a:xfrm>
            <a:off x="4924791" y="5650472"/>
            <a:ext cx="1437861" cy="461665"/>
          </a:xfrm>
          <a:prstGeom prst="rect">
            <a:avLst/>
          </a:prstGeom>
          <a:noFill/>
        </p:spPr>
        <p:txBody>
          <a:bodyPr wrap="square">
            <a:spAutoFit/>
          </a:bodyPr>
          <a:lstStyle/>
          <a:p>
            <a:r>
              <a:rPr lang="en-US" sz="1200" dirty="0">
                <a:solidFill>
                  <a:schemeClr val="tx1">
                    <a:lumMod val="65000"/>
                    <a:lumOff val="35000"/>
                  </a:schemeClr>
                </a:solidFill>
              </a:rPr>
              <a:t>more than 10% below target</a:t>
            </a:r>
          </a:p>
        </p:txBody>
      </p:sp>
      <p:grpSp>
        <p:nvGrpSpPr>
          <p:cNvPr id="38" name="Group 37">
            <a:extLst>
              <a:ext uri="{FF2B5EF4-FFF2-40B4-BE49-F238E27FC236}">
                <a16:creationId xmlns:a16="http://schemas.microsoft.com/office/drawing/2014/main" id="{F8BD917E-9B01-2661-03AA-5100B56C9248}"/>
              </a:ext>
            </a:extLst>
          </p:cNvPr>
          <p:cNvGrpSpPr/>
          <p:nvPr/>
        </p:nvGrpSpPr>
        <p:grpSpPr>
          <a:xfrm>
            <a:off x="5792311" y="1402782"/>
            <a:ext cx="640080" cy="592451"/>
            <a:chOff x="5792311" y="1402782"/>
            <a:chExt cx="640080" cy="592451"/>
          </a:xfrm>
        </p:grpSpPr>
        <p:sp>
          <p:nvSpPr>
            <p:cNvPr id="67" name="Rounded Rectangle 66">
              <a:extLst>
                <a:ext uri="{FF2B5EF4-FFF2-40B4-BE49-F238E27FC236}">
                  <a16:creationId xmlns:a16="http://schemas.microsoft.com/office/drawing/2014/main" id="{B4468165-DEE8-FEB5-3842-F17D0B634CDE}"/>
                </a:ext>
              </a:extLst>
            </p:cNvPr>
            <p:cNvSpPr/>
            <p:nvPr/>
          </p:nvSpPr>
          <p:spPr>
            <a:xfrm>
              <a:off x="5792311" y="1402782"/>
              <a:ext cx="640080" cy="58389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endParaRPr lang="en-US" sz="1400" dirty="0">
                <a:solidFill>
                  <a:schemeClr val="tx1">
                    <a:lumMod val="65000"/>
                    <a:lumOff val="35000"/>
                  </a:schemeClr>
                </a:solidFill>
                <a:latin typeface="Century Gothic" panose="020B0502020202020204" pitchFamily="34" charset="0"/>
              </a:endParaRPr>
            </a:p>
          </p:txBody>
        </p:sp>
        <p:pic>
          <p:nvPicPr>
            <p:cNvPr id="28" name="Graphic 27" descr="Circle with left arrow with solid fill">
              <a:extLst>
                <a:ext uri="{FF2B5EF4-FFF2-40B4-BE49-F238E27FC236}">
                  <a16:creationId xmlns:a16="http://schemas.microsoft.com/office/drawing/2014/main" id="{18EA76B4-2672-FF31-15C4-2B9E8E59A9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5819842" y="1410214"/>
              <a:ext cx="585019" cy="585019"/>
            </a:xfrm>
            <a:prstGeom prst="rect">
              <a:avLst/>
            </a:prstGeom>
          </p:spPr>
        </p:pic>
      </p:grpSp>
      <p:grpSp>
        <p:nvGrpSpPr>
          <p:cNvPr id="39" name="Group 38">
            <a:extLst>
              <a:ext uri="{FF2B5EF4-FFF2-40B4-BE49-F238E27FC236}">
                <a16:creationId xmlns:a16="http://schemas.microsoft.com/office/drawing/2014/main" id="{C895801D-6E4F-C8E3-ADBA-697C01C690BC}"/>
              </a:ext>
            </a:extLst>
          </p:cNvPr>
          <p:cNvGrpSpPr/>
          <p:nvPr/>
        </p:nvGrpSpPr>
        <p:grpSpPr>
          <a:xfrm>
            <a:off x="5792311" y="2486383"/>
            <a:ext cx="640080" cy="585019"/>
            <a:chOff x="5792311" y="2486383"/>
            <a:chExt cx="640080" cy="585019"/>
          </a:xfrm>
        </p:grpSpPr>
        <p:sp>
          <p:nvSpPr>
            <p:cNvPr id="11" name="Rounded Rectangle 10">
              <a:extLst>
                <a:ext uri="{FF2B5EF4-FFF2-40B4-BE49-F238E27FC236}">
                  <a16:creationId xmlns:a16="http://schemas.microsoft.com/office/drawing/2014/main" id="{4EA7D83D-14C0-2E88-A153-B7E555DF38EE}"/>
                </a:ext>
              </a:extLst>
            </p:cNvPr>
            <p:cNvSpPr/>
            <p:nvPr/>
          </p:nvSpPr>
          <p:spPr>
            <a:xfrm>
              <a:off x="5792311" y="2486944"/>
              <a:ext cx="640080" cy="58389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endParaRPr lang="en-US" sz="1400" dirty="0">
                <a:solidFill>
                  <a:schemeClr val="tx1">
                    <a:lumMod val="65000"/>
                    <a:lumOff val="35000"/>
                  </a:schemeClr>
                </a:solidFill>
                <a:latin typeface="Century Gothic" panose="020B0502020202020204" pitchFamily="34" charset="0"/>
              </a:endParaRPr>
            </a:p>
          </p:txBody>
        </p:sp>
        <p:pic>
          <p:nvPicPr>
            <p:cNvPr id="30" name="Graphic 29" descr="Circle with left arrow with solid fill">
              <a:extLst>
                <a:ext uri="{FF2B5EF4-FFF2-40B4-BE49-F238E27FC236}">
                  <a16:creationId xmlns:a16="http://schemas.microsoft.com/office/drawing/2014/main" id="{397FB72B-900E-556E-CECC-513B0E89E0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5819842" y="2486383"/>
              <a:ext cx="585019" cy="585019"/>
            </a:xfrm>
            <a:prstGeom prst="rect">
              <a:avLst/>
            </a:prstGeom>
          </p:spPr>
        </p:pic>
      </p:grpSp>
      <p:grpSp>
        <p:nvGrpSpPr>
          <p:cNvPr id="40" name="Group 39">
            <a:extLst>
              <a:ext uri="{FF2B5EF4-FFF2-40B4-BE49-F238E27FC236}">
                <a16:creationId xmlns:a16="http://schemas.microsoft.com/office/drawing/2014/main" id="{AD2774F9-A4D2-EBBD-ACC3-8F776719D979}"/>
              </a:ext>
            </a:extLst>
          </p:cNvPr>
          <p:cNvGrpSpPr/>
          <p:nvPr/>
        </p:nvGrpSpPr>
        <p:grpSpPr>
          <a:xfrm>
            <a:off x="5792311" y="3593103"/>
            <a:ext cx="640080" cy="590252"/>
            <a:chOff x="5792311" y="3593103"/>
            <a:chExt cx="640080" cy="590252"/>
          </a:xfrm>
        </p:grpSpPr>
        <p:sp>
          <p:nvSpPr>
            <p:cNvPr id="16" name="Rounded Rectangle 15">
              <a:extLst>
                <a:ext uri="{FF2B5EF4-FFF2-40B4-BE49-F238E27FC236}">
                  <a16:creationId xmlns:a16="http://schemas.microsoft.com/office/drawing/2014/main" id="{CE49DCA1-2DF5-A49D-1F37-EBBD5030153B}"/>
                </a:ext>
              </a:extLst>
            </p:cNvPr>
            <p:cNvSpPr/>
            <p:nvPr/>
          </p:nvSpPr>
          <p:spPr>
            <a:xfrm>
              <a:off x="5792311" y="3593103"/>
              <a:ext cx="640080" cy="58389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endParaRPr lang="en-US" sz="1400" dirty="0">
                <a:solidFill>
                  <a:schemeClr val="tx1">
                    <a:lumMod val="65000"/>
                    <a:lumOff val="35000"/>
                  </a:schemeClr>
                </a:solidFill>
                <a:latin typeface="Century Gothic" panose="020B0502020202020204" pitchFamily="34" charset="0"/>
              </a:endParaRPr>
            </a:p>
          </p:txBody>
        </p:sp>
        <p:pic>
          <p:nvPicPr>
            <p:cNvPr id="36" name="Graphic 35" descr="Circle with left arrow with solid fill">
              <a:extLst>
                <a:ext uri="{FF2B5EF4-FFF2-40B4-BE49-F238E27FC236}">
                  <a16:creationId xmlns:a16="http://schemas.microsoft.com/office/drawing/2014/main" id="{511AD7B1-B5EF-5555-0304-C8D715CE4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5819842" y="3598336"/>
              <a:ext cx="585019" cy="585019"/>
            </a:xfrm>
            <a:prstGeom prst="rect">
              <a:avLst/>
            </a:prstGeom>
          </p:spPr>
        </p:pic>
      </p:grpSp>
      <p:grpSp>
        <p:nvGrpSpPr>
          <p:cNvPr id="41" name="Group 40">
            <a:extLst>
              <a:ext uri="{FF2B5EF4-FFF2-40B4-BE49-F238E27FC236}">
                <a16:creationId xmlns:a16="http://schemas.microsoft.com/office/drawing/2014/main" id="{CB2533FE-BB8C-C2DD-83C2-4DE5E3367EE5}"/>
              </a:ext>
            </a:extLst>
          </p:cNvPr>
          <p:cNvGrpSpPr/>
          <p:nvPr/>
        </p:nvGrpSpPr>
        <p:grpSpPr>
          <a:xfrm>
            <a:off x="5792311" y="4674505"/>
            <a:ext cx="640080" cy="586657"/>
            <a:chOff x="5792311" y="4674505"/>
            <a:chExt cx="640080" cy="586657"/>
          </a:xfrm>
        </p:grpSpPr>
        <p:sp>
          <p:nvSpPr>
            <p:cNvPr id="19" name="Rounded Rectangle 18">
              <a:extLst>
                <a:ext uri="{FF2B5EF4-FFF2-40B4-BE49-F238E27FC236}">
                  <a16:creationId xmlns:a16="http://schemas.microsoft.com/office/drawing/2014/main" id="{C6B86E99-D38D-C62C-10A0-385CF644FB72}"/>
                </a:ext>
              </a:extLst>
            </p:cNvPr>
            <p:cNvSpPr/>
            <p:nvPr/>
          </p:nvSpPr>
          <p:spPr>
            <a:xfrm>
              <a:off x="5792311" y="4677265"/>
              <a:ext cx="640080" cy="58389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endParaRPr lang="en-US" sz="1400" dirty="0">
                <a:solidFill>
                  <a:schemeClr val="tx1">
                    <a:lumMod val="65000"/>
                    <a:lumOff val="35000"/>
                  </a:schemeClr>
                </a:solidFill>
                <a:latin typeface="Century Gothic" panose="020B0502020202020204" pitchFamily="34" charset="0"/>
              </a:endParaRPr>
            </a:p>
          </p:txBody>
        </p:sp>
        <p:pic>
          <p:nvPicPr>
            <p:cNvPr id="37" name="Graphic 36" descr="Circle with left arrow with solid fill">
              <a:extLst>
                <a:ext uri="{FF2B5EF4-FFF2-40B4-BE49-F238E27FC236}">
                  <a16:creationId xmlns:a16="http://schemas.microsoft.com/office/drawing/2014/main" id="{B4DD8A99-00CF-125E-C18F-03C99AE3C8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5819842" y="4674505"/>
              <a:ext cx="585019" cy="585019"/>
            </a:xfrm>
            <a:prstGeom prst="rect">
              <a:avLst/>
            </a:prstGeom>
          </p:spPr>
        </p:pic>
      </p:grpSp>
      <p:sp>
        <p:nvSpPr>
          <p:cNvPr id="65" name="Rounded Rectangle 64">
            <a:extLst>
              <a:ext uri="{FF2B5EF4-FFF2-40B4-BE49-F238E27FC236}">
                <a16:creationId xmlns:a16="http://schemas.microsoft.com/office/drawing/2014/main" id="{67EDA813-3E57-B29D-A50A-2D23083DF238}"/>
              </a:ext>
            </a:extLst>
          </p:cNvPr>
          <p:cNvSpPr/>
          <p:nvPr/>
        </p:nvSpPr>
        <p:spPr>
          <a:xfrm>
            <a:off x="3251901" y="1402782"/>
            <a:ext cx="1121843" cy="58389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2000" dirty="0">
                <a:solidFill>
                  <a:schemeClr val="tx1">
                    <a:lumMod val="65000"/>
                    <a:lumOff val="35000"/>
                  </a:schemeClr>
                </a:solidFill>
                <a:latin typeface="Century Gothic" panose="020B0502020202020204" pitchFamily="34" charset="0"/>
              </a:rPr>
              <a:t>xx</a:t>
            </a:r>
          </a:p>
        </p:txBody>
      </p:sp>
      <p:sp>
        <p:nvSpPr>
          <p:cNvPr id="66" name="Rounded Rectangle 65">
            <a:extLst>
              <a:ext uri="{FF2B5EF4-FFF2-40B4-BE49-F238E27FC236}">
                <a16:creationId xmlns:a16="http://schemas.microsoft.com/office/drawing/2014/main" id="{D4FFFCB1-71C5-C490-9499-7A94902737FA}"/>
              </a:ext>
            </a:extLst>
          </p:cNvPr>
          <p:cNvSpPr/>
          <p:nvPr/>
        </p:nvSpPr>
        <p:spPr>
          <a:xfrm>
            <a:off x="4521879" y="1402782"/>
            <a:ext cx="1121843" cy="58389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2000" dirty="0">
                <a:solidFill>
                  <a:schemeClr val="tx1">
                    <a:lumMod val="65000"/>
                    <a:lumOff val="35000"/>
                  </a:schemeClr>
                </a:solidFill>
                <a:latin typeface="Century Gothic" panose="020B0502020202020204" pitchFamily="34" charset="0"/>
              </a:rPr>
              <a:t>xx</a:t>
            </a:r>
          </a:p>
        </p:txBody>
      </p:sp>
      <p:sp>
        <p:nvSpPr>
          <p:cNvPr id="9" name="Rounded Rectangle 8">
            <a:extLst>
              <a:ext uri="{FF2B5EF4-FFF2-40B4-BE49-F238E27FC236}">
                <a16:creationId xmlns:a16="http://schemas.microsoft.com/office/drawing/2014/main" id="{47078688-BC20-2EA1-575E-D1850C5EE397}"/>
              </a:ext>
            </a:extLst>
          </p:cNvPr>
          <p:cNvSpPr/>
          <p:nvPr/>
        </p:nvSpPr>
        <p:spPr>
          <a:xfrm>
            <a:off x="3251901" y="2486944"/>
            <a:ext cx="1121843" cy="58389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2000" dirty="0">
                <a:solidFill>
                  <a:schemeClr val="tx1">
                    <a:lumMod val="65000"/>
                    <a:lumOff val="35000"/>
                  </a:schemeClr>
                </a:solidFill>
                <a:latin typeface="Century Gothic" panose="020B0502020202020204" pitchFamily="34" charset="0"/>
              </a:rPr>
              <a:t>xx</a:t>
            </a:r>
          </a:p>
        </p:txBody>
      </p:sp>
      <p:sp>
        <p:nvSpPr>
          <p:cNvPr id="10" name="Rounded Rectangle 9">
            <a:extLst>
              <a:ext uri="{FF2B5EF4-FFF2-40B4-BE49-F238E27FC236}">
                <a16:creationId xmlns:a16="http://schemas.microsoft.com/office/drawing/2014/main" id="{8CEFFCC5-8FFA-00DC-6110-FFAB69CA9777}"/>
              </a:ext>
            </a:extLst>
          </p:cNvPr>
          <p:cNvSpPr/>
          <p:nvPr/>
        </p:nvSpPr>
        <p:spPr>
          <a:xfrm>
            <a:off x="4521879" y="2486944"/>
            <a:ext cx="1121843" cy="58389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2000" dirty="0">
                <a:solidFill>
                  <a:schemeClr val="tx1">
                    <a:lumMod val="65000"/>
                    <a:lumOff val="35000"/>
                  </a:schemeClr>
                </a:solidFill>
                <a:latin typeface="Century Gothic" panose="020B0502020202020204" pitchFamily="34" charset="0"/>
              </a:rPr>
              <a:t>xx</a:t>
            </a:r>
          </a:p>
        </p:txBody>
      </p:sp>
      <p:sp>
        <p:nvSpPr>
          <p:cNvPr id="12" name="Rounded Rectangle 11">
            <a:extLst>
              <a:ext uri="{FF2B5EF4-FFF2-40B4-BE49-F238E27FC236}">
                <a16:creationId xmlns:a16="http://schemas.microsoft.com/office/drawing/2014/main" id="{38111CE2-60F0-CD48-25BA-0EE687C32656}"/>
              </a:ext>
            </a:extLst>
          </p:cNvPr>
          <p:cNvSpPr/>
          <p:nvPr/>
        </p:nvSpPr>
        <p:spPr>
          <a:xfrm>
            <a:off x="3251901" y="3593103"/>
            <a:ext cx="1121843" cy="58389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2000" dirty="0">
                <a:solidFill>
                  <a:schemeClr val="tx1">
                    <a:lumMod val="65000"/>
                    <a:lumOff val="35000"/>
                  </a:schemeClr>
                </a:solidFill>
                <a:latin typeface="Century Gothic" panose="020B0502020202020204" pitchFamily="34" charset="0"/>
              </a:rPr>
              <a:t>xx</a:t>
            </a:r>
          </a:p>
        </p:txBody>
      </p:sp>
      <p:sp>
        <p:nvSpPr>
          <p:cNvPr id="14" name="Rounded Rectangle 13">
            <a:extLst>
              <a:ext uri="{FF2B5EF4-FFF2-40B4-BE49-F238E27FC236}">
                <a16:creationId xmlns:a16="http://schemas.microsoft.com/office/drawing/2014/main" id="{3C750D44-28E9-599B-B2FB-3787925C7659}"/>
              </a:ext>
            </a:extLst>
          </p:cNvPr>
          <p:cNvSpPr/>
          <p:nvPr/>
        </p:nvSpPr>
        <p:spPr>
          <a:xfrm>
            <a:off x="4521879" y="3593103"/>
            <a:ext cx="1121843" cy="58389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2000" dirty="0">
                <a:solidFill>
                  <a:schemeClr val="tx1">
                    <a:lumMod val="65000"/>
                    <a:lumOff val="35000"/>
                  </a:schemeClr>
                </a:solidFill>
                <a:latin typeface="Century Gothic" panose="020B0502020202020204" pitchFamily="34" charset="0"/>
              </a:rPr>
              <a:t>xx</a:t>
            </a:r>
          </a:p>
        </p:txBody>
      </p:sp>
      <p:sp>
        <p:nvSpPr>
          <p:cNvPr id="17" name="Rounded Rectangle 16">
            <a:extLst>
              <a:ext uri="{FF2B5EF4-FFF2-40B4-BE49-F238E27FC236}">
                <a16:creationId xmlns:a16="http://schemas.microsoft.com/office/drawing/2014/main" id="{DDD9578D-B17D-74FA-A902-114BEDDB9050}"/>
              </a:ext>
            </a:extLst>
          </p:cNvPr>
          <p:cNvSpPr/>
          <p:nvPr/>
        </p:nvSpPr>
        <p:spPr>
          <a:xfrm>
            <a:off x="3251901" y="4677265"/>
            <a:ext cx="1121843" cy="58389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2000" dirty="0">
                <a:solidFill>
                  <a:schemeClr val="tx1">
                    <a:lumMod val="65000"/>
                    <a:lumOff val="35000"/>
                  </a:schemeClr>
                </a:solidFill>
                <a:latin typeface="Century Gothic" panose="020B0502020202020204" pitchFamily="34" charset="0"/>
              </a:rPr>
              <a:t>xx</a:t>
            </a:r>
          </a:p>
        </p:txBody>
      </p:sp>
      <p:sp>
        <p:nvSpPr>
          <p:cNvPr id="18" name="Rounded Rectangle 17">
            <a:extLst>
              <a:ext uri="{FF2B5EF4-FFF2-40B4-BE49-F238E27FC236}">
                <a16:creationId xmlns:a16="http://schemas.microsoft.com/office/drawing/2014/main" id="{996C6E48-66EB-EA86-C32E-B3FA38036638}"/>
              </a:ext>
            </a:extLst>
          </p:cNvPr>
          <p:cNvSpPr/>
          <p:nvPr/>
        </p:nvSpPr>
        <p:spPr>
          <a:xfrm>
            <a:off x="4521879" y="4677265"/>
            <a:ext cx="1121843" cy="58389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2000" dirty="0">
                <a:solidFill>
                  <a:schemeClr val="tx1">
                    <a:lumMod val="65000"/>
                    <a:lumOff val="35000"/>
                  </a:schemeClr>
                </a:solidFill>
                <a:latin typeface="Century Gothic" panose="020B0502020202020204" pitchFamily="34" charset="0"/>
              </a:rPr>
              <a:t>xx</a:t>
            </a:r>
          </a:p>
        </p:txBody>
      </p:sp>
      <p:sp>
        <p:nvSpPr>
          <p:cNvPr id="42" name="Round Same Side Corner Rectangle 41">
            <a:extLst>
              <a:ext uri="{FF2B5EF4-FFF2-40B4-BE49-F238E27FC236}">
                <a16:creationId xmlns:a16="http://schemas.microsoft.com/office/drawing/2014/main" id="{C1B60DCC-53C6-E521-77B7-A033E50154EB}"/>
              </a:ext>
            </a:extLst>
          </p:cNvPr>
          <p:cNvSpPr/>
          <p:nvPr/>
        </p:nvSpPr>
        <p:spPr>
          <a:xfrm>
            <a:off x="7042268" y="2460564"/>
            <a:ext cx="4838977" cy="365760"/>
          </a:xfrm>
          <a:prstGeom prst="round2SameRect">
            <a:avLst>
              <a:gd name="adj1" fmla="val 30108"/>
              <a:gd name="adj2" fmla="val 0"/>
            </a:avLst>
          </a:prstGeom>
          <a:solidFill>
            <a:srgbClr val="02474F"/>
          </a:solidFill>
          <a:ln>
            <a:noFill/>
          </a:ln>
        </p:spPr>
        <p:style>
          <a:lnRef idx="2">
            <a:schemeClr val="accent1">
              <a:shade val="15000"/>
            </a:schemeClr>
          </a:lnRef>
          <a:fillRef idx="1">
            <a:schemeClr val="accent1"/>
          </a:fillRef>
          <a:effectRef idx="0">
            <a:schemeClr val="accent1"/>
          </a:effectRef>
          <a:fontRef idx="minor">
            <a:schemeClr val="lt1"/>
          </a:fontRef>
        </p:style>
        <p:txBody>
          <a:bodyPr lIns="137160" rIns="0" rtlCol="0" anchor="ctr"/>
          <a:lstStyle/>
          <a:p>
            <a:r>
              <a:rPr lang="en-US" sz="2200" spc="300" dirty="0">
                <a:solidFill>
                  <a:srgbClr val="E1EAED"/>
                </a:solidFill>
                <a:latin typeface="Courier" pitchFamily="2" charset="0"/>
              </a:rPr>
              <a:t>sales growth</a:t>
            </a:r>
          </a:p>
        </p:txBody>
      </p:sp>
      <p:sp>
        <p:nvSpPr>
          <p:cNvPr id="43" name="Round Same Side Corner Rectangle 42">
            <a:extLst>
              <a:ext uri="{FF2B5EF4-FFF2-40B4-BE49-F238E27FC236}">
                <a16:creationId xmlns:a16="http://schemas.microsoft.com/office/drawing/2014/main" id="{1AE04892-3160-EF1C-E467-36818BEB9BCA}"/>
              </a:ext>
            </a:extLst>
          </p:cNvPr>
          <p:cNvSpPr/>
          <p:nvPr/>
        </p:nvSpPr>
        <p:spPr>
          <a:xfrm>
            <a:off x="7042268" y="4598677"/>
            <a:ext cx="4838977" cy="365760"/>
          </a:xfrm>
          <a:prstGeom prst="round2SameRect">
            <a:avLst>
              <a:gd name="adj1" fmla="val 30108"/>
              <a:gd name="adj2" fmla="val 0"/>
            </a:avLst>
          </a:prstGeom>
          <a:solidFill>
            <a:srgbClr val="02474F"/>
          </a:solidFill>
          <a:ln>
            <a:noFill/>
          </a:ln>
        </p:spPr>
        <p:style>
          <a:lnRef idx="2">
            <a:schemeClr val="accent1">
              <a:shade val="15000"/>
            </a:schemeClr>
          </a:lnRef>
          <a:fillRef idx="1">
            <a:schemeClr val="accent1"/>
          </a:fillRef>
          <a:effectRef idx="0">
            <a:schemeClr val="accent1"/>
          </a:effectRef>
          <a:fontRef idx="minor">
            <a:schemeClr val="lt1"/>
          </a:fontRef>
        </p:style>
        <p:txBody>
          <a:bodyPr lIns="137160" rIns="0" rtlCol="0" anchor="ctr"/>
          <a:lstStyle/>
          <a:p>
            <a:r>
              <a:rPr lang="en-US" sz="2200" spc="300" dirty="0">
                <a:solidFill>
                  <a:srgbClr val="E1EAED"/>
                </a:solidFill>
                <a:latin typeface="Courier" pitchFamily="2" charset="0"/>
              </a:rPr>
              <a:t>customer satisfaction</a:t>
            </a:r>
          </a:p>
        </p:txBody>
      </p:sp>
      <p:sp>
        <p:nvSpPr>
          <p:cNvPr id="44" name="Round Same Side Corner Rectangle 43">
            <a:extLst>
              <a:ext uri="{FF2B5EF4-FFF2-40B4-BE49-F238E27FC236}">
                <a16:creationId xmlns:a16="http://schemas.microsoft.com/office/drawing/2014/main" id="{5B758D74-D1E1-599D-829E-657AAF09F494}"/>
              </a:ext>
            </a:extLst>
          </p:cNvPr>
          <p:cNvSpPr/>
          <p:nvPr/>
        </p:nvSpPr>
        <p:spPr>
          <a:xfrm>
            <a:off x="7042268" y="281885"/>
            <a:ext cx="4838977" cy="365760"/>
          </a:xfrm>
          <a:prstGeom prst="round2SameRect">
            <a:avLst>
              <a:gd name="adj1" fmla="val 27420"/>
              <a:gd name="adj2" fmla="val 0"/>
            </a:avLst>
          </a:prstGeom>
          <a:solidFill>
            <a:srgbClr val="02474F"/>
          </a:solidFill>
          <a:ln>
            <a:noFill/>
          </a:ln>
        </p:spPr>
        <p:style>
          <a:lnRef idx="2">
            <a:schemeClr val="accent1">
              <a:shade val="15000"/>
            </a:schemeClr>
          </a:lnRef>
          <a:fillRef idx="1">
            <a:schemeClr val="accent1"/>
          </a:fillRef>
          <a:effectRef idx="0">
            <a:schemeClr val="accent1"/>
          </a:effectRef>
          <a:fontRef idx="minor">
            <a:schemeClr val="lt1"/>
          </a:fontRef>
        </p:style>
        <p:txBody>
          <a:bodyPr lIns="137160" rIns="0" rtlCol="0" anchor="ctr"/>
          <a:lstStyle/>
          <a:p>
            <a:r>
              <a:rPr lang="en-US" sz="2200" spc="300" dirty="0">
                <a:solidFill>
                  <a:srgbClr val="E1EAED"/>
                </a:solidFill>
                <a:latin typeface="Courier" pitchFamily="2" charset="0"/>
              </a:rPr>
              <a:t>revenue</a:t>
            </a:r>
          </a:p>
        </p:txBody>
      </p:sp>
      <p:sp>
        <p:nvSpPr>
          <p:cNvPr id="45" name="Round Same Side Corner Rectangle 44">
            <a:extLst>
              <a:ext uri="{FF2B5EF4-FFF2-40B4-BE49-F238E27FC236}">
                <a16:creationId xmlns:a16="http://schemas.microsoft.com/office/drawing/2014/main" id="{79F49EA2-AE66-4663-EA8D-E9ED3DD0806D}"/>
              </a:ext>
            </a:extLst>
          </p:cNvPr>
          <p:cNvSpPr>
            <a:spLocks/>
          </p:cNvSpPr>
          <p:nvPr/>
        </p:nvSpPr>
        <p:spPr>
          <a:xfrm rot="10800000">
            <a:off x="7042268" y="2814449"/>
            <a:ext cx="4838976" cy="1472071"/>
          </a:xfrm>
          <a:prstGeom prst="round2SameRect">
            <a:avLst>
              <a:gd name="adj1" fmla="val 1890"/>
              <a:gd name="adj2" fmla="val 0"/>
            </a:avLst>
          </a:prstGeom>
          <a:solidFill>
            <a:srgbClr val="0465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 Same Side Corner Rectangle 45">
            <a:extLst>
              <a:ext uri="{FF2B5EF4-FFF2-40B4-BE49-F238E27FC236}">
                <a16:creationId xmlns:a16="http://schemas.microsoft.com/office/drawing/2014/main" id="{3BF80ACE-8A30-4B4F-BFEF-78E85AD339DD}"/>
              </a:ext>
            </a:extLst>
          </p:cNvPr>
          <p:cNvSpPr>
            <a:spLocks/>
          </p:cNvSpPr>
          <p:nvPr/>
        </p:nvSpPr>
        <p:spPr>
          <a:xfrm rot="10800000">
            <a:off x="7042268" y="647645"/>
            <a:ext cx="4838976" cy="1472071"/>
          </a:xfrm>
          <a:prstGeom prst="round2SameRect">
            <a:avLst>
              <a:gd name="adj1" fmla="val 1890"/>
              <a:gd name="adj2" fmla="val 0"/>
            </a:avLst>
          </a:prstGeom>
          <a:solidFill>
            <a:srgbClr val="0465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ound Same Side Corner Rectangle 46">
            <a:extLst>
              <a:ext uri="{FF2B5EF4-FFF2-40B4-BE49-F238E27FC236}">
                <a16:creationId xmlns:a16="http://schemas.microsoft.com/office/drawing/2014/main" id="{A299BEF1-B54C-781E-3644-98940C0CB82D}"/>
              </a:ext>
            </a:extLst>
          </p:cNvPr>
          <p:cNvSpPr>
            <a:spLocks/>
          </p:cNvSpPr>
          <p:nvPr/>
        </p:nvSpPr>
        <p:spPr>
          <a:xfrm rot="10800000">
            <a:off x="7042268" y="4957509"/>
            <a:ext cx="4838976" cy="1472071"/>
          </a:xfrm>
          <a:prstGeom prst="round2SameRect">
            <a:avLst>
              <a:gd name="adj1" fmla="val 1890"/>
              <a:gd name="adj2" fmla="val 0"/>
            </a:avLst>
          </a:prstGeom>
          <a:solidFill>
            <a:srgbClr val="0465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7EAEC5CC-E140-C04C-B7BC-D950B680C5F7}"/>
              </a:ext>
            </a:extLst>
          </p:cNvPr>
          <p:cNvSpPr txBox="1"/>
          <p:nvPr/>
        </p:nvSpPr>
        <p:spPr>
          <a:xfrm>
            <a:off x="7359957" y="701841"/>
            <a:ext cx="4460977" cy="707886"/>
          </a:xfrm>
          <a:prstGeom prst="rect">
            <a:avLst/>
          </a:prstGeom>
          <a:noFill/>
        </p:spPr>
        <p:txBody>
          <a:bodyPr wrap="square" rtlCol="0">
            <a:spAutoFit/>
          </a:bodyPr>
          <a:lstStyle/>
          <a:p>
            <a:pPr algn="r"/>
            <a:r>
              <a:rPr lang="en-US" sz="4000" dirty="0">
                <a:solidFill>
                  <a:schemeClr val="bg1"/>
                </a:solidFill>
                <a:latin typeface="Courier" pitchFamily="2" charset="0"/>
              </a:rPr>
              <a:t>$999,999,999</a:t>
            </a:r>
          </a:p>
        </p:txBody>
      </p:sp>
      <p:cxnSp>
        <p:nvCxnSpPr>
          <p:cNvPr id="51" name="Straight Connector 50">
            <a:extLst>
              <a:ext uri="{FF2B5EF4-FFF2-40B4-BE49-F238E27FC236}">
                <a16:creationId xmlns:a16="http://schemas.microsoft.com/office/drawing/2014/main" id="{E28A6E85-90B5-ABD1-31EE-60B3A8928279}"/>
              </a:ext>
            </a:extLst>
          </p:cNvPr>
          <p:cNvCxnSpPr/>
          <p:nvPr/>
        </p:nvCxnSpPr>
        <p:spPr>
          <a:xfrm flipV="1">
            <a:off x="7195339" y="1522686"/>
            <a:ext cx="1201409" cy="398395"/>
          </a:xfrm>
          <a:prstGeom prst="line">
            <a:avLst/>
          </a:prstGeom>
          <a:ln w="28575">
            <a:solidFill>
              <a:srgbClr val="E1EAED"/>
            </a:solidFill>
            <a:headEnd type="oval" w="lg" len="lg"/>
            <a:tailEnd type="oval" w="lg" len="lg"/>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2E0C67DC-4B29-FEAD-4935-A14B78E8DD8A}"/>
              </a:ext>
            </a:extLst>
          </p:cNvPr>
          <p:cNvCxnSpPr>
            <a:cxnSpLocks/>
          </p:cNvCxnSpPr>
          <p:nvPr/>
        </p:nvCxnSpPr>
        <p:spPr>
          <a:xfrm>
            <a:off x="8396748" y="1522686"/>
            <a:ext cx="1065008" cy="329387"/>
          </a:xfrm>
          <a:prstGeom prst="line">
            <a:avLst/>
          </a:prstGeom>
          <a:ln w="28575">
            <a:solidFill>
              <a:srgbClr val="E1EAED"/>
            </a:solidFill>
            <a:headEnd type="oval" w="lg" len="lg"/>
            <a:tailEnd type="oval" w="lg" len="lg"/>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33E28BEA-CD70-E4C5-2A56-7144A1D0D89E}"/>
              </a:ext>
            </a:extLst>
          </p:cNvPr>
          <p:cNvCxnSpPr>
            <a:cxnSpLocks/>
          </p:cNvCxnSpPr>
          <p:nvPr/>
        </p:nvCxnSpPr>
        <p:spPr>
          <a:xfrm>
            <a:off x="9461756" y="1852073"/>
            <a:ext cx="1039096" cy="143160"/>
          </a:xfrm>
          <a:prstGeom prst="line">
            <a:avLst/>
          </a:prstGeom>
          <a:ln w="28575">
            <a:solidFill>
              <a:srgbClr val="E1EAED"/>
            </a:solidFill>
            <a:headEnd type="oval" w="lg" len="lg"/>
            <a:tailEnd type="oval" w="lg" len="lg"/>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2926686-C200-A9CE-67D0-D61ECEA09AC1}"/>
              </a:ext>
            </a:extLst>
          </p:cNvPr>
          <p:cNvCxnSpPr>
            <a:cxnSpLocks/>
          </p:cNvCxnSpPr>
          <p:nvPr/>
        </p:nvCxnSpPr>
        <p:spPr>
          <a:xfrm flipV="1">
            <a:off x="10500852" y="1457621"/>
            <a:ext cx="1155464" cy="537612"/>
          </a:xfrm>
          <a:prstGeom prst="line">
            <a:avLst/>
          </a:prstGeom>
          <a:ln w="28575">
            <a:solidFill>
              <a:srgbClr val="E1EAED"/>
            </a:solidFill>
            <a:headEnd type="oval" w="lg" len="lg"/>
            <a:tailEnd type="oval" w="lg" len="lg"/>
          </a:ln>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B53536A5-62EC-E6D1-3158-5AB316414726}"/>
              </a:ext>
            </a:extLst>
          </p:cNvPr>
          <p:cNvSpPr txBox="1"/>
          <p:nvPr/>
        </p:nvSpPr>
        <p:spPr>
          <a:xfrm>
            <a:off x="9763281" y="2868703"/>
            <a:ext cx="2057654" cy="707886"/>
          </a:xfrm>
          <a:prstGeom prst="rect">
            <a:avLst/>
          </a:prstGeom>
          <a:noFill/>
        </p:spPr>
        <p:txBody>
          <a:bodyPr wrap="square" rtlCol="0">
            <a:spAutoFit/>
          </a:bodyPr>
          <a:lstStyle/>
          <a:p>
            <a:pPr algn="r"/>
            <a:r>
              <a:rPr lang="en-US" sz="4000" dirty="0">
                <a:solidFill>
                  <a:schemeClr val="bg1"/>
                </a:solidFill>
                <a:latin typeface="Courier" pitchFamily="2" charset="0"/>
              </a:rPr>
              <a:t>+14%</a:t>
            </a:r>
          </a:p>
        </p:txBody>
      </p:sp>
      <p:sp>
        <p:nvSpPr>
          <p:cNvPr id="82" name="Rectangle 81">
            <a:extLst>
              <a:ext uri="{FF2B5EF4-FFF2-40B4-BE49-F238E27FC236}">
                <a16:creationId xmlns:a16="http://schemas.microsoft.com/office/drawing/2014/main" id="{B4AAC997-65B4-F1A3-F897-4D19A257A2D5}"/>
              </a:ext>
            </a:extLst>
          </p:cNvPr>
          <p:cNvSpPr/>
          <p:nvPr/>
        </p:nvSpPr>
        <p:spPr>
          <a:xfrm>
            <a:off x="7195339" y="3411999"/>
            <a:ext cx="346003" cy="4800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9FDE2EE8-1CAE-40CF-2749-2C9682A66E85}"/>
              </a:ext>
            </a:extLst>
          </p:cNvPr>
          <p:cNvSpPr/>
          <p:nvPr/>
        </p:nvSpPr>
        <p:spPr>
          <a:xfrm>
            <a:off x="7677927" y="3892070"/>
            <a:ext cx="346003" cy="139607"/>
          </a:xfrm>
          <a:prstGeom prst="rect">
            <a:avLst/>
          </a:prstGeom>
          <a:solidFill>
            <a:srgbClr val="FFD7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9CB91EE1-7F2C-610F-5A2B-BD4021D4005D}"/>
              </a:ext>
            </a:extLst>
          </p:cNvPr>
          <p:cNvSpPr/>
          <p:nvPr/>
        </p:nvSpPr>
        <p:spPr>
          <a:xfrm>
            <a:off x="8160515" y="3604198"/>
            <a:ext cx="346003" cy="2878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9843D4D6-A950-2760-E8D9-E0FBAFEE6260}"/>
              </a:ext>
            </a:extLst>
          </p:cNvPr>
          <p:cNvSpPr/>
          <p:nvPr/>
        </p:nvSpPr>
        <p:spPr>
          <a:xfrm flipV="1">
            <a:off x="8643103" y="3664992"/>
            <a:ext cx="346003" cy="2270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356241C3-2920-D9E3-5AA8-E00143162764}"/>
              </a:ext>
            </a:extLst>
          </p:cNvPr>
          <p:cNvSpPr/>
          <p:nvPr/>
        </p:nvSpPr>
        <p:spPr>
          <a:xfrm>
            <a:off x="9125691" y="3411999"/>
            <a:ext cx="346003" cy="4800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9D02CA87-5056-D972-CC64-0A4F8C7D5BAB}"/>
              </a:ext>
            </a:extLst>
          </p:cNvPr>
          <p:cNvSpPr/>
          <p:nvPr/>
        </p:nvSpPr>
        <p:spPr>
          <a:xfrm flipV="1">
            <a:off x="9608281" y="3222646"/>
            <a:ext cx="346003" cy="6694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a:extLst>
              <a:ext uri="{FF2B5EF4-FFF2-40B4-BE49-F238E27FC236}">
                <a16:creationId xmlns:a16="http://schemas.microsoft.com/office/drawing/2014/main" id="{2DF95CDE-118D-E3F5-7C8C-135A917FF815}"/>
              </a:ext>
            </a:extLst>
          </p:cNvPr>
          <p:cNvSpPr txBox="1"/>
          <p:nvPr/>
        </p:nvSpPr>
        <p:spPr>
          <a:xfrm>
            <a:off x="9718863" y="5009878"/>
            <a:ext cx="2102071" cy="707886"/>
          </a:xfrm>
          <a:prstGeom prst="rect">
            <a:avLst/>
          </a:prstGeom>
          <a:noFill/>
        </p:spPr>
        <p:txBody>
          <a:bodyPr wrap="square" rtlCol="0">
            <a:spAutoFit/>
          </a:bodyPr>
          <a:lstStyle/>
          <a:p>
            <a:pPr algn="r"/>
            <a:r>
              <a:rPr lang="en-US" sz="4000" dirty="0">
                <a:solidFill>
                  <a:schemeClr val="bg1"/>
                </a:solidFill>
                <a:latin typeface="Courier" pitchFamily="2" charset="0"/>
              </a:rPr>
              <a:t>-7.3%</a:t>
            </a:r>
          </a:p>
        </p:txBody>
      </p:sp>
      <p:cxnSp>
        <p:nvCxnSpPr>
          <p:cNvPr id="189" name="Straight Connector 188">
            <a:extLst>
              <a:ext uri="{FF2B5EF4-FFF2-40B4-BE49-F238E27FC236}">
                <a16:creationId xmlns:a16="http://schemas.microsoft.com/office/drawing/2014/main" id="{B1D92E6B-FEAE-8114-C7BB-50A19D904BEB}"/>
              </a:ext>
            </a:extLst>
          </p:cNvPr>
          <p:cNvCxnSpPr/>
          <p:nvPr/>
        </p:nvCxnSpPr>
        <p:spPr>
          <a:xfrm flipV="1">
            <a:off x="7195339" y="5785464"/>
            <a:ext cx="1201409" cy="398395"/>
          </a:xfrm>
          <a:prstGeom prst="line">
            <a:avLst/>
          </a:prstGeom>
          <a:ln w="28575">
            <a:solidFill>
              <a:srgbClr val="FFD760"/>
            </a:solidFill>
            <a:headEnd type="oval" w="lg" len="lg"/>
            <a:tailEnd type="oval" w="lg" len="lg"/>
          </a:ln>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6A16E141-8B23-1BDD-EEA5-A3E380F25BB6}"/>
              </a:ext>
            </a:extLst>
          </p:cNvPr>
          <p:cNvCxnSpPr>
            <a:cxnSpLocks/>
          </p:cNvCxnSpPr>
          <p:nvPr/>
        </p:nvCxnSpPr>
        <p:spPr>
          <a:xfrm>
            <a:off x="8396748" y="5785464"/>
            <a:ext cx="1065008" cy="329387"/>
          </a:xfrm>
          <a:prstGeom prst="line">
            <a:avLst/>
          </a:prstGeom>
          <a:ln w="28575">
            <a:solidFill>
              <a:srgbClr val="FFD760"/>
            </a:solidFill>
            <a:headEnd type="oval" w="lg" len="lg"/>
            <a:tailEnd type="oval" w="lg" len="lg"/>
          </a:ln>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5A83504B-5F6B-8616-2CB4-EF93B1C04775}"/>
              </a:ext>
            </a:extLst>
          </p:cNvPr>
          <p:cNvCxnSpPr>
            <a:cxnSpLocks/>
          </p:cNvCxnSpPr>
          <p:nvPr/>
        </p:nvCxnSpPr>
        <p:spPr>
          <a:xfrm flipV="1">
            <a:off x="9461756" y="5785464"/>
            <a:ext cx="1039096" cy="329387"/>
          </a:xfrm>
          <a:prstGeom prst="line">
            <a:avLst/>
          </a:prstGeom>
          <a:ln w="28575">
            <a:solidFill>
              <a:srgbClr val="FFD760"/>
            </a:solidFill>
            <a:headEnd type="oval" w="lg" len="lg"/>
            <a:tailEnd type="oval" w="lg" len="lg"/>
          </a:ln>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C43EB2A2-74B5-9306-D9A9-31FD09BD6BDF}"/>
              </a:ext>
            </a:extLst>
          </p:cNvPr>
          <p:cNvCxnSpPr>
            <a:cxnSpLocks/>
          </p:cNvCxnSpPr>
          <p:nvPr/>
        </p:nvCxnSpPr>
        <p:spPr>
          <a:xfrm>
            <a:off x="10500852" y="5785464"/>
            <a:ext cx="1173854" cy="125107"/>
          </a:xfrm>
          <a:prstGeom prst="line">
            <a:avLst/>
          </a:prstGeom>
          <a:ln w="28575">
            <a:solidFill>
              <a:srgbClr val="FFD760"/>
            </a:solidFill>
            <a:headEnd type="oval" w="lg" len="lg"/>
            <a:tailEnd type="oval"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79797"/>
        </a:soli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p:cNvPicPr>
          <p:nvPr/>
        </p:nvPicPr>
        <p:blipFill>
          <a:blip r:embed="rId2" cstate="email">
            <a:grayscl/>
            <a:alphaModFix amt="28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1"/>
            <a:ext cx="12192000" cy="6858001"/>
          </a:xfrm>
          <a:prstGeom prst="rect">
            <a:avLst/>
          </a:prstGeom>
        </p:spPr>
      </p:pic>
      <p:sp>
        <p:nvSpPr>
          <p:cNvPr id="4" name="Round Same Side Corner Rectangle 3">
            <a:extLst>
              <a:ext uri="{FF2B5EF4-FFF2-40B4-BE49-F238E27FC236}">
                <a16:creationId xmlns:a16="http://schemas.microsoft.com/office/drawing/2014/main" id="{4D6593BC-DCDB-4D36-0CC8-5EC40FFBE141}"/>
              </a:ext>
            </a:extLst>
          </p:cNvPr>
          <p:cNvSpPr>
            <a:spLocks/>
          </p:cNvSpPr>
          <p:nvPr/>
        </p:nvSpPr>
        <p:spPr>
          <a:xfrm rot="10800000">
            <a:off x="270199" y="772158"/>
            <a:ext cx="6461313" cy="5655536"/>
          </a:xfrm>
          <a:prstGeom prst="round2SameRect">
            <a:avLst>
              <a:gd name="adj1" fmla="val 1890"/>
              <a:gd name="adj2" fmla="val 0"/>
            </a:avLst>
          </a:prstGeom>
          <a:gradFill>
            <a:gsLst>
              <a:gs pos="12000">
                <a:schemeClr val="bg1">
                  <a:alpha val="78391"/>
                </a:schemeClr>
              </a:gs>
              <a:gs pos="81000">
                <a:schemeClr val="bg1">
                  <a:alpha val="83189"/>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ounded Rectangle 55">
            <a:extLst>
              <a:ext uri="{FF2B5EF4-FFF2-40B4-BE49-F238E27FC236}">
                <a16:creationId xmlns:a16="http://schemas.microsoft.com/office/drawing/2014/main" id="{DDE422E1-62CF-8FF4-FD5E-B57289BE9253}"/>
              </a:ext>
            </a:extLst>
          </p:cNvPr>
          <p:cNvSpPr/>
          <p:nvPr/>
        </p:nvSpPr>
        <p:spPr>
          <a:xfrm>
            <a:off x="430306" y="1271266"/>
            <a:ext cx="6132081" cy="824933"/>
          </a:xfrm>
          <a:prstGeom prst="roundRect">
            <a:avLst/>
          </a:prstGeom>
          <a:solidFill>
            <a:srgbClr val="5B9F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spc="600" dirty="0">
                <a:latin typeface="Century Gothic" panose="020B0502020202020204" pitchFamily="34" charset="0"/>
              </a:rPr>
              <a:t>FINANCIAL</a:t>
            </a:r>
          </a:p>
        </p:txBody>
      </p:sp>
      <p:sp>
        <p:nvSpPr>
          <p:cNvPr id="62" name="TextBox 61">
            <a:extLst>
              <a:ext uri="{FF2B5EF4-FFF2-40B4-BE49-F238E27FC236}">
                <a16:creationId xmlns:a16="http://schemas.microsoft.com/office/drawing/2014/main" id="{98CD30B3-341A-8149-53BA-7191A307DA79}"/>
              </a:ext>
            </a:extLst>
          </p:cNvPr>
          <p:cNvSpPr txBox="1"/>
          <p:nvPr/>
        </p:nvSpPr>
        <p:spPr>
          <a:xfrm>
            <a:off x="3251901" y="914330"/>
            <a:ext cx="1121843" cy="338554"/>
          </a:xfrm>
          <a:prstGeom prst="rect">
            <a:avLst/>
          </a:prstGeom>
          <a:noFill/>
        </p:spPr>
        <p:txBody>
          <a:bodyPr wrap="square" rtlCol="0">
            <a:spAutoFit/>
          </a:bodyPr>
          <a:lstStyle/>
          <a:p>
            <a:pPr algn="ctr"/>
            <a:r>
              <a:rPr lang="en-US" sz="1600" dirty="0">
                <a:solidFill>
                  <a:schemeClr val="tx1">
                    <a:lumMod val="65000"/>
                    <a:lumOff val="35000"/>
                  </a:schemeClr>
                </a:solidFill>
                <a:latin typeface="Century Gothic" panose="020B0502020202020204" pitchFamily="34" charset="0"/>
              </a:rPr>
              <a:t>target</a:t>
            </a:r>
          </a:p>
        </p:txBody>
      </p:sp>
      <p:sp>
        <p:nvSpPr>
          <p:cNvPr id="63" name="TextBox 62">
            <a:extLst>
              <a:ext uri="{FF2B5EF4-FFF2-40B4-BE49-F238E27FC236}">
                <a16:creationId xmlns:a16="http://schemas.microsoft.com/office/drawing/2014/main" id="{FD8ECC0D-CFAD-DEE1-1636-CC6725E585EA}"/>
              </a:ext>
            </a:extLst>
          </p:cNvPr>
          <p:cNvSpPr txBox="1"/>
          <p:nvPr/>
        </p:nvSpPr>
        <p:spPr>
          <a:xfrm>
            <a:off x="4521879" y="914330"/>
            <a:ext cx="1121843" cy="338554"/>
          </a:xfrm>
          <a:prstGeom prst="rect">
            <a:avLst/>
          </a:prstGeom>
          <a:noFill/>
        </p:spPr>
        <p:txBody>
          <a:bodyPr wrap="square" rtlCol="0">
            <a:spAutoFit/>
          </a:bodyPr>
          <a:lstStyle/>
          <a:p>
            <a:pPr algn="ctr"/>
            <a:r>
              <a:rPr lang="en-US" sz="1600" dirty="0">
                <a:solidFill>
                  <a:schemeClr val="tx1">
                    <a:lumMod val="65000"/>
                    <a:lumOff val="35000"/>
                  </a:schemeClr>
                </a:solidFill>
                <a:latin typeface="Century Gothic" panose="020B0502020202020204" pitchFamily="34" charset="0"/>
              </a:rPr>
              <a:t>current</a:t>
            </a:r>
          </a:p>
        </p:txBody>
      </p:sp>
      <p:sp>
        <p:nvSpPr>
          <p:cNvPr id="64" name="TextBox 63">
            <a:extLst>
              <a:ext uri="{FF2B5EF4-FFF2-40B4-BE49-F238E27FC236}">
                <a16:creationId xmlns:a16="http://schemas.microsoft.com/office/drawing/2014/main" id="{A305C3B3-682C-B919-EC95-B325F91BBDF2}"/>
              </a:ext>
            </a:extLst>
          </p:cNvPr>
          <p:cNvSpPr txBox="1"/>
          <p:nvPr/>
        </p:nvSpPr>
        <p:spPr>
          <a:xfrm>
            <a:off x="5746591" y="914330"/>
            <a:ext cx="731520" cy="338554"/>
          </a:xfrm>
          <a:prstGeom prst="rect">
            <a:avLst/>
          </a:prstGeom>
          <a:noFill/>
        </p:spPr>
        <p:txBody>
          <a:bodyPr wrap="square" lIns="0" rIns="0" rtlCol="0">
            <a:spAutoFit/>
          </a:bodyPr>
          <a:lstStyle/>
          <a:p>
            <a:pPr algn="ctr"/>
            <a:r>
              <a:rPr lang="en-US" sz="1600" dirty="0">
                <a:solidFill>
                  <a:schemeClr val="tx1">
                    <a:lumMod val="65000"/>
                    <a:lumOff val="35000"/>
                  </a:schemeClr>
                </a:solidFill>
                <a:latin typeface="Century Gothic" panose="020B0502020202020204" pitchFamily="34" charset="0"/>
              </a:rPr>
              <a:t>trend</a:t>
            </a:r>
          </a:p>
        </p:txBody>
      </p:sp>
      <p:sp>
        <p:nvSpPr>
          <p:cNvPr id="53" name="Round Same Side Corner Rectangle 52">
            <a:extLst>
              <a:ext uri="{FF2B5EF4-FFF2-40B4-BE49-F238E27FC236}">
                <a16:creationId xmlns:a16="http://schemas.microsoft.com/office/drawing/2014/main" id="{79F120E2-5754-3408-A13D-D3C998ACD194}"/>
              </a:ext>
            </a:extLst>
          </p:cNvPr>
          <p:cNvSpPr/>
          <p:nvPr/>
        </p:nvSpPr>
        <p:spPr>
          <a:xfrm>
            <a:off x="270199" y="281885"/>
            <a:ext cx="6461313" cy="502920"/>
          </a:xfrm>
          <a:prstGeom prst="round2SameRect">
            <a:avLst/>
          </a:prstGeom>
          <a:gradFill>
            <a:gsLst>
              <a:gs pos="71000">
                <a:srgbClr val="02474F"/>
              </a:gs>
              <a:gs pos="0">
                <a:srgbClr val="07808C">
                  <a:alpha val="59453"/>
                </a:srgbClr>
              </a:gs>
            </a:gsLst>
            <a:lin ang="81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37160" rIns="182880" rtlCol="0" anchor="ctr"/>
          <a:lstStyle/>
          <a:p>
            <a:r>
              <a:rPr lang="en-US" sz="2400" spc="300" dirty="0">
                <a:solidFill>
                  <a:srgbClr val="E1EAED"/>
                </a:solidFill>
                <a:latin typeface="Courier" pitchFamily="2" charset="0"/>
              </a:rPr>
              <a:t>BALANCED SCORECARD</a:t>
            </a:r>
          </a:p>
        </p:txBody>
      </p:sp>
      <p:sp>
        <p:nvSpPr>
          <p:cNvPr id="6" name="Rounded Rectangle 5">
            <a:extLst>
              <a:ext uri="{FF2B5EF4-FFF2-40B4-BE49-F238E27FC236}">
                <a16:creationId xmlns:a16="http://schemas.microsoft.com/office/drawing/2014/main" id="{D0A4B0CA-48BC-93EE-EA67-CDBA0D8F5B16}"/>
              </a:ext>
            </a:extLst>
          </p:cNvPr>
          <p:cNvSpPr/>
          <p:nvPr/>
        </p:nvSpPr>
        <p:spPr>
          <a:xfrm>
            <a:off x="430306" y="2361650"/>
            <a:ext cx="6132081" cy="824933"/>
          </a:xfrm>
          <a:prstGeom prst="roundRect">
            <a:avLst/>
          </a:prstGeom>
          <a:solidFill>
            <a:srgbClr val="7797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spc="600" dirty="0">
                <a:latin typeface="Century Gothic" panose="020B0502020202020204" pitchFamily="34" charset="0"/>
              </a:rPr>
              <a:t>CUSTOMER</a:t>
            </a:r>
          </a:p>
        </p:txBody>
      </p:sp>
      <p:sp>
        <p:nvSpPr>
          <p:cNvPr id="7" name="Rounded Rectangle 6">
            <a:extLst>
              <a:ext uri="{FF2B5EF4-FFF2-40B4-BE49-F238E27FC236}">
                <a16:creationId xmlns:a16="http://schemas.microsoft.com/office/drawing/2014/main" id="{DF209FCB-B644-E0DE-6B23-F45F002EAA02}"/>
              </a:ext>
            </a:extLst>
          </p:cNvPr>
          <p:cNvSpPr/>
          <p:nvPr/>
        </p:nvSpPr>
        <p:spPr>
          <a:xfrm>
            <a:off x="430305" y="3461587"/>
            <a:ext cx="6132081" cy="824933"/>
          </a:xfrm>
          <a:prstGeom prst="roundRect">
            <a:avLst/>
          </a:prstGeom>
          <a:solidFill>
            <a:srgbClr val="449A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spc="600" dirty="0">
                <a:latin typeface="Century Gothic" panose="020B0502020202020204" pitchFamily="34" charset="0"/>
              </a:rPr>
              <a:t>INTERNAL </a:t>
            </a:r>
            <a:br>
              <a:rPr lang="en-US" sz="2200" spc="600" dirty="0">
                <a:latin typeface="Century Gothic" panose="020B0502020202020204" pitchFamily="34" charset="0"/>
              </a:rPr>
            </a:br>
            <a:r>
              <a:rPr lang="en-US" sz="2200" spc="600" dirty="0">
                <a:latin typeface="Century Gothic" panose="020B0502020202020204" pitchFamily="34" charset="0"/>
              </a:rPr>
              <a:t>PROCESSES</a:t>
            </a:r>
          </a:p>
        </p:txBody>
      </p:sp>
      <p:sp>
        <p:nvSpPr>
          <p:cNvPr id="8" name="Rounded Rectangle 7">
            <a:extLst>
              <a:ext uri="{FF2B5EF4-FFF2-40B4-BE49-F238E27FC236}">
                <a16:creationId xmlns:a16="http://schemas.microsoft.com/office/drawing/2014/main" id="{98C1B0A8-119D-C6D9-D26C-3E290FF62F98}"/>
              </a:ext>
            </a:extLst>
          </p:cNvPr>
          <p:cNvSpPr/>
          <p:nvPr/>
        </p:nvSpPr>
        <p:spPr>
          <a:xfrm>
            <a:off x="430305" y="4551971"/>
            <a:ext cx="6132081" cy="824933"/>
          </a:xfrm>
          <a:prstGeom prst="roundRect">
            <a:avLst/>
          </a:prstGeom>
          <a:solidFill>
            <a:srgbClr val="0780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spc="600" dirty="0">
                <a:latin typeface="Century Gothic" panose="020B0502020202020204" pitchFamily="34" charset="0"/>
              </a:rPr>
              <a:t>LEARNING</a:t>
            </a:r>
          </a:p>
          <a:p>
            <a:r>
              <a:rPr lang="en-US" sz="2200" spc="600" dirty="0">
                <a:latin typeface="Century Gothic" panose="020B0502020202020204" pitchFamily="34" charset="0"/>
              </a:rPr>
              <a:t>&amp; GROWTH</a:t>
            </a:r>
          </a:p>
        </p:txBody>
      </p:sp>
      <p:sp>
        <p:nvSpPr>
          <p:cNvPr id="20" name="Rounded Rectangle 19">
            <a:extLst>
              <a:ext uri="{FF2B5EF4-FFF2-40B4-BE49-F238E27FC236}">
                <a16:creationId xmlns:a16="http://schemas.microsoft.com/office/drawing/2014/main" id="{05007C63-9F64-A609-8BDA-3D401772B730}"/>
              </a:ext>
            </a:extLst>
          </p:cNvPr>
          <p:cNvSpPr/>
          <p:nvPr/>
        </p:nvSpPr>
        <p:spPr>
          <a:xfrm>
            <a:off x="457199" y="5654937"/>
            <a:ext cx="457200" cy="457200"/>
          </a:xfrm>
          <a:prstGeom prst="roundRect">
            <a:avLst/>
          </a:prstGeom>
          <a:solidFill>
            <a:srgbClr val="B7F71F"/>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endParaRPr lang="en-US" sz="1400" dirty="0">
              <a:solidFill>
                <a:schemeClr val="tx1"/>
              </a:solidFill>
              <a:latin typeface="Century Gothic" panose="020B0502020202020204" pitchFamily="34" charset="0"/>
            </a:endParaRPr>
          </a:p>
        </p:txBody>
      </p:sp>
      <p:sp>
        <p:nvSpPr>
          <p:cNvPr id="22" name="TextBox 21">
            <a:extLst>
              <a:ext uri="{FF2B5EF4-FFF2-40B4-BE49-F238E27FC236}">
                <a16:creationId xmlns:a16="http://schemas.microsoft.com/office/drawing/2014/main" id="{7D53B7FF-1A74-817A-DE31-F8961D6AD780}"/>
              </a:ext>
            </a:extLst>
          </p:cNvPr>
          <p:cNvSpPr txBox="1"/>
          <p:nvPr/>
        </p:nvSpPr>
        <p:spPr>
          <a:xfrm>
            <a:off x="914400" y="5654937"/>
            <a:ext cx="1437861" cy="461665"/>
          </a:xfrm>
          <a:prstGeom prst="rect">
            <a:avLst/>
          </a:prstGeom>
          <a:noFill/>
        </p:spPr>
        <p:txBody>
          <a:bodyPr wrap="square">
            <a:spAutoFit/>
          </a:bodyPr>
          <a:lstStyle/>
          <a:p>
            <a:r>
              <a:rPr lang="en-US" sz="1200" dirty="0">
                <a:solidFill>
                  <a:schemeClr val="tx1">
                    <a:lumMod val="65000"/>
                    <a:lumOff val="35000"/>
                  </a:schemeClr>
                </a:solidFill>
              </a:rPr>
              <a:t>meets or exceeds target</a:t>
            </a:r>
          </a:p>
        </p:txBody>
      </p:sp>
      <p:sp>
        <p:nvSpPr>
          <p:cNvPr id="23" name="Rounded Rectangle 22">
            <a:extLst>
              <a:ext uri="{FF2B5EF4-FFF2-40B4-BE49-F238E27FC236}">
                <a16:creationId xmlns:a16="http://schemas.microsoft.com/office/drawing/2014/main" id="{28AF4DB9-82C0-26CB-319F-9A703B169C63}"/>
              </a:ext>
            </a:extLst>
          </p:cNvPr>
          <p:cNvSpPr/>
          <p:nvPr/>
        </p:nvSpPr>
        <p:spPr>
          <a:xfrm>
            <a:off x="2473137" y="5650472"/>
            <a:ext cx="457200" cy="457200"/>
          </a:xfrm>
          <a:prstGeom prst="roundRect">
            <a:avLst/>
          </a:prstGeom>
          <a:solidFill>
            <a:srgbClr val="FFB800"/>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endParaRPr lang="en-US" sz="1400" dirty="0">
              <a:solidFill>
                <a:schemeClr val="tx1"/>
              </a:solidFill>
              <a:latin typeface="Century Gothic" panose="020B0502020202020204" pitchFamily="34" charset="0"/>
            </a:endParaRPr>
          </a:p>
        </p:txBody>
      </p:sp>
      <p:sp>
        <p:nvSpPr>
          <p:cNvPr id="24" name="TextBox 23">
            <a:extLst>
              <a:ext uri="{FF2B5EF4-FFF2-40B4-BE49-F238E27FC236}">
                <a16:creationId xmlns:a16="http://schemas.microsoft.com/office/drawing/2014/main" id="{00995102-5AD4-843C-892C-68F394D8FBED}"/>
              </a:ext>
            </a:extLst>
          </p:cNvPr>
          <p:cNvSpPr txBox="1"/>
          <p:nvPr/>
        </p:nvSpPr>
        <p:spPr>
          <a:xfrm>
            <a:off x="2930338" y="5650472"/>
            <a:ext cx="1437861" cy="461665"/>
          </a:xfrm>
          <a:prstGeom prst="rect">
            <a:avLst/>
          </a:prstGeom>
          <a:noFill/>
        </p:spPr>
        <p:txBody>
          <a:bodyPr wrap="square">
            <a:spAutoFit/>
          </a:bodyPr>
          <a:lstStyle/>
          <a:p>
            <a:r>
              <a:rPr lang="en-US" sz="1200" dirty="0">
                <a:solidFill>
                  <a:schemeClr val="tx1">
                    <a:lumMod val="65000"/>
                    <a:lumOff val="35000"/>
                  </a:schemeClr>
                </a:solidFill>
              </a:rPr>
              <a:t>within 10% of reaching target</a:t>
            </a:r>
          </a:p>
        </p:txBody>
      </p:sp>
      <p:sp>
        <p:nvSpPr>
          <p:cNvPr id="25" name="Rounded Rectangle 24">
            <a:extLst>
              <a:ext uri="{FF2B5EF4-FFF2-40B4-BE49-F238E27FC236}">
                <a16:creationId xmlns:a16="http://schemas.microsoft.com/office/drawing/2014/main" id="{F5F48352-FA67-8F92-FB25-7331C1092F55}"/>
              </a:ext>
            </a:extLst>
          </p:cNvPr>
          <p:cNvSpPr/>
          <p:nvPr/>
        </p:nvSpPr>
        <p:spPr>
          <a:xfrm>
            <a:off x="4467590" y="5650472"/>
            <a:ext cx="457200" cy="457200"/>
          </a:xfrm>
          <a:prstGeom prst="roundRect">
            <a:avLst/>
          </a:prstGeom>
          <a:solidFill>
            <a:srgbClr val="FF6D58"/>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endParaRPr lang="en-US" sz="1400" dirty="0">
              <a:solidFill>
                <a:schemeClr val="tx1"/>
              </a:solidFill>
              <a:latin typeface="Century Gothic" panose="020B0502020202020204" pitchFamily="34" charset="0"/>
            </a:endParaRPr>
          </a:p>
        </p:txBody>
      </p:sp>
      <p:sp>
        <p:nvSpPr>
          <p:cNvPr id="26" name="TextBox 25">
            <a:extLst>
              <a:ext uri="{FF2B5EF4-FFF2-40B4-BE49-F238E27FC236}">
                <a16:creationId xmlns:a16="http://schemas.microsoft.com/office/drawing/2014/main" id="{0D0CE449-9B2B-558B-D5C9-78A4A308F43E}"/>
              </a:ext>
            </a:extLst>
          </p:cNvPr>
          <p:cNvSpPr txBox="1"/>
          <p:nvPr/>
        </p:nvSpPr>
        <p:spPr>
          <a:xfrm>
            <a:off x="4924791" y="5650472"/>
            <a:ext cx="1437861" cy="461665"/>
          </a:xfrm>
          <a:prstGeom prst="rect">
            <a:avLst/>
          </a:prstGeom>
          <a:noFill/>
        </p:spPr>
        <p:txBody>
          <a:bodyPr wrap="square">
            <a:spAutoFit/>
          </a:bodyPr>
          <a:lstStyle/>
          <a:p>
            <a:r>
              <a:rPr lang="en-US" sz="1200" dirty="0">
                <a:solidFill>
                  <a:schemeClr val="tx1">
                    <a:lumMod val="65000"/>
                    <a:lumOff val="35000"/>
                  </a:schemeClr>
                </a:solidFill>
              </a:rPr>
              <a:t>more than 10% below target</a:t>
            </a:r>
          </a:p>
        </p:txBody>
      </p:sp>
      <p:grpSp>
        <p:nvGrpSpPr>
          <p:cNvPr id="38" name="Group 37">
            <a:extLst>
              <a:ext uri="{FF2B5EF4-FFF2-40B4-BE49-F238E27FC236}">
                <a16:creationId xmlns:a16="http://schemas.microsoft.com/office/drawing/2014/main" id="{F8BD917E-9B01-2661-03AA-5100B56C9248}"/>
              </a:ext>
            </a:extLst>
          </p:cNvPr>
          <p:cNvGrpSpPr/>
          <p:nvPr/>
        </p:nvGrpSpPr>
        <p:grpSpPr>
          <a:xfrm>
            <a:off x="5792311" y="1402782"/>
            <a:ext cx="640080" cy="592451"/>
            <a:chOff x="5792311" y="1402782"/>
            <a:chExt cx="640080" cy="592451"/>
          </a:xfrm>
        </p:grpSpPr>
        <p:sp>
          <p:nvSpPr>
            <p:cNvPr id="67" name="Rounded Rectangle 66">
              <a:extLst>
                <a:ext uri="{FF2B5EF4-FFF2-40B4-BE49-F238E27FC236}">
                  <a16:creationId xmlns:a16="http://schemas.microsoft.com/office/drawing/2014/main" id="{B4468165-DEE8-FEB5-3842-F17D0B634CDE}"/>
                </a:ext>
              </a:extLst>
            </p:cNvPr>
            <p:cNvSpPr/>
            <p:nvPr/>
          </p:nvSpPr>
          <p:spPr>
            <a:xfrm>
              <a:off x="5792311" y="1402782"/>
              <a:ext cx="640080" cy="58389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endParaRPr lang="en-US" sz="1400" dirty="0">
                <a:solidFill>
                  <a:schemeClr val="tx1">
                    <a:lumMod val="65000"/>
                    <a:lumOff val="35000"/>
                  </a:schemeClr>
                </a:solidFill>
                <a:latin typeface="Century Gothic" panose="020B0502020202020204" pitchFamily="34" charset="0"/>
              </a:endParaRPr>
            </a:p>
          </p:txBody>
        </p:sp>
        <p:pic>
          <p:nvPicPr>
            <p:cNvPr id="28" name="Graphic 27" descr="Circle with left arrow with solid fill">
              <a:extLst>
                <a:ext uri="{FF2B5EF4-FFF2-40B4-BE49-F238E27FC236}">
                  <a16:creationId xmlns:a16="http://schemas.microsoft.com/office/drawing/2014/main" id="{18EA76B4-2672-FF31-15C4-2B9E8E59A9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5819842" y="1410214"/>
              <a:ext cx="585019" cy="585019"/>
            </a:xfrm>
            <a:prstGeom prst="rect">
              <a:avLst/>
            </a:prstGeom>
          </p:spPr>
        </p:pic>
      </p:grpSp>
      <p:grpSp>
        <p:nvGrpSpPr>
          <p:cNvPr id="39" name="Group 38">
            <a:extLst>
              <a:ext uri="{FF2B5EF4-FFF2-40B4-BE49-F238E27FC236}">
                <a16:creationId xmlns:a16="http://schemas.microsoft.com/office/drawing/2014/main" id="{C895801D-6E4F-C8E3-ADBA-697C01C690BC}"/>
              </a:ext>
            </a:extLst>
          </p:cNvPr>
          <p:cNvGrpSpPr/>
          <p:nvPr/>
        </p:nvGrpSpPr>
        <p:grpSpPr>
          <a:xfrm>
            <a:off x="5792311" y="2486383"/>
            <a:ext cx="640080" cy="585019"/>
            <a:chOff x="5792311" y="2486383"/>
            <a:chExt cx="640080" cy="585019"/>
          </a:xfrm>
        </p:grpSpPr>
        <p:sp>
          <p:nvSpPr>
            <p:cNvPr id="11" name="Rounded Rectangle 10">
              <a:extLst>
                <a:ext uri="{FF2B5EF4-FFF2-40B4-BE49-F238E27FC236}">
                  <a16:creationId xmlns:a16="http://schemas.microsoft.com/office/drawing/2014/main" id="{4EA7D83D-14C0-2E88-A153-B7E555DF38EE}"/>
                </a:ext>
              </a:extLst>
            </p:cNvPr>
            <p:cNvSpPr/>
            <p:nvPr/>
          </p:nvSpPr>
          <p:spPr>
            <a:xfrm>
              <a:off x="5792311" y="2486944"/>
              <a:ext cx="640080" cy="58389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endParaRPr lang="en-US" sz="1400" dirty="0">
                <a:solidFill>
                  <a:schemeClr val="tx1">
                    <a:lumMod val="65000"/>
                    <a:lumOff val="35000"/>
                  </a:schemeClr>
                </a:solidFill>
                <a:latin typeface="Century Gothic" panose="020B0502020202020204" pitchFamily="34" charset="0"/>
              </a:endParaRPr>
            </a:p>
          </p:txBody>
        </p:sp>
        <p:pic>
          <p:nvPicPr>
            <p:cNvPr id="30" name="Graphic 29" descr="Circle with left arrow with solid fill">
              <a:extLst>
                <a:ext uri="{FF2B5EF4-FFF2-40B4-BE49-F238E27FC236}">
                  <a16:creationId xmlns:a16="http://schemas.microsoft.com/office/drawing/2014/main" id="{397FB72B-900E-556E-CECC-513B0E89E0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5819842" y="2486383"/>
              <a:ext cx="585019" cy="585019"/>
            </a:xfrm>
            <a:prstGeom prst="rect">
              <a:avLst/>
            </a:prstGeom>
          </p:spPr>
        </p:pic>
      </p:grpSp>
      <p:grpSp>
        <p:nvGrpSpPr>
          <p:cNvPr id="40" name="Group 39">
            <a:extLst>
              <a:ext uri="{FF2B5EF4-FFF2-40B4-BE49-F238E27FC236}">
                <a16:creationId xmlns:a16="http://schemas.microsoft.com/office/drawing/2014/main" id="{AD2774F9-A4D2-EBBD-ACC3-8F776719D979}"/>
              </a:ext>
            </a:extLst>
          </p:cNvPr>
          <p:cNvGrpSpPr/>
          <p:nvPr/>
        </p:nvGrpSpPr>
        <p:grpSpPr>
          <a:xfrm rot="10800000">
            <a:off x="5792311" y="3593103"/>
            <a:ext cx="640080" cy="590252"/>
            <a:chOff x="5792311" y="3593103"/>
            <a:chExt cx="640080" cy="590252"/>
          </a:xfrm>
        </p:grpSpPr>
        <p:sp>
          <p:nvSpPr>
            <p:cNvPr id="16" name="Rounded Rectangle 15">
              <a:extLst>
                <a:ext uri="{FF2B5EF4-FFF2-40B4-BE49-F238E27FC236}">
                  <a16:creationId xmlns:a16="http://schemas.microsoft.com/office/drawing/2014/main" id="{CE49DCA1-2DF5-A49D-1F37-EBBD5030153B}"/>
                </a:ext>
              </a:extLst>
            </p:cNvPr>
            <p:cNvSpPr/>
            <p:nvPr/>
          </p:nvSpPr>
          <p:spPr>
            <a:xfrm>
              <a:off x="5792311" y="3593103"/>
              <a:ext cx="640080" cy="58389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endParaRPr lang="en-US" sz="1400" dirty="0">
                <a:solidFill>
                  <a:schemeClr val="tx1">
                    <a:lumMod val="65000"/>
                    <a:lumOff val="35000"/>
                  </a:schemeClr>
                </a:solidFill>
                <a:latin typeface="Century Gothic" panose="020B0502020202020204" pitchFamily="34" charset="0"/>
              </a:endParaRPr>
            </a:p>
          </p:txBody>
        </p:sp>
        <p:pic>
          <p:nvPicPr>
            <p:cNvPr id="36" name="Graphic 35" descr="Circle with left arrow with solid fill">
              <a:extLst>
                <a:ext uri="{FF2B5EF4-FFF2-40B4-BE49-F238E27FC236}">
                  <a16:creationId xmlns:a16="http://schemas.microsoft.com/office/drawing/2014/main" id="{511AD7B1-B5EF-5555-0304-C8D715CE4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5819842" y="3598336"/>
              <a:ext cx="585019" cy="585019"/>
            </a:xfrm>
            <a:prstGeom prst="rect">
              <a:avLst/>
            </a:prstGeom>
          </p:spPr>
        </p:pic>
      </p:grpSp>
      <p:grpSp>
        <p:nvGrpSpPr>
          <p:cNvPr id="41" name="Group 40">
            <a:extLst>
              <a:ext uri="{FF2B5EF4-FFF2-40B4-BE49-F238E27FC236}">
                <a16:creationId xmlns:a16="http://schemas.microsoft.com/office/drawing/2014/main" id="{CB2533FE-BB8C-C2DD-83C2-4DE5E3367EE5}"/>
              </a:ext>
            </a:extLst>
          </p:cNvPr>
          <p:cNvGrpSpPr/>
          <p:nvPr/>
        </p:nvGrpSpPr>
        <p:grpSpPr>
          <a:xfrm>
            <a:off x="5792311" y="4674505"/>
            <a:ext cx="640080" cy="586657"/>
            <a:chOff x="5792311" y="4674505"/>
            <a:chExt cx="640080" cy="586657"/>
          </a:xfrm>
        </p:grpSpPr>
        <p:sp>
          <p:nvSpPr>
            <p:cNvPr id="19" name="Rounded Rectangle 18">
              <a:extLst>
                <a:ext uri="{FF2B5EF4-FFF2-40B4-BE49-F238E27FC236}">
                  <a16:creationId xmlns:a16="http://schemas.microsoft.com/office/drawing/2014/main" id="{C6B86E99-D38D-C62C-10A0-385CF644FB72}"/>
                </a:ext>
              </a:extLst>
            </p:cNvPr>
            <p:cNvSpPr/>
            <p:nvPr/>
          </p:nvSpPr>
          <p:spPr>
            <a:xfrm>
              <a:off x="5792311" y="4677265"/>
              <a:ext cx="640080" cy="58389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endParaRPr lang="en-US" sz="1400" dirty="0">
                <a:solidFill>
                  <a:schemeClr val="tx1">
                    <a:lumMod val="65000"/>
                    <a:lumOff val="35000"/>
                  </a:schemeClr>
                </a:solidFill>
                <a:latin typeface="Century Gothic" panose="020B0502020202020204" pitchFamily="34" charset="0"/>
              </a:endParaRPr>
            </a:p>
          </p:txBody>
        </p:sp>
        <p:pic>
          <p:nvPicPr>
            <p:cNvPr id="37" name="Graphic 36" descr="Circle with left arrow with solid fill">
              <a:extLst>
                <a:ext uri="{FF2B5EF4-FFF2-40B4-BE49-F238E27FC236}">
                  <a16:creationId xmlns:a16="http://schemas.microsoft.com/office/drawing/2014/main" id="{B4DD8A99-00CF-125E-C18F-03C99AE3C8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5819842" y="4674505"/>
              <a:ext cx="585019" cy="585019"/>
            </a:xfrm>
            <a:prstGeom prst="rect">
              <a:avLst/>
            </a:prstGeom>
          </p:spPr>
        </p:pic>
      </p:grpSp>
      <p:sp>
        <p:nvSpPr>
          <p:cNvPr id="65" name="Rounded Rectangle 64">
            <a:extLst>
              <a:ext uri="{FF2B5EF4-FFF2-40B4-BE49-F238E27FC236}">
                <a16:creationId xmlns:a16="http://schemas.microsoft.com/office/drawing/2014/main" id="{67EDA813-3E57-B29D-A50A-2D23083DF238}"/>
              </a:ext>
            </a:extLst>
          </p:cNvPr>
          <p:cNvSpPr/>
          <p:nvPr/>
        </p:nvSpPr>
        <p:spPr>
          <a:xfrm>
            <a:off x="3251901" y="1402782"/>
            <a:ext cx="1121843" cy="58389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2000" dirty="0">
                <a:solidFill>
                  <a:schemeClr val="tx1">
                    <a:lumMod val="65000"/>
                    <a:lumOff val="35000"/>
                  </a:schemeClr>
                </a:solidFill>
                <a:latin typeface="Century Gothic" panose="020B0502020202020204" pitchFamily="34" charset="0"/>
              </a:rPr>
              <a:t>15%</a:t>
            </a:r>
          </a:p>
        </p:txBody>
      </p:sp>
      <p:sp>
        <p:nvSpPr>
          <p:cNvPr id="66" name="Rounded Rectangle 65">
            <a:extLst>
              <a:ext uri="{FF2B5EF4-FFF2-40B4-BE49-F238E27FC236}">
                <a16:creationId xmlns:a16="http://schemas.microsoft.com/office/drawing/2014/main" id="{D4FFFCB1-71C5-C490-9499-7A94902737FA}"/>
              </a:ext>
            </a:extLst>
          </p:cNvPr>
          <p:cNvSpPr/>
          <p:nvPr/>
        </p:nvSpPr>
        <p:spPr>
          <a:xfrm>
            <a:off x="4521879" y="1402782"/>
            <a:ext cx="1121843" cy="583897"/>
          </a:xfrm>
          <a:prstGeom prst="roundRect">
            <a:avLst/>
          </a:prstGeom>
          <a:solidFill>
            <a:srgbClr val="B7F81F"/>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2000" dirty="0">
                <a:solidFill>
                  <a:schemeClr val="tx1">
                    <a:lumMod val="65000"/>
                    <a:lumOff val="35000"/>
                  </a:schemeClr>
                </a:solidFill>
                <a:latin typeface="Century Gothic" panose="020B0502020202020204" pitchFamily="34" charset="0"/>
              </a:rPr>
              <a:t>16%</a:t>
            </a:r>
          </a:p>
        </p:txBody>
      </p:sp>
      <p:sp>
        <p:nvSpPr>
          <p:cNvPr id="9" name="Rounded Rectangle 8">
            <a:extLst>
              <a:ext uri="{FF2B5EF4-FFF2-40B4-BE49-F238E27FC236}">
                <a16:creationId xmlns:a16="http://schemas.microsoft.com/office/drawing/2014/main" id="{47078688-BC20-2EA1-575E-D1850C5EE397}"/>
              </a:ext>
            </a:extLst>
          </p:cNvPr>
          <p:cNvSpPr/>
          <p:nvPr/>
        </p:nvSpPr>
        <p:spPr>
          <a:xfrm>
            <a:off x="3251901" y="2486944"/>
            <a:ext cx="1121843" cy="58389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2000" dirty="0">
                <a:solidFill>
                  <a:schemeClr val="tx1">
                    <a:lumMod val="65000"/>
                    <a:lumOff val="35000"/>
                  </a:schemeClr>
                </a:solidFill>
                <a:latin typeface="Century Gothic" panose="020B0502020202020204" pitchFamily="34" charset="0"/>
              </a:rPr>
              <a:t>87%</a:t>
            </a:r>
          </a:p>
        </p:txBody>
      </p:sp>
      <p:sp>
        <p:nvSpPr>
          <p:cNvPr id="10" name="Rounded Rectangle 9">
            <a:extLst>
              <a:ext uri="{FF2B5EF4-FFF2-40B4-BE49-F238E27FC236}">
                <a16:creationId xmlns:a16="http://schemas.microsoft.com/office/drawing/2014/main" id="{8CEFFCC5-8FFA-00DC-6110-FFAB69CA9777}"/>
              </a:ext>
            </a:extLst>
          </p:cNvPr>
          <p:cNvSpPr/>
          <p:nvPr/>
        </p:nvSpPr>
        <p:spPr>
          <a:xfrm>
            <a:off x="4521879" y="2486944"/>
            <a:ext cx="1121843" cy="583897"/>
          </a:xfrm>
          <a:prstGeom prst="roundRect">
            <a:avLst/>
          </a:prstGeom>
          <a:solidFill>
            <a:srgbClr val="FFB800"/>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2000" dirty="0">
                <a:solidFill>
                  <a:schemeClr val="tx1">
                    <a:lumMod val="65000"/>
                    <a:lumOff val="35000"/>
                  </a:schemeClr>
                </a:solidFill>
                <a:latin typeface="Century Gothic" panose="020B0502020202020204" pitchFamily="34" charset="0"/>
              </a:rPr>
              <a:t>85%</a:t>
            </a:r>
          </a:p>
        </p:txBody>
      </p:sp>
      <p:sp>
        <p:nvSpPr>
          <p:cNvPr id="12" name="Rounded Rectangle 11">
            <a:extLst>
              <a:ext uri="{FF2B5EF4-FFF2-40B4-BE49-F238E27FC236}">
                <a16:creationId xmlns:a16="http://schemas.microsoft.com/office/drawing/2014/main" id="{38111CE2-60F0-CD48-25BA-0EE687C32656}"/>
              </a:ext>
            </a:extLst>
          </p:cNvPr>
          <p:cNvSpPr/>
          <p:nvPr/>
        </p:nvSpPr>
        <p:spPr>
          <a:xfrm>
            <a:off x="3251901" y="3593103"/>
            <a:ext cx="1121843" cy="58389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2000" dirty="0">
                <a:solidFill>
                  <a:schemeClr val="tx1">
                    <a:lumMod val="65000"/>
                    <a:lumOff val="35000"/>
                  </a:schemeClr>
                </a:solidFill>
                <a:latin typeface="Century Gothic" panose="020B0502020202020204" pitchFamily="34" charset="0"/>
              </a:rPr>
              <a:t>3</a:t>
            </a:r>
          </a:p>
        </p:txBody>
      </p:sp>
      <p:sp>
        <p:nvSpPr>
          <p:cNvPr id="14" name="Rounded Rectangle 13">
            <a:extLst>
              <a:ext uri="{FF2B5EF4-FFF2-40B4-BE49-F238E27FC236}">
                <a16:creationId xmlns:a16="http://schemas.microsoft.com/office/drawing/2014/main" id="{3C750D44-28E9-599B-B2FB-3787925C7659}"/>
              </a:ext>
            </a:extLst>
          </p:cNvPr>
          <p:cNvSpPr/>
          <p:nvPr/>
        </p:nvSpPr>
        <p:spPr>
          <a:xfrm>
            <a:off x="4521879" y="3593103"/>
            <a:ext cx="1121843" cy="583897"/>
          </a:xfrm>
          <a:prstGeom prst="roundRect">
            <a:avLst/>
          </a:prstGeom>
          <a:solidFill>
            <a:srgbClr val="FF6D58"/>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2000" dirty="0">
                <a:solidFill>
                  <a:schemeClr val="tx1">
                    <a:lumMod val="65000"/>
                    <a:lumOff val="35000"/>
                  </a:schemeClr>
                </a:solidFill>
                <a:latin typeface="Century Gothic" panose="020B0502020202020204" pitchFamily="34" charset="0"/>
              </a:rPr>
              <a:t>2</a:t>
            </a:r>
          </a:p>
        </p:txBody>
      </p:sp>
      <p:sp>
        <p:nvSpPr>
          <p:cNvPr id="17" name="Rounded Rectangle 16">
            <a:extLst>
              <a:ext uri="{FF2B5EF4-FFF2-40B4-BE49-F238E27FC236}">
                <a16:creationId xmlns:a16="http://schemas.microsoft.com/office/drawing/2014/main" id="{DDD9578D-B17D-74FA-A902-114BEDDB9050}"/>
              </a:ext>
            </a:extLst>
          </p:cNvPr>
          <p:cNvSpPr/>
          <p:nvPr/>
        </p:nvSpPr>
        <p:spPr>
          <a:xfrm>
            <a:off x="3251901" y="4677265"/>
            <a:ext cx="1121843" cy="58389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2000" dirty="0">
                <a:solidFill>
                  <a:schemeClr val="tx1">
                    <a:lumMod val="65000"/>
                    <a:lumOff val="35000"/>
                  </a:schemeClr>
                </a:solidFill>
                <a:latin typeface="Century Gothic" panose="020B0502020202020204" pitchFamily="34" charset="0"/>
              </a:rPr>
              <a:t>6%</a:t>
            </a:r>
          </a:p>
        </p:txBody>
      </p:sp>
      <p:sp>
        <p:nvSpPr>
          <p:cNvPr id="18" name="Rounded Rectangle 17">
            <a:extLst>
              <a:ext uri="{FF2B5EF4-FFF2-40B4-BE49-F238E27FC236}">
                <a16:creationId xmlns:a16="http://schemas.microsoft.com/office/drawing/2014/main" id="{996C6E48-66EB-EA86-C32E-B3FA38036638}"/>
              </a:ext>
            </a:extLst>
          </p:cNvPr>
          <p:cNvSpPr/>
          <p:nvPr/>
        </p:nvSpPr>
        <p:spPr>
          <a:xfrm>
            <a:off x="4521879" y="4677265"/>
            <a:ext cx="1121843" cy="583897"/>
          </a:xfrm>
          <a:prstGeom prst="roundRect">
            <a:avLst/>
          </a:prstGeom>
          <a:solidFill>
            <a:srgbClr val="FFB800"/>
          </a:solidFill>
          <a:ln>
            <a:noFill/>
          </a:ln>
        </p:spPr>
        <p:style>
          <a:lnRef idx="2">
            <a:schemeClr val="accent1">
              <a:shade val="15000"/>
            </a:schemeClr>
          </a:lnRef>
          <a:fillRef idx="1">
            <a:schemeClr val="accent1"/>
          </a:fillRef>
          <a:effectRef idx="0">
            <a:schemeClr val="accent1"/>
          </a:effectRef>
          <a:fontRef idx="minor">
            <a:schemeClr val="lt1"/>
          </a:fontRef>
        </p:style>
        <p:txBody>
          <a:bodyPr lIns="45720" rIns="45720" rtlCol="0" anchor="ctr"/>
          <a:lstStyle/>
          <a:p>
            <a:pPr algn="ctr"/>
            <a:r>
              <a:rPr lang="en-US" sz="2000" dirty="0">
                <a:solidFill>
                  <a:schemeClr val="tx1">
                    <a:lumMod val="65000"/>
                    <a:lumOff val="35000"/>
                  </a:schemeClr>
                </a:solidFill>
                <a:latin typeface="Century Gothic" panose="020B0502020202020204" pitchFamily="34" charset="0"/>
              </a:rPr>
              <a:t>5.5%</a:t>
            </a:r>
          </a:p>
        </p:txBody>
      </p:sp>
      <p:sp>
        <p:nvSpPr>
          <p:cNvPr id="42" name="Round Same Side Corner Rectangle 41">
            <a:extLst>
              <a:ext uri="{FF2B5EF4-FFF2-40B4-BE49-F238E27FC236}">
                <a16:creationId xmlns:a16="http://schemas.microsoft.com/office/drawing/2014/main" id="{C1B60DCC-53C6-E521-77B7-A033E50154EB}"/>
              </a:ext>
            </a:extLst>
          </p:cNvPr>
          <p:cNvSpPr/>
          <p:nvPr/>
        </p:nvSpPr>
        <p:spPr>
          <a:xfrm>
            <a:off x="7042268" y="2460564"/>
            <a:ext cx="4838977" cy="365760"/>
          </a:xfrm>
          <a:prstGeom prst="round2SameRect">
            <a:avLst>
              <a:gd name="adj1" fmla="val 30108"/>
              <a:gd name="adj2" fmla="val 0"/>
            </a:avLst>
          </a:prstGeom>
          <a:solidFill>
            <a:srgbClr val="02474F"/>
          </a:solidFill>
          <a:ln>
            <a:noFill/>
          </a:ln>
        </p:spPr>
        <p:style>
          <a:lnRef idx="2">
            <a:schemeClr val="accent1">
              <a:shade val="15000"/>
            </a:schemeClr>
          </a:lnRef>
          <a:fillRef idx="1">
            <a:schemeClr val="accent1"/>
          </a:fillRef>
          <a:effectRef idx="0">
            <a:schemeClr val="accent1"/>
          </a:effectRef>
          <a:fontRef idx="minor">
            <a:schemeClr val="lt1"/>
          </a:fontRef>
        </p:style>
        <p:txBody>
          <a:bodyPr lIns="137160" rIns="0" rtlCol="0" anchor="ctr"/>
          <a:lstStyle/>
          <a:p>
            <a:r>
              <a:rPr lang="en-US" sz="2200" spc="300" dirty="0">
                <a:solidFill>
                  <a:srgbClr val="E1EAED"/>
                </a:solidFill>
                <a:latin typeface="Courier" pitchFamily="2" charset="0"/>
              </a:rPr>
              <a:t>sales growth</a:t>
            </a:r>
          </a:p>
        </p:txBody>
      </p:sp>
      <p:sp>
        <p:nvSpPr>
          <p:cNvPr id="43" name="Round Same Side Corner Rectangle 42">
            <a:extLst>
              <a:ext uri="{FF2B5EF4-FFF2-40B4-BE49-F238E27FC236}">
                <a16:creationId xmlns:a16="http://schemas.microsoft.com/office/drawing/2014/main" id="{1AE04892-3160-EF1C-E467-36818BEB9BCA}"/>
              </a:ext>
            </a:extLst>
          </p:cNvPr>
          <p:cNvSpPr/>
          <p:nvPr/>
        </p:nvSpPr>
        <p:spPr>
          <a:xfrm>
            <a:off x="7042268" y="4598677"/>
            <a:ext cx="4838977" cy="365760"/>
          </a:xfrm>
          <a:prstGeom prst="round2SameRect">
            <a:avLst>
              <a:gd name="adj1" fmla="val 30108"/>
              <a:gd name="adj2" fmla="val 0"/>
            </a:avLst>
          </a:prstGeom>
          <a:solidFill>
            <a:srgbClr val="02474F"/>
          </a:solidFill>
          <a:ln>
            <a:noFill/>
          </a:ln>
        </p:spPr>
        <p:style>
          <a:lnRef idx="2">
            <a:schemeClr val="accent1">
              <a:shade val="15000"/>
            </a:schemeClr>
          </a:lnRef>
          <a:fillRef idx="1">
            <a:schemeClr val="accent1"/>
          </a:fillRef>
          <a:effectRef idx="0">
            <a:schemeClr val="accent1"/>
          </a:effectRef>
          <a:fontRef idx="minor">
            <a:schemeClr val="lt1"/>
          </a:fontRef>
        </p:style>
        <p:txBody>
          <a:bodyPr lIns="137160" rIns="0" rtlCol="0" anchor="ctr"/>
          <a:lstStyle/>
          <a:p>
            <a:r>
              <a:rPr lang="en-US" sz="2200" spc="300" dirty="0">
                <a:solidFill>
                  <a:srgbClr val="E1EAED"/>
                </a:solidFill>
                <a:latin typeface="Courier" pitchFamily="2" charset="0"/>
              </a:rPr>
              <a:t>customer satisfaction</a:t>
            </a:r>
          </a:p>
        </p:txBody>
      </p:sp>
      <p:sp>
        <p:nvSpPr>
          <p:cNvPr id="44" name="Round Same Side Corner Rectangle 43">
            <a:extLst>
              <a:ext uri="{FF2B5EF4-FFF2-40B4-BE49-F238E27FC236}">
                <a16:creationId xmlns:a16="http://schemas.microsoft.com/office/drawing/2014/main" id="{5B758D74-D1E1-599D-829E-657AAF09F494}"/>
              </a:ext>
            </a:extLst>
          </p:cNvPr>
          <p:cNvSpPr/>
          <p:nvPr/>
        </p:nvSpPr>
        <p:spPr>
          <a:xfrm>
            <a:off x="7042268" y="281885"/>
            <a:ext cx="4838977" cy="365760"/>
          </a:xfrm>
          <a:prstGeom prst="round2SameRect">
            <a:avLst>
              <a:gd name="adj1" fmla="val 27420"/>
              <a:gd name="adj2" fmla="val 0"/>
            </a:avLst>
          </a:prstGeom>
          <a:solidFill>
            <a:srgbClr val="02474F"/>
          </a:solidFill>
          <a:ln>
            <a:noFill/>
          </a:ln>
        </p:spPr>
        <p:style>
          <a:lnRef idx="2">
            <a:schemeClr val="accent1">
              <a:shade val="15000"/>
            </a:schemeClr>
          </a:lnRef>
          <a:fillRef idx="1">
            <a:schemeClr val="accent1"/>
          </a:fillRef>
          <a:effectRef idx="0">
            <a:schemeClr val="accent1"/>
          </a:effectRef>
          <a:fontRef idx="minor">
            <a:schemeClr val="lt1"/>
          </a:fontRef>
        </p:style>
        <p:txBody>
          <a:bodyPr lIns="137160" rIns="0" rtlCol="0" anchor="ctr"/>
          <a:lstStyle/>
          <a:p>
            <a:r>
              <a:rPr lang="en-US" sz="2200" spc="300" dirty="0">
                <a:solidFill>
                  <a:srgbClr val="E1EAED"/>
                </a:solidFill>
                <a:latin typeface="Courier" pitchFamily="2" charset="0"/>
              </a:rPr>
              <a:t>revenue</a:t>
            </a:r>
          </a:p>
        </p:txBody>
      </p:sp>
      <p:sp>
        <p:nvSpPr>
          <p:cNvPr id="45" name="Round Same Side Corner Rectangle 44">
            <a:extLst>
              <a:ext uri="{FF2B5EF4-FFF2-40B4-BE49-F238E27FC236}">
                <a16:creationId xmlns:a16="http://schemas.microsoft.com/office/drawing/2014/main" id="{79F49EA2-AE66-4663-EA8D-E9ED3DD0806D}"/>
              </a:ext>
            </a:extLst>
          </p:cNvPr>
          <p:cNvSpPr>
            <a:spLocks/>
          </p:cNvSpPr>
          <p:nvPr/>
        </p:nvSpPr>
        <p:spPr>
          <a:xfrm rot="10800000">
            <a:off x="7042268" y="2814449"/>
            <a:ext cx="4838976" cy="1472071"/>
          </a:xfrm>
          <a:prstGeom prst="round2SameRect">
            <a:avLst>
              <a:gd name="adj1" fmla="val 1890"/>
              <a:gd name="adj2" fmla="val 0"/>
            </a:avLst>
          </a:prstGeom>
          <a:solidFill>
            <a:srgbClr val="0465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 Same Side Corner Rectangle 45">
            <a:extLst>
              <a:ext uri="{FF2B5EF4-FFF2-40B4-BE49-F238E27FC236}">
                <a16:creationId xmlns:a16="http://schemas.microsoft.com/office/drawing/2014/main" id="{3BF80ACE-8A30-4B4F-BFEF-78E85AD339DD}"/>
              </a:ext>
            </a:extLst>
          </p:cNvPr>
          <p:cNvSpPr>
            <a:spLocks/>
          </p:cNvSpPr>
          <p:nvPr/>
        </p:nvSpPr>
        <p:spPr>
          <a:xfrm rot="10800000">
            <a:off x="7042268" y="647645"/>
            <a:ext cx="4838976" cy="1472071"/>
          </a:xfrm>
          <a:prstGeom prst="round2SameRect">
            <a:avLst>
              <a:gd name="adj1" fmla="val 1890"/>
              <a:gd name="adj2" fmla="val 0"/>
            </a:avLst>
          </a:prstGeom>
          <a:solidFill>
            <a:srgbClr val="0465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ound Same Side Corner Rectangle 46">
            <a:extLst>
              <a:ext uri="{FF2B5EF4-FFF2-40B4-BE49-F238E27FC236}">
                <a16:creationId xmlns:a16="http://schemas.microsoft.com/office/drawing/2014/main" id="{A299BEF1-B54C-781E-3644-98940C0CB82D}"/>
              </a:ext>
            </a:extLst>
          </p:cNvPr>
          <p:cNvSpPr>
            <a:spLocks/>
          </p:cNvSpPr>
          <p:nvPr/>
        </p:nvSpPr>
        <p:spPr>
          <a:xfrm rot="10800000">
            <a:off x="7042268" y="4957509"/>
            <a:ext cx="4838976" cy="1472071"/>
          </a:xfrm>
          <a:prstGeom prst="round2SameRect">
            <a:avLst>
              <a:gd name="adj1" fmla="val 1890"/>
              <a:gd name="adj2" fmla="val 0"/>
            </a:avLst>
          </a:prstGeom>
          <a:solidFill>
            <a:srgbClr val="0465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7EAEC5CC-E140-C04C-B7BC-D950B680C5F7}"/>
              </a:ext>
            </a:extLst>
          </p:cNvPr>
          <p:cNvSpPr txBox="1"/>
          <p:nvPr/>
        </p:nvSpPr>
        <p:spPr>
          <a:xfrm>
            <a:off x="7359957" y="701841"/>
            <a:ext cx="4460977" cy="707886"/>
          </a:xfrm>
          <a:prstGeom prst="rect">
            <a:avLst/>
          </a:prstGeom>
          <a:noFill/>
        </p:spPr>
        <p:txBody>
          <a:bodyPr wrap="square" rtlCol="0">
            <a:spAutoFit/>
          </a:bodyPr>
          <a:lstStyle/>
          <a:p>
            <a:pPr algn="r"/>
            <a:r>
              <a:rPr lang="en-US" sz="4000" dirty="0">
                <a:solidFill>
                  <a:schemeClr val="bg1"/>
                </a:solidFill>
                <a:latin typeface="Courier" pitchFamily="2" charset="0"/>
              </a:rPr>
              <a:t>$999,999,999</a:t>
            </a:r>
          </a:p>
        </p:txBody>
      </p:sp>
      <p:cxnSp>
        <p:nvCxnSpPr>
          <p:cNvPr id="51" name="Straight Connector 50">
            <a:extLst>
              <a:ext uri="{FF2B5EF4-FFF2-40B4-BE49-F238E27FC236}">
                <a16:creationId xmlns:a16="http://schemas.microsoft.com/office/drawing/2014/main" id="{E28A6E85-90B5-ABD1-31EE-60B3A8928279}"/>
              </a:ext>
            </a:extLst>
          </p:cNvPr>
          <p:cNvCxnSpPr/>
          <p:nvPr/>
        </p:nvCxnSpPr>
        <p:spPr>
          <a:xfrm flipV="1">
            <a:off x="7195339" y="1522686"/>
            <a:ext cx="1201409" cy="398395"/>
          </a:xfrm>
          <a:prstGeom prst="line">
            <a:avLst/>
          </a:prstGeom>
          <a:ln w="28575">
            <a:solidFill>
              <a:srgbClr val="E1EAED"/>
            </a:solidFill>
            <a:headEnd type="oval" w="lg" len="lg"/>
            <a:tailEnd type="oval" w="lg" len="lg"/>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2E0C67DC-4B29-FEAD-4935-A14B78E8DD8A}"/>
              </a:ext>
            </a:extLst>
          </p:cNvPr>
          <p:cNvCxnSpPr>
            <a:cxnSpLocks/>
          </p:cNvCxnSpPr>
          <p:nvPr/>
        </p:nvCxnSpPr>
        <p:spPr>
          <a:xfrm>
            <a:off x="8396748" y="1522686"/>
            <a:ext cx="1065008" cy="329387"/>
          </a:xfrm>
          <a:prstGeom prst="line">
            <a:avLst/>
          </a:prstGeom>
          <a:ln w="28575">
            <a:solidFill>
              <a:srgbClr val="E1EAED"/>
            </a:solidFill>
            <a:headEnd type="oval" w="lg" len="lg"/>
            <a:tailEnd type="oval" w="lg" len="lg"/>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33E28BEA-CD70-E4C5-2A56-7144A1D0D89E}"/>
              </a:ext>
            </a:extLst>
          </p:cNvPr>
          <p:cNvCxnSpPr>
            <a:cxnSpLocks/>
          </p:cNvCxnSpPr>
          <p:nvPr/>
        </p:nvCxnSpPr>
        <p:spPr>
          <a:xfrm>
            <a:off x="9461756" y="1852073"/>
            <a:ext cx="1039096" cy="143160"/>
          </a:xfrm>
          <a:prstGeom prst="line">
            <a:avLst/>
          </a:prstGeom>
          <a:ln w="28575">
            <a:solidFill>
              <a:srgbClr val="E1EAED"/>
            </a:solidFill>
            <a:headEnd type="oval" w="lg" len="lg"/>
            <a:tailEnd type="oval" w="lg" len="lg"/>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2926686-C200-A9CE-67D0-D61ECEA09AC1}"/>
              </a:ext>
            </a:extLst>
          </p:cNvPr>
          <p:cNvCxnSpPr>
            <a:cxnSpLocks/>
          </p:cNvCxnSpPr>
          <p:nvPr/>
        </p:nvCxnSpPr>
        <p:spPr>
          <a:xfrm flipV="1">
            <a:off x="10500852" y="1457621"/>
            <a:ext cx="1155464" cy="537612"/>
          </a:xfrm>
          <a:prstGeom prst="line">
            <a:avLst/>
          </a:prstGeom>
          <a:ln w="28575">
            <a:solidFill>
              <a:srgbClr val="E1EAED"/>
            </a:solidFill>
            <a:headEnd type="oval" w="lg" len="lg"/>
            <a:tailEnd type="oval" w="lg" len="lg"/>
          </a:ln>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B53536A5-62EC-E6D1-3158-5AB316414726}"/>
              </a:ext>
            </a:extLst>
          </p:cNvPr>
          <p:cNvSpPr txBox="1"/>
          <p:nvPr/>
        </p:nvSpPr>
        <p:spPr>
          <a:xfrm>
            <a:off x="9763281" y="2868703"/>
            <a:ext cx="2057654" cy="707886"/>
          </a:xfrm>
          <a:prstGeom prst="rect">
            <a:avLst/>
          </a:prstGeom>
          <a:noFill/>
        </p:spPr>
        <p:txBody>
          <a:bodyPr wrap="square" rtlCol="0">
            <a:spAutoFit/>
          </a:bodyPr>
          <a:lstStyle/>
          <a:p>
            <a:pPr algn="r"/>
            <a:r>
              <a:rPr lang="en-US" sz="4000" dirty="0">
                <a:solidFill>
                  <a:schemeClr val="bg1"/>
                </a:solidFill>
                <a:latin typeface="Courier" pitchFamily="2" charset="0"/>
              </a:rPr>
              <a:t>+14%</a:t>
            </a:r>
          </a:p>
        </p:txBody>
      </p:sp>
      <p:sp>
        <p:nvSpPr>
          <p:cNvPr id="82" name="Rectangle 81">
            <a:extLst>
              <a:ext uri="{FF2B5EF4-FFF2-40B4-BE49-F238E27FC236}">
                <a16:creationId xmlns:a16="http://schemas.microsoft.com/office/drawing/2014/main" id="{B4AAC997-65B4-F1A3-F897-4D19A257A2D5}"/>
              </a:ext>
            </a:extLst>
          </p:cNvPr>
          <p:cNvSpPr/>
          <p:nvPr/>
        </p:nvSpPr>
        <p:spPr>
          <a:xfrm>
            <a:off x="7195339" y="3411999"/>
            <a:ext cx="346003" cy="4800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9FDE2EE8-1CAE-40CF-2749-2C9682A66E85}"/>
              </a:ext>
            </a:extLst>
          </p:cNvPr>
          <p:cNvSpPr/>
          <p:nvPr/>
        </p:nvSpPr>
        <p:spPr>
          <a:xfrm>
            <a:off x="7677927" y="3892070"/>
            <a:ext cx="346003" cy="139607"/>
          </a:xfrm>
          <a:prstGeom prst="rect">
            <a:avLst/>
          </a:prstGeom>
          <a:solidFill>
            <a:srgbClr val="FFD7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9CB91EE1-7F2C-610F-5A2B-BD4021D4005D}"/>
              </a:ext>
            </a:extLst>
          </p:cNvPr>
          <p:cNvSpPr/>
          <p:nvPr/>
        </p:nvSpPr>
        <p:spPr>
          <a:xfrm>
            <a:off x="8160515" y="3604198"/>
            <a:ext cx="346003" cy="2878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9843D4D6-A950-2760-E8D9-E0FBAFEE6260}"/>
              </a:ext>
            </a:extLst>
          </p:cNvPr>
          <p:cNvSpPr/>
          <p:nvPr/>
        </p:nvSpPr>
        <p:spPr>
          <a:xfrm flipV="1">
            <a:off x="8643103" y="3664992"/>
            <a:ext cx="346003" cy="2270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356241C3-2920-D9E3-5AA8-E00143162764}"/>
              </a:ext>
            </a:extLst>
          </p:cNvPr>
          <p:cNvSpPr/>
          <p:nvPr/>
        </p:nvSpPr>
        <p:spPr>
          <a:xfrm>
            <a:off x="9125691" y="3411999"/>
            <a:ext cx="346003" cy="4800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9D02CA87-5056-D972-CC64-0A4F8C7D5BAB}"/>
              </a:ext>
            </a:extLst>
          </p:cNvPr>
          <p:cNvSpPr/>
          <p:nvPr/>
        </p:nvSpPr>
        <p:spPr>
          <a:xfrm flipV="1">
            <a:off x="9608281" y="3222646"/>
            <a:ext cx="346003" cy="6694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a:extLst>
              <a:ext uri="{FF2B5EF4-FFF2-40B4-BE49-F238E27FC236}">
                <a16:creationId xmlns:a16="http://schemas.microsoft.com/office/drawing/2014/main" id="{2DF95CDE-118D-E3F5-7C8C-135A917FF815}"/>
              </a:ext>
            </a:extLst>
          </p:cNvPr>
          <p:cNvSpPr txBox="1"/>
          <p:nvPr/>
        </p:nvSpPr>
        <p:spPr>
          <a:xfrm>
            <a:off x="9718863" y="5009878"/>
            <a:ext cx="2102071" cy="707886"/>
          </a:xfrm>
          <a:prstGeom prst="rect">
            <a:avLst/>
          </a:prstGeom>
          <a:noFill/>
        </p:spPr>
        <p:txBody>
          <a:bodyPr wrap="square" rtlCol="0">
            <a:spAutoFit/>
          </a:bodyPr>
          <a:lstStyle/>
          <a:p>
            <a:pPr algn="r"/>
            <a:r>
              <a:rPr lang="en-US" sz="4000" dirty="0">
                <a:solidFill>
                  <a:schemeClr val="bg1"/>
                </a:solidFill>
                <a:latin typeface="Courier" pitchFamily="2" charset="0"/>
              </a:rPr>
              <a:t>-7.3%</a:t>
            </a:r>
          </a:p>
        </p:txBody>
      </p:sp>
      <p:cxnSp>
        <p:nvCxnSpPr>
          <p:cNvPr id="189" name="Straight Connector 188">
            <a:extLst>
              <a:ext uri="{FF2B5EF4-FFF2-40B4-BE49-F238E27FC236}">
                <a16:creationId xmlns:a16="http://schemas.microsoft.com/office/drawing/2014/main" id="{B1D92E6B-FEAE-8114-C7BB-50A19D904BEB}"/>
              </a:ext>
            </a:extLst>
          </p:cNvPr>
          <p:cNvCxnSpPr/>
          <p:nvPr/>
        </p:nvCxnSpPr>
        <p:spPr>
          <a:xfrm flipV="1">
            <a:off x="7195339" y="5785464"/>
            <a:ext cx="1201409" cy="398395"/>
          </a:xfrm>
          <a:prstGeom prst="line">
            <a:avLst/>
          </a:prstGeom>
          <a:ln w="28575">
            <a:solidFill>
              <a:srgbClr val="FFD760"/>
            </a:solidFill>
            <a:headEnd type="oval" w="lg" len="lg"/>
            <a:tailEnd type="oval" w="lg" len="lg"/>
          </a:ln>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6A16E141-8B23-1BDD-EEA5-A3E380F25BB6}"/>
              </a:ext>
            </a:extLst>
          </p:cNvPr>
          <p:cNvCxnSpPr>
            <a:cxnSpLocks/>
          </p:cNvCxnSpPr>
          <p:nvPr/>
        </p:nvCxnSpPr>
        <p:spPr>
          <a:xfrm>
            <a:off x="8396748" y="5785464"/>
            <a:ext cx="1065008" cy="329387"/>
          </a:xfrm>
          <a:prstGeom prst="line">
            <a:avLst/>
          </a:prstGeom>
          <a:ln w="28575">
            <a:solidFill>
              <a:srgbClr val="FFD760"/>
            </a:solidFill>
            <a:headEnd type="oval" w="lg" len="lg"/>
            <a:tailEnd type="oval" w="lg" len="lg"/>
          </a:ln>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5A83504B-5F6B-8616-2CB4-EF93B1C04775}"/>
              </a:ext>
            </a:extLst>
          </p:cNvPr>
          <p:cNvCxnSpPr>
            <a:cxnSpLocks/>
          </p:cNvCxnSpPr>
          <p:nvPr/>
        </p:nvCxnSpPr>
        <p:spPr>
          <a:xfrm flipV="1">
            <a:off x="9461756" y="5785464"/>
            <a:ext cx="1039096" cy="329387"/>
          </a:xfrm>
          <a:prstGeom prst="line">
            <a:avLst/>
          </a:prstGeom>
          <a:ln w="28575">
            <a:solidFill>
              <a:srgbClr val="FFD760"/>
            </a:solidFill>
            <a:headEnd type="oval" w="lg" len="lg"/>
            <a:tailEnd type="oval" w="lg" len="lg"/>
          </a:ln>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C43EB2A2-74B5-9306-D9A9-31FD09BD6BDF}"/>
              </a:ext>
            </a:extLst>
          </p:cNvPr>
          <p:cNvCxnSpPr>
            <a:cxnSpLocks/>
          </p:cNvCxnSpPr>
          <p:nvPr/>
        </p:nvCxnSpPr>
        <p:spPr>
          <a:xfrm>
            <a:off x="10500852" y="5785464"/>
            <a:ext cx="1173854" cy="125107"/>
          </a:xfrm>
          <a:prstGeom prst="line">
            <a:avLst/>
          </a:prstGeom>
          <a:ln w="28575">
            <a:solidFill>
              <a:srgbClr val="FFD760"/>
            </a:solidFill>
            <a:headEnd type="oval" w="lg" len="lg"/>
            <a:tailEnd type="oval"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7471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15346</TotalTime>
  <Words>327</Words>
  <Application>Microsoft Macintosh PowerPoint</Application>
  <PresentationFormat>Widescreen</PresentationFormat>
  <Paragraphs>59</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313</cp:revision>
  <cp:lastPrinted>2024-02-20T23:48:17Z</cp:lastPrinted>
  <dcterms:created xsi:type="dcterms:W3CDTF">2021-07-07T23:54:57Z</dcterms:created>
  <dcterms:modified xsi:type="dcterms:W3CDTF">2024-05-28T16:26:02Z</dcterms:modified>
</cp:coreProperties>
</file>