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2" autoAdjust="0"/>
    <p:restoredTop sz="86447"/>
  </p:normalViewPr>
  <p:slideViewPr>
    <p:cSldViewPr snapToGrid="0" snapToObjects="1">
      <p:cViewPr varScale="1">
        <p:scale>
          <a:sx n="128" d="100"/>
          <a:sy n="128" d="100"/>
        </p:scale>
        <p:origin x="67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556&amp;utm_source=integrated+content&amp;utm_campaign=/blog/project-charter-templates-and-guidelines-every-business-need&amp;utm_medium=Project+Charter+with+Example+Data+powerpoint+8556&amp;lpa=Project+Charter+with+Example+Data+powerpoint+85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210834" y="255512"/>
            <a:ext cx="4583144" cy="6360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PROJECT CHARTER TEMPLATE WITH EXAMPLE DATA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PRESENTATION TEMPLATE</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3200" dirty="0">
                <a:solidFill>
                  <a:schemeClr val="bg1"/>
                </a:solidFill>
                <a:latin typeface="Century Gothic" panose="020B0502020202020204" pitchFamily="34" charset="0"/>
              </a:rPr>
              <a:t>IMPORTANT REMINDER</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A narrative written charter must be circulated and signed by the project sponsors. You can attach a completed version of this template to your narrative written charter in an effort to keep it short and concise. </a:t>
            </a:r>
          </a:p>
          <a:p>
            <a:pPr>
              <a:lnSpc>
                <a:spcPct val="150000"/>
              </a:lnSpc>
            </a:pP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Please make sure you meet with the project team and sponsors before completing this template. Much of the information required will need to come from a discussion with team members and sponsors.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   GENERAL PROJECT INFORMATION</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800" b="0" i="0" u="none" strike="noStrike" dirty="0">
                          <a:solidFill>
                            <a:srgbClr val="000000"/>
                          </a:solidFill>
                          <a:effectLst/>
                          <a:latin typeface="Century Gothic" panose="020B0502020202020204" pitchFamily="34" charset="0"/>
                        </a:rPr>
                        <a:t>Positive Charge EMV Station Installations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dirty="0">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200" b="0" i="0" u="none" strike="noStrike" dirty="0">
                          <a:solidFill>
                            <a:srgbClr val="000000"/>
                          </a:solidFill>
                          <a:effectLst/>
                          <a:latin typeface="Century Gothic" panose="020B0502020202020204" pitchFamily="34" charset="0"/>
                        </a:rPr>
                        <a:t> 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en-US"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200" b="0" i="0" u="none" strike="noStrike" dirty="0">
                          <a:solidFill>
                            <a:srgbClr val="000000"/>
                          </a:solidFill>
                          <a:effectLst/>
                          <a:latin typeface="Century Gothic" panose="020B0502020202020204" pitchFamily="34" charset="0"/>
                        </a:rPr>
                        <a:t> Field Engineering, Operations, and Project Management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Wendy Williams (Project Management)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dirty="0">
                          <a:solidFill>
                            <a:srgbClr val="000000"/>
                          </a:solidFill>
                          <a:effectLst/>
                          <a:latin typeface="Century Gothic" panose="020B0502020202020204" pitchFamily="34" charset="0"/>
                        </a:rPr>
                        <a:t>2/19/20XX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200" b="0" i="0" u="none" strike="noStrike" dirty="0">
                          <a:solidFill>
                            <a:srgbClr val="000000"/>
                          </a:solidFill>
                          <a:effectLst/>
                          <a:latin typeface="Century Gothic" panose="020B0502020202020204" pitchFamily="34" charset="0"/>
                        </a:rPr>
                        <a:t>11/30/20XX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400" b="0" i="0" u="none" strike="noStrike" dirty="0">
                          <a:solidFill>
                            <a:srgbClr val="000000"/>
                          </a:solidFill>
                          <a:effectLst/>
                          <a:latin typeface="Century Gothic" panose="020B0502020202020204" pitchFamily="34" charset="0"/>
                        </a:rPr>
                        <a:t> </a:t>
                      </a:r>
                      <a:r>
                        <a:rPr lang="en-US" sz="1200" b="0" i="0" u="none" strike="noStrike" dirty="0">
                          <a:solidFill>
                            <a:srgbClr val="000000"/>
                          </a:solidFill>
                          <a:effectLst/>
                          <a:latin typeface="Century Gothic" panose="020B0502020202020204" pitchFamily="34" charset="0"/>
                        </a:rPr>
                        <a:t>Rakesh Agarwal (Director of Operations)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en-US" sz="1400" b="0" i="0" u="none" strike="noStrike" dirty="0">
                          <a:solidFill>
                            <a:srgbClr val="000000"/>
                          </a:solidFill>
                          <a:effectLst/>
                          <a:latin typeface="Century Gothic" panose="020B0502020202020204" pitchFamily="34" charset="0"/>
                        </a:rPr>
                        <a:t>$237,750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$441,885</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CUSTOMERS</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Our goal for this project is to install 1,125 EV charging stations at 116  locations across the US, Mexico and Canada to accommodate malls' and service stations' EV-charging needs.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en-US" sz="1200" b="0" i="0" u="none" strike="noStrike" dirty="0">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The implementation of the 1,125 EV charging stations will reduce fossil-fuel emissions and have a positive impact on the environment. This will help fulfill Positive Charge's mission of being the world's largest EV-charging provider and reduce the environmental impact of fossil-fuel cars through our services.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en-US" sz="12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As EVs become more prevalent, more EV-charging stations are needed to accommodate EV drivers' charging needs. The implementation of the 1,125 EV charging stations at 116  locations across the US, Mexico, and Canada to accommodate malls' and service stations' EV-charging "traffic" will reduce the lengths to which EV drivers would have to travel for their next charge. The implementation of the EV-charging stations will also result in a 24% profit for Positive Charge.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en-US" sz="1200" b="0" i="0" u="none" strike="noStrike" dirty="0">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The project goal is to install 1,125 EV charging stations at 116  locations across the US, Mexico and Canada. The metrics used to measure success will primarily be the following key performance indicators (KPIs): Revenue Growth, Client Retention Rate, and Customer Satisfaction.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en-US" sz="1200" b="0" i="0" u="none" strike="noStrike" dirty="0">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Install 1,125 EV charging stations at 116  locations across the US, Mexico and Canada to accommodate malls' and service stations' EV-charging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en-US" sz="1200" b="0" i="0" u="none" strike="noStrike" dirty="0">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en-US" sz="1100" b="0" i="0" u="none" strike="noStrike" dirty="0">
                          <a:solidFill>
                            <a:srgbClr val="000000"/>
                          </a:solidFill>
                          <a:effectLst/>
                          <a:latin typeface="Century Gothic" panose="020B0502020202020204" pitchFamily="34" charset="0"/>
                        </a:rPr>
                        <a:t>Operations engineers, project managers and field implementation engineers will work with third-party client site personnel to install 1,125 EV charging stations at 116  locations across the US, Mexico and Canada.</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en-US" sz="1200" b="0" i="0" u="none" strike="noStrike" dirty="0">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en-US" sz="1100" b="0" i="0" u="none" strike="noStrike" dirty="0">
                          <a:solidFill>
                            <a:srgbClr val="000000"/>
                          </a:solidFill>
                          <a:effectLst/>
                          <a:latin typeface="Century Gothic" panose="020B0502020202020204" pitchFamily="34" charset="0"/>
                        </a:rPr>
                        <a:t>Positive Charge is not responsible for third-party / client's locations preparatory work (e.g., permits for digging, city region electricity-availability logistics, etc.). However, Positive Charge project managers can provide clients with a checklist to ensure their locations are adequately prepared for the installation of our EV charging stations.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n-US" sz="900" b="1" i="0" u="none" strike="noStrike" dirty="0">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dirty="0">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dirty="0">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12/05/20XX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12/06/20XX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02/01/20XX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12/07/20XX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12/08/20XX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02/10/20XX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12/09/20XX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02/26/20XX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02/08/20XX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03/08/20XX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n-US" sz="1400" b="0" i="0" u="none" strike="noStrike" dirty="0">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400" b="0" i="0" u="none" strike="noStrike" dirty="0">
                          <a:solidFill>
                            <a:srgbClr val="000000"/>
                          </a:solidFill>
                          <a:effectLst/>
                          <a:latin typeface="Century Gothic" panose="020B0502020202020204" pitchFamily="34" charset="0"/>
                        </a:rPr>
                        <a:t>04/23/20XX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1400" b="0" i="0" u="none" strike="noStrike" dirty="0">
                          <a:solidFill>
                            <a:srgbClr val="000000"/>
                          </a:solidFill>
                          <a:effectLst/>
                          <a:latin typeface="Century Gothic" panose="020B0502020202020204" pitchFamily="34" charset="0"/>
                        </a:rPr>
                        <a:t>06/23/20XX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en-US" sz="1200" b="0" i="0" u="none" strike="noStrike" dirty="0">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en-US" sz="1100" b="0" i="0" u="none" strike="noStrike" dirty="0">
                          <a:solidFill>
                            <a:srgbClr val="000000"/>
                          </a:solidFill>
                          <a:effectLst/>
                          <a:latin typeface="Century Gothic" panose="020B0502020202020204" pitchFamily="34" charset="0"/>
                        </a:rPr>
                        <a:t>Janine Remagio - Project Manager </a:t>
                      </a:r>
                      <a:br>
                        <a:rPr lang="en-US" sz="1100" b="0" i="0" u="none" strike="noStrike" dirty="0">
                          <a:solidFill>
                            <a:srgbClr val="000000"/>
                          </a:solidFill>
                          <a:effectLst/>
                          <a:latin typeface="Century Gothic" panose="020B0502020202020204" pitchFamily="34" charset="0"/>
                        </a:rPr>
                      </a:br>
                      <a:r>
                        <a:rPr lang="en-US" sz="1100" b="0" i="0" u="none" strike="noStrike" dirty="0">
                          <a:solidFill>
                            <a:srgbClr val="000000"/>
                          </a:solidFill>
                          <a:effectLst/>
                          <a:latin typeface="Century Gothic" panose="020B0502020202020204" pitchFamily="34" charset="0"/>
                        </a:rPr>
                        <a:t>David Coen - Chief Engineer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Century Gothic" panose="020B0502020202020204" pitchFamily="34" charset="0"/>
                        </a:rPr>
                        <a:t>Rita Preze - CFO </a:t>
                      </a:r>
                    </a:p>
                    <a:p>
                      <a:pPr algn="l" fontAlgn="ctr"/>
                      <a:r>
                        <a:rPr lang="en-US" sz="1100" b="0" i="0" u="none" strike="noStrike" dirty="0">
                          <a:solidFill>
                            <a:srgbClr val="000000"/>
                          </a:solidFill>
                          <a:effectLst/>
                          <a:latin typeface="Century Gothic" panose="020B0502020202020204" pitchFamily="34" charset="0"/>
                        </a:rPr>
                        <a:t>Lisa Jones - QA Director</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entury Gothic" panose="020B0502020202020204" pitchFamily="34" charset="0"/>
                        </a:rPr>
                        <a:t>Donald Smythe - Field Engineer</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en-US" sz="1200" b="0" i="0" u="none" strike="noStrike" dirty="0">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Operations, Sales, Project Management, Engineering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en-US" sz="1200" b="0" i="0" u="none" strike="noStrike" dirty="0">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en-US" sz="1000" b="1" i="0" u="none" strike="noStrike" dirty="0">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dirty="0">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dirty="0">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$78.00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en-US"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Level 1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n-US" sz="1100" b="0" i="0" u="none" strike="noStrike" dirty="0">
                          <a:solidFill>
                            <a:srgbClr val="000000"/>
                          </a:solidFill>
                          <a:effectLst/>
                          <a:latin typeface="Century Gothic" panose="020B0502020202020204" pitchFamily="34" charset="0"/>
                        </a:rPr>
                        <a:t>$46.00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Level 2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n-US" sz="1100" b="0" i="0" u="none" strike="noStrike" dirty="0">
                          <a:solidFill>
                            <a:srgbClr val="000000"/>
                          </a:solidFill>
                          <a:effectLst/>
                          <a:latin typeface="Century Gothic" panose="020B0502020202020204" pitchFamily="34" charset="0"/>
                        </a:rPr>
                        <a:t>$58.00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EVC Fast Chargers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$85,000.00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en-U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Battery Vendor</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n-US" sz="1100" b="0" i="0" u="none" strike="noStrike" dirty="0">
                          <a:solidFill>
                            <a:srgbClr val="000000"/>
                          </a:solidFill>
                          <a:effectLst/>
                          <a:latin typeface="Century Gothic" panose="020B0502020202020204" pitchFamily="34" charset="0"/>
                        </a:rPr>
                        <a:t>$79,879.00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en-US" sz="1100" b="1" i="0" u="none" strike="noStrike" dirty="0">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Power Conversion System Vendor</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n-US" sz="1100" b="0" i="0" u="none" strike="noStrike" dirty="0">
                          <a:solidFill>
                            <a:srgbClr val="000000"/>
                          </a:solidFill>
                          <a:effectLst/>
                          <a:latin typeface="Century Gothic" panose="020B0502020202020204" pitchFamily="34" charset="0"/>
                        </a:rPr>
                        <a:t>$68,686.00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en-US" sz="1100" b="1" i="0" u="none" strike="noStrike" dirty="0">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Third-Party Software</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en-US" sz="1100" b="0" i="0" u="none" strike="noStrike" dirty="0">
                          <a:solidFill>
                            <a:srgbClr val="000000"/>
                          </a:solidFill>
                          <a:effectLst/>
                          <a:latin typeface="Century Gothic" panose="020B0502020202020204" pitchFamily="34" charset="0"/>
                        </a:rPr>
                        <a:t>$25,432.00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en-US" sz="1100" b="0" i="0" u="none" strike="noStrike" dirty="0">
                          <a:solidFill>
                            <a:srgbClr val="000000"/>
                          </a:solidFill>
                          <a:effectLst/>
                          <a:latin typeface="Century Gothic" panose="020B0502020202020204" pitchFamily="34" charset="0"/>
                        </a:rPr>
                        <a:t> $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en-US" sz="1000" b="0" i="0" u="none" strike="noStrike" dirty="0">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en-US" sz="1200" b="0" i="0" u="none" strike="noStrike" dirty="0">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Jane Matthews - Project Manager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en-US" sz="1200" b="0" i="0" u="none" strike="noStrike" dirty="0">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en-US" sz="1200" b="0" i="0" u="none" strike="noStrike" dirty="0">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116  clients across the US, Mexico and Canada (see attached client list).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en-US" sz="1200" b="0" i="0" u="none" strike="noStrike" dirty="0">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The implementation of the 1,125 EV charging stations at 116  locations across the US, Mexico and Canada to accommodate malls' and service stations' EV-charging "traffic" will reduce the lengths to which EV drivers would have to trave for their next charge. The implementation of the EV-charging stations will also result in a 24% profit for Positive Charge.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en-US" sz="1000" b="1" i="0" u="none" strike="noStrike" dirty="0">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dirty="0">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en-US" sz="1100" b="1" i="0" u="none" strike="noStrike" dirty="0">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Estimator's projections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en-US" sz="1100" b="1" i="0" u="none" strike="noStrike" dirty="0">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Finance's projections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en-US" sz="1100" b="1" i="0" u="none" strike="noStrike" dirty="0">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Project management's estimations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en-US" sz="1100" b="1" i="0" u="none" strike="noStrike" dirty="0">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Operations' estimations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en-US" sz="1100" b="1" i="0" u="none" strike="noStrike" dirty="0">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Project management's estimations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en-US" sz="1100" b="1" i="0" u="none" strike="noStrike" dirty="0">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Project management's estimations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en-US" sz="1100" b="1" i="0" u="none" strike="noStrike" dirty="0">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Finance's projections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400" b="0" i="0" u="none" strike="noStrike" dirty="0">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Though contract is signed, Operations still does not have approval for installation from cities of Denver and Yuma. Project management to work with both cities to ensure proper permitting, etc. in time for scheduled installations.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400" b="0" i="0" u="none" strike="noStrike" dirty="0">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We have to "backfill" some key project management and field engineer positions to ensure we have people "on the ground" to manage EV stations' implementation.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400" b="0" i="0" u="none" strike="noStrike" dirty="0">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We assume that all permits for installation of EV-charging stations will be provided by clients by time of implementation.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600" b="0" dirty="0">
                          <a:solidFill>
                            <a:schemeClr val="tx1"/>
                          </a:solidFill>
                          <a:effectLst/>
                          <a:latin typeface="Century Gothic" panose="020B0502020202020204" pitchFamily="34" charset="0"/>
                        </a:rPr>
                        <a:t> 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600" dirty="0">
                          <a:solidFill>
                            <a:schemeClr val="tx1"/>
                          </a:solidFill>
                          <a:effectLst/>
                          <a:latin typeface="Century Gothic" panose="020B0502020202020204" pitchFamily="34" charset="0"/>
                        </a:rPr>
                        <a:t> Senior Project Manager</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en-US" sz="1600" dirty="0">
                          <a:solidFill>
                            <a:schemeClr val="tx1"/>
                          </a:solidFill>
                          <a:effectLst/>
                          <a:latin typeface="Century Gothic" panose="020B0502020202020204" pitchFamily="34" charset="0"/>
                        </a:rPr>
                        <a:t> 04/22/20XX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1191</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dcterms:created xsi:type="dcterms:W3CDTF">2022-06-28T22:57:13Z</dcterms:created>
  <dcterms:modified xsi:type="dcterms:W3CDTF">2022-06-28T22:57:48Z</dcterms:modified>
</cp:coreProperties>
</file>