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16"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6BD6F0"/>
    <a:srgbClr val="E8AE01"/>
    <a:srgbClr val="1E9531"/>
    <a:srgbClr val="64AB77"/>
    <a:srgbClr val="00BD32"/>
    <a:srgbClr val="C8DC85"/>
    <a:srgbClr val="E3EAF6"/>
    <a:srgbClr val="5B7191"/>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8" autoAdjust="0"/>
    <p:restoredTop sz="86447"/>
  </p:normalViewPr>
  <p:slideViewPr>
    <p:cSldViewPr snapToGrid="0" snapToObjects="1">
      <p:cViewPr varScale="1">
        <p:scale>
          <a:sx n="157" d="100"/>
          <a:sy n="157" d="100"/>
        </p:scale>
        <p:origin x="260" y="80"/>
      </p:cViewPr>
      <p:guideLst>
        <p:guide orient="horz" pos="2160"/>
        <p:guide pos="3840"/>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2/14/2020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1" y="3602039"/>
            <a:ext cx="9144000" cy="1655762"/>
          </a:xfrm>
        </p:spPr>
        <p:txBody>
          <a:bodyPr/>
          <a:lstStyle>
            <a:lvl1pPr marL="0" indent="0" algn="ctr">
              <a:buNone/>
              <a:defRPr sz="2400"/>
            </a:lvl1pPr>
            <a:lvl2pPr marL="457196" indent="0" algn="ctr">
              <a:buNone/>
              <a:defRPr sz="2000"/>
            </a:lvl2pPr>
            <a:lvl3pPr marL="914391" indent="0" algn="ctr">
              <a:buNone/>
              <a:defRPr sz="1800"/>
            </a:lvl3pPr>
            <a:lvl4pPr marL="1371587" indent="0" algn="ctr">
              <a:buNone/>
              <a:defRPr sz="1600"/>
            </a:lvl4pPr>
            <a:lvl5pPr marL="1828783" indent="0" algn="ctr">
              <a:buNone/>
              <a:defRPr sz="1600"/>
            </a:lvl5pPr>
            <a:lvl6pPr marL="2285978" indent="0" algn="ctr">
              <a:buNone/>
              <a:defRPr sz="1600"/>
            </a:lvl6pPr>
            <a:lvl7pPr marL="2743174" indent="0" algn="ctr">
              <a:buNone/>
              <a:defRPr sz="1600"/>
            </a:lvl7pPr>
            <a:lvl8pPr marL="3200370" indent="0" algn="ctr">
              <a:buNone/>
              <a:defRPr sz="1600"/>
            </a:lvl8pPr>
            <a:lvl9pPr marL="3657565"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196" indent="0">
              <a:buNone/>
              <a:defRPr sz="2000">
                <a:solidFill>
                  <a:schemeClr val="tx1">
                    <a:tint val="75000"/>
                  </a:schemeClr>
                </a:solidFill>
              </a:defRPr>
            </a:lvl2pPr>
            <a:lvl3pPr marL="914391" indent="0">
              <a:buNone/>
              <a:defRPr sz="1800">
                <a:solidFill>
                  <a:schemeClr val="tx1">
                    <a:tint val="75000"/>
                  </a:schemeClr>
                </a:solidFill>
              </a:defRPr>
            </a:lvl3pPr>
            <a:lvl4pPr marL="1371587" indent="0">
              <a:buNone/>
              <a:defRPr sz="1600">
                <a:solidFill>
                  <a:schemeClr val="tx1">
                    <a:tint val="75000"/>
                  </a:schemeClr>
                </a:solidFill>
              </a:defRPr>
            </a:lvl4pPr>
            <a:lvl5pPr marL="1828783" indent="0">
              <a:buNone/>
              <a:defRPr sz="1600">
                <a:solidFill>
                  <a:schemeClr val="tx1">
                    <a:tint val="75000"/>
                  </a:schemeClr>
                </a:solidFill>
              </a:defRPr>
            </a:lvl5pPr>
            <a:lvl6pPr marL="2285978" indent="0">
              <a:buNone/>
              <a:defRPr sz="1600">
                <a:solidFill>
                  <a:schemeClr val="tx1">
                    <a:tint val="75000"/>
                  </a:schemeClr>
                </a:solidFill>
              </a:defRPr>
            </a:lvl6pPr>
            <a:lvl7pPr marL="2743174" indent="0">
              <a:buNone/>
              <a:defRPr sz="1600">
                <a:solidFill>
                  <a:schemeClr val="tx1">
                    <a:tint val="75000"/>
                  </a:schemeClr>
                </a:solidFill>
              </a:defRPr>
            </a:lvl7pPr>
            <a:lvl8pPr marL="3200370" indent="0">
              <a:buNone/>
              <a:defRPr sz="1600">
                <a:solidFill>
                  <a:schemeClr val="tx1">
                    <a:tint val="75000"/>
                  </a:schemeClr>
                </a:solidFill>
              </a:defRPr>
            </a:lvl8pPr>
            <a:lvl9pPr marL="3657565"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2/14/2020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1"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1"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2/14/2020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9" y="1681164"/>
            <a:ext cx="5157787"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ru-RU"/>
              <a:t>Образец текста</a:t>
            </a:r>
          </a:p>
        </p:txBody>
      </p:sp>
      <p:sp>
        <p:nvSpPr>
          <p:cNvPr id="4" name="Content Placeholder 3"/>
          <p:cNvSpPr>
            <a:spLocks noGrp="1"/>
          </p:cNvSpPr>
          <p:nvPr>
            <p:ph sz="half" idx="2"/>
          </p:nvPr>
        </p:nvSpPr>
        <p:spPr>
          <a:xfrm>
            <a:off x="839789"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1" y="1681164"/>
            <a:ext cx="5183188"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1"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2/14/2020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2/14/2020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9"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2/14/2020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9" y="987426"/>
            <a:ext cx="6172200" cy="4873625"/>
          </a:xfrm>
        </p:spPr>
        <p:txBody>
          <a:bodyPr/>
          <a:lstStyle>
            <a:lvl1pPr marL="0" indent="0">
              <a:buNone/>
              <a:defRPr sz="3200"/>
            </a:lvl1pPr>
            <a:lvl2pPr marL="457196" indent="0">
              <a:buNone/>
              <a:defRPr sz="2800"/>
            </a:lvl2pPr>
            <a:lvl3pPr marL="914391" indent="0">
              <a:buNone/>
              <a:defRPr sz="2400"/>
            </a:lvl3pPr>
            <a:lvl4pPr marL="1371587" indent="0">
              <a:buNone/>
              <a:defRPr sz="2000"/>
            </a:lvl4pPr>
            <a:lvl5pPr marL="1828783" indent="0">
              <a:buNone/>
              <a:defRPr sz="2000"/>
            </a:lvl5pPr>
            <a:lvl6pPr marL="2285978" indent="0">
              <a:buNone/>
              <a:defRPr sz="2000"/>
            </a:lvl6pPr>
            <a:lvl7pPr marL="2743174" indent="0">
              <a:buNone/>
              <a:defRPr sz="2000"/>
            </a:lvl7pPr>
            <a:lvl8pPr marL="3200370" indent="0">
              <a:buNone/>
              <a:defRPr sz="2000"/>
            </a:lvl8pPr>
            <a:lvl9pPr marL="3657565"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2/14/2020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1"/>
            <a:ext cx="27432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2/14/2020</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9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8" indent="-228598" algn="l" defTabSz="914391"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793" indent="-228598" algn="l" defTabSz="914391"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2989" indent="-228598" algn="l" defTabSz="914391"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185"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380"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576"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72"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67"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63"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391" rtl="0" eaLnBrk="1" latinLnBrk="0" hangingPunct="1">
        <a:defRPr sz="1800" kern="1200">
          <a:solidFill>
            <a:schemeClr val="tx1"/>
          </a:solidFill>
          <a:latin typeface="+mn-lt"/>
          <a:ea typeface="+mn-ea"/>
          <a:cs typeface="+mn-cs"/>
        </a:defRPr>
      </a:lvl1pPr>
      <a:lvl2pPr marL="457196" algn="l" defTabSz="914391" rtl="0" eaLnBrk="1" latinLnBrk="0" hangingPunct="1">
        <a:defRPr sz="1800" kern="1200">
          <a:solidFill>
            <a:schemeClr val="tx1"/>
          </a:solidFill>
          <a:latin typeface="+mn-lt"/>
          <a:ea typeface="+mn-ea"/>
          <a:cs typeface="+mn-cs"/>
        </a:defRPr>
      </a:lvl2pPr>
      <a:lvl3pPr marL="914391" algn="l" defTabSz="914391" rtl="0" eaLnBrk="1" latinLnBrk="0" hangingPunct="1">
        <a:defRPr sz="1800" kern="1200">
          <a:solidFill>
            <a:schemeClr val="tx1"/>
          </a:solidFill>
          <a:latin typeface="+mn-lt"/>
          <a:ea typeface="+mn-ea"/>
          <a:cs typeface="+mn-cs"/>
        </a:defRPr>
      </a:lvl3pPr>
      <a:lvl4pPr marL="1371587" algn="l" defTabSz="914391" rtl="0" eaLnBrk="1" latinLnBrk="0" hangingPunct="1">
        <a:defRPr sz="1800" kern="1200">
          <a:solidFill>
            <a:schemeClr val="tx1"/>
          </a:solidFill>
          <a:latin typeface="+mn-lt"/>
          <a:ea typeface="+mn-ea"/>
          <a:cs typeface="+mn-cs"/>
        </a:defRPr>
      </a:lvl4pPr>
      <a:lvl5pPr marL="1828783" algn="l" defTabSz="914391" rtl="0" eaLnBrk="1" latinLnBrk="0" hangingPunct="1">
        <a:defRPr sz="1800" kern="1200">
          <a:solidFill>
            <a:schemeClr val="tx1"/>
          </a:solidFill>
          <a:latin typeface="+mn-lt"/>
          <a:ea typeface="+mn-ea"/>
          <a:cs typeface="+mn-cs"/>
        </a:defRPr>
      </a:lvl5pPr>
      <a:lvl6pPr marL="2285978" algn="l" defTabSz="914391" rtl="0" eaLnBrk="1" latinLnBrk="0" hangingPunct="1">
        <a:defRPr sz="1800" kern="1200">
          <a:solidFill>
            <a:schemeClr val="tx1"/>
          </a:solidFill>
          <a:latin typeface="+mn-lt"/>
          <a:ea typeface="+mn-ea"/>
          <a:cs typeface="+mn-cs"/>
        </a:defRPr>
      </a:lvl6pPr>
      <a:lvl7pPr marL="2743174" algn="l" defTabSz="914391" rtl="0" eaLnBrk="1" latinLnBrk="0" hangingPunct="1">
        <a:defRPr sz="1800" kern="1200">
          <a:solidFill>
            <a:schemeClr val="tx1"/>
          </a:solidFill>
          <a:latin typeface="+mn-lt"/>
          <a:ea typeface="+mn-ea"/>
          <a:cs typeface="+mn-cs"/>
        </a:defRPr>
      </a:lvl7pPr>
      <a:lvl8pPr marL="3200370" algn="l" defTabSz="914391" rtl="0" eaLnBrk="1" latinLnBrk="0" hangingPunct="1">
        <a:defRPr sz="1800" kern="1200">
          <a:solidFill>
            <a:schemeClr val="tx1"/>
          </a:solidFill>
          <a:latin typeface="+mn-lt"/>
          <a:ea typeface="+mn-ea"/>
          <a:cs typeface="+mn-cs"/>
        </a:defRPr>
      </a:lvl8pPr>
      <a:lvl9pPr marL="3657565" algn="l" defTabSz="91439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it.ly/2SGpAe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chemeClr val="bg1">
                <a:lumMod val="95000"/>
              </a:schemeClr>
            </a:gs>
          </a:gsLst>
          <a:lin ang="13500000" scaled="1"/>
          <a:tileRect/>
        </a:gradFill>
        <a:effectLst/>
      </p:bgPr>
    </p:bg>
    <p:spTree>
      <p:nvGrpSpPr>
        <p:cNvPr id="1" name=""/>
        <p:cNvGrpSpPr/>
        <p:nvPr/>
      </p:nvGrpSpPr>
      <p:grpSpPr>
        <a:xfrm>
          <a:off x="0" y="0"/>
          <a:ext cx="0" cy="0"/>
          <a:chOff x="0" y="0"/>
          <a:chExt cx="0" cy="0"/>
        </a:xfrm>
      </p:grpSpPr>
      <p:sp>
        <p:nvSpPr>
          <p:cNvPr id="7" name="TextBox 6"/>
          <p:cNvSpPr txBox="1"/>
          <p:nvPr/>
        </p:nvSpPr>
        <p:spPr>
          <a:xfrm>
            <a:off x="195715" y="123518"/>
            <a:ext cx="8283455" cy="369332"/>
          </a:xfrm>
          <a:prstGeom prst="rect">
            <a:avLst/>
          </a:prstGeom>
          <a:noFill/>
        </p:spPr>
        <p:txBody>
          <a:bodyPr wrap="square" rtlCol="0">
            <a:spAutoFit/>
          </a:bodyPr>
          <a:lstStyle/>
          <a:p>
            <a:r>
              <a:rPr lang="en-US" b="1" dirty="0">
                <a:solidFill>
                  <a:schemeClr val="tx1">
                    <a:lumMod val="65000"/>
                    <a:lumOff val="35000"/>
                  </a:schemeClr>
                </a:solidFill>
                <a:latin typeface="Century Gothic" panose="020B0502020202020204" pitchFamily="34" charset="0"/>
                <a:ea typeface="Arial" charset="0"/>
                <a:cs typeface="Arial" charset="0"/>
              </a:rPr>
              <a:t>IT PMO VISION AND MISSION STATEMENT TEMPLATE</a:t>
            </a:r>
          </a:p>
        </p:txBody>
      </p:sp>
      <p:pic>
        <p:nvPicPr>
          <p:cNvPr id="58" name="Picture 57">
            <a:hlinkClick r:id="rId3"/>
            <a:extLst>
              <a:ext uri="{FF2B5EF4-FFF2-40B4-BE49-F238E27FC236}">
                <a16:creationId xmlns:a16="http://schemas.microsoft.com/office/drawing/2014/main" id="{0DBF3E97-9187-894C-9914-755037D152B9}"/>
              </a:ext>
            </a:extLst>
          </p:cNvPr>
          <p:cNvPicPr>
            <a:picLocks noChangeAspect="1"/>
          </p:cNvPicPr>
          <p:nvPr/>
        </p:nvPicPr>
        <p:blipFill>
          <a:blip r:embed="rId4"/>
          <a:stretch>
            <a:fillRect/>
          </a:stretch>
        </p:blipFill>
        <p:spPr>
          <a:xfrm>
            <a:off x="8955209" y="107649"/>
            <a:ext cx="2972455" cy="412504"/>
          </a:xfrm>
          <a:prstGeom prst="rect">
            <a:avLst/>
          </a:prstGeom>
        </p:spPr>
      </p:pic>
      <p:sp>
        <p:nvSpPr>
          <p:cNvPr id="76" name="Rectangle 75">
            <a:extLst>
              <a:ext uri="{FF2B5EF4-FFF2-40B4-BE49-F238E27FC236}">
                <a16:creationId xmlns:a16="http://schemas.microsoft.com/office/drawing/2014/main" id="{D14C9FF9-D62B-2D42-AEC5-880F2AA60551}"/>
              </a:ext>
            </a:extLst>
          </p:cNvPr>
          <p:cNvSpPr/>
          <p:nvPr/>
        </p:nvSpPr>
        <p:spPr>
          <a:xfrm>
            <a:off x="271668" y="618835"/>
            <a:ext cx="11655995" cy="1463040"/>
          </a:xfrm>
          <a:prstGeom prst="rect">
            <a:avLst/>
          </a:prstGeom>
          <a:gradFill>
            <a:gsLst>
              <a:gs pos="0">
                <a:schemeClr val="tx2">
                  <a:lumMod val="40000"/>
                  <a:lumOff val="60000"/>
                </a:schemeClr>
              </a:gs>
              <a:gs pos="100000">
                <a:schemeClr val="tx2">
                  <a:lumMod val="20000"/>
                  <a:lumOff val="80000"/>
                </a:schemeClr>
              </a:gs>
            </a:gsLst>
            <a:lin ang="2700000" scaled="0"/>
          </a:gradFill>
          <a:ln>
            <a:noFill/>
          </a:ln>
          <a:effectLst>
            <a:outerShdw blurRad="889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7" name="Text Box 1">
            <a:extLst>
              <a:ext uri="{FF2B5EF4-FFF2-40B4-BE49-F238E27FC236}">
                <a16:creationId xmlns:a16="http://schemas.microsoft.com/office/drawing/2014/main" id="{669880E6-8B3D-E146-BD2A-97DD8B869D9A}"/>
              </a:ext>
            </a:extLst>
          </p:cNvPr>
          <p:cNvSpPr txBox="1"/>
          <p:nvPr/>
        </p:nvSpPr>
        <p:spPr>
          <a:xfrm>
            <a:off x="490109" y="601690"/>
            <a:ext cx="3726815" cy="1156970"/>
          </a:xfrm>
          <a:prstGeom prst="rect">
            <a:avLst/>
          </a:prstGeom>
          <a:noFill/>
          <a:ln w="6350">
            <a:noFill/>
          </a:ln>
        </p:spPr>
        <p:txBody>
          <a:bodyPr rot="0" spcFirstLastPara="0" vert="horz" wrap="square" lIns="0" tIns="0" rIns="0" bIns="0" numCol="1" spcCol="0" rtlCol="0" fromWordArt="0" anchor="t" anchorCtr="0" forceAA="0" compatLnSpc="1">
            <a:prstTxWarp prst="textNoShape">
              <a:avLst/>
            </a:prstTxWarp>
            <a:noAutofit/>
          </a:bodyPr>
          <a:lstStyle/>
          <a:p>
            <a:pPr marL="0" marR="0">
              <a:spcBef>
                <a:spcPts val="0"/>
              </a:spcBef>
              <a:spcAft>
                <a:spcPts val="0"/>
              </a:spcAft>
            </a:pPr>
            <a:r>
              <a:rPr lang="en-US" sz="700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VISION</a:t>
            </a:r>
            <a:endParaRPr lang="en-US" sz="1000">
              <a:effectLst/>
              <a:latin typeface="Century Gothic" panose="020B0502020202020204" pitchFamily="34" charset="0"/>
              <a:ea typeface="Times New Roman" panose="02020603050405020304" pitchFamily="18" charset="0"/>
              <a:cs typeface="Times New Roman" panose="02020603050405020304" pitchFamily="18" charset="0"/>
            </a:endParaRPr>
          </a:p>
        </p:txBody>
      </p:sp>
      <p:pic>
        <p:nvPicPr>
          <p:cNvPr id="78" name="Picture 77" descr="A close up of a logo&#10;&#10;Description automatically generated">
            <a:extLst>
              <a:ext uri="{FF2B5EF4-FFF2-40B4-BE49-F238E27FC236}">
                <a16:creationId xmlns:a16="http://schemas.microsoft.com/office/drawing/2014/main" id="{D74A7B36-4705-4C4F-8859-E638C265AF84}"/>
              </a:ext>
            </a:extLst>
          </p:cNvPr>
          <p:cNvPicPr/>
          <p:nvPr/>
        </p:nvPicPr>
        <p:blipFill>
          <a:blip r:embed="rId5">
            <a:extLst>
              <a:ext uri="{28A0092B-C50C-407E-A947-70E740481C1C}">
                <a14:useLocalDpi xmlns:a14="http://schemas.microsoft.com/office/drawing/2010/main" val="0"/>
              </a:ext>
            </a:extLst>
          </a:blip>
          <a:stretch>
            <a:fillRect/>
          </a:stretch>
        </p:blipFill>
        <p:spPr>
          <a:xfrm>
            <a:off x="9306358" y="769965"/>
            <a:ext cx="2219195" cy="1156970"/>
          </a:xfrm>
          <a:prstGeom prst="rect">
            <a:avLst/>
          </a:prstGeom>
        </p:spPr>
      </p:pic>
      <p:sp>
        <p:nvSpPr>
          <p:cNvPr id="79" name="Text Box 4">
            <a:extLst>
              <a:ext uri="{FF2B5EF4-FFF2-40B4-BE49-F238E27FC236}">
                <a16:creationId xmlns:a16="http://schemas.microsoft.com/office/drawing/2014/main" id="{78AF5B48-A00D-7B4C-B821-0E1D2B6E8B5B}"/>
              </a:ext>
            </a:extLst>
          </p:cNvPr>
          <p:cNvSpPr txBox="1"/>
          <p:nvPr/>
        </p:nvSpPr>
        <p:spPr>
          <a:xfrm>
            <a:off x="4216924" y="1046825"/>
            <a:ext cx="4873751" cy="708660"/>
          </a:xfrm>
          <a:prstGeom prst="rect">
            <a:avLst/>
          </a:prstGeom>
          <a:noFill/>
          <a:ln w="6350">
            <a:noFill/>
          </a:ln>
        </p:spPr>
        <p:txBody>
          <a:bodyPr rot="0" spcFirstLastPara="0" vert="horz" wrap="square" lIns="0" tIns="0" rIns="0" bIns="0" numCol="1" spcCol="0" rtlCol="0" fromWordArt="0" anchor="t" anchorCtr="0" forceAA="0" compatLnSpc="1">
            <a:prstTxWarp prst="textNoShape">
              <a:avLst/>
            </a:prstTxWarp>
            <a:noAutofit/>
          </a:bodyPr>
          <a:lstStyle/>
          <a:p>
            <a:pPr marL="0" marR="0">
              <a:spcBef>
                <a:spcPts val="0"/>
              </a:spcBef>
              <a:spcAft>
                <a:spcPts val="0"/>
              </a:spcAft>
            </a:pPr>
            <a:r>
              <a:rPr lang="en-US" sz="2000" dirty="0">
                <a:effectLst/>
                <a:latin typeface="Century Gothic" panose="020B0502020202020204" pitchFamily="34" charset="0"/>
                <a:ea typeface="Times New Roman" panose="02020603050405020304" pitchFamily="18" charset="0"/>
                <a:cs typeface="Times New Roman" panose="02020603050405020304" pitchFamily="18" charset="0"/>
              </a:rPr>
              <a:t>To provide excellence in the management of IT projects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81" name="Rectangle 80">
            <a:extLst>
              <a:ext uri="{FF2B5EF4-FFF2-40B4-BE49-F238E27FC236}">
                <a16:creationId xmlns:a16="http://schemas.microsoft.com/office/drawing/2014/main" id="{B9F9AE29-D2A9-8C42-8548-44C4E82A0BA4}"/>
              </a:ext>
            </a:extLst>
          </p:cNvPr>
          <p:cNvSpPr/>
          <p:nvPr/>
        </p:nvSpPr>
        <p:spPr>
          <a:xfrm>
            <a:off x="271667" y="2333916"/>
            <a:ext cx="11655995" cy="4066884"/>
          </a:xfrm>
          <a:prstGeom prst="rect">
            <a:avLst/>
          </a:prstGeom>
          <a:gradFill>
            <a:gsLst>
              <a:gs pos="0">
                <a:schemeClr val="bg1">
                  <a:lumMod val="75000"/>
                </a:schemeClr>
              </a:gs>
              <a:gs pos="99000">
                <a:schemeClr val="bg1">
                  <a:lumMod val="95000"/>
                </a:schemeClr>
              </a:gs>
            </a:gsLst>
            <a:lin ang="2700000" scaled="0"/>
          </a:gradFill>
          <a:ln>
            <a:noFill/>
          </a:ln>
          <a:effectLst>
            <a:outerShdw blurRad="88900" dist="38100" dir="2700000" algn="tl" rotWithShape="0">
              <a:schemeClr val="bg1">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2" name="Text Box 51">
            <a:extLst>
              <a:ext uri="{FF2B5EF4-FFF2-40B4-BE49-F238E27FC236}">
                <a16:creationId xmlns:a16="http://schemas.microsoft.com/office/drawing/2014/main" id="{8E5716C4-4921-E246-BDD5-D107BD980C5A}"/>
              </a:ext>
            </a:extLst>
          </p:cNvPr>
          <p:cNvSpPr txBox="1"/>
          <p:nvPr/>
        </p:nvSpPr>
        <p:spPr>
          <a:xfrm>
            <a:off x="486933" y="2312961"/>
            <a:ext cx="3726815" cy="1156970"/>
          </a:xfrm>
          <a:prstGeom prst="rect">
            <a:avLst/>
          </a:prstGeom>
          <a:noFill/>
          <a:ln w="6350">
            <a:noFill/>
          </a:ln>
        </p:spPr>
        <p:txBody>
          <a:bodyPr rot="0" spcFirstLastPara="0" vert="horz" wrap="square" lIns="0" tIns="0" rIns="0" bIns="0" numCol="1" spcCol="0" rtlCol="0" fromWordArt="0" anchor="t" anchorCtr="0" forceAA="0" compatLnSpc="1">
            <a:prstTxWarp prst="textNoShape">
              <a:avLst/>
            </a:prstTxWarp>
            <a:noAutofit/>
          </a:bodyPr>
          <a:lstStyle/>
          <a:p>
            <a:pPr marL="0" marR="0">
              <a:spcBef>
                <a:spcPts val="0"/>
              </a:spcBef>
              <a:spcAft>
                <a:spcPts val="0"/>
              </a:spcAft>
            </a:pPr>
            <a:r>
              <a:rPr lang="en-US" sz="7000">
                <a:solidFill>
                  <a:srgbClr val="FFFFFF"/>
                </a:solidFill>
                <a:effectLst/>
                <a:latin typeface="Century Gothic" panose="020B0502020202020204" pitchFamily="34" charset="0"/>
                <a:ea typeface="Times New Roman" panose="02020603050405020304" pitchFamily="18" charset="0"/>
                <a:cs typeface="Times New Roman" panose="02020603050405020304" pitchFamily="18" charset="0"/>
              </a:rPr>
              <a:t>MISSION</a:t>
            </a:r>
            <a:endParaRPr lang="en-US" sz="100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83" name="Text Box 52">
            <a:extLst>
              <a:ext uri="{FF2B5EF4-FFF2-40B4-BE49-F238E27FC236}">
                <a16:creationId xmlns:a16="http://schemas.microsoft.com/office/drawing/2014/main" id="{975C7A9E-E1BC-6C42-8854-36B35F2F212E}"/>
              </a:ext>
            </a:extLst>
          </p:cNvPr>
          <p:cNvSpPr txBox="1"/>
          <p:nvPr/>
        </p:nvSpPr>
        <p:spPr>
          <a:xfrm>
            <a:off x="4287408" y="2773336"/>
            <a:ext cx="4422775" cy="1273175"/>
          </a:xfrm>
          <a:prstGeom prst="rect">
            <a:avLst/>
          </a:prstGeom>
          <a:noFill/>
          <a:ln w="6350">
            <a:noFill/>
          </a:ln>
        </p:spPr>
        <p:txBody>
          <a:bodyPr rot="0" spcFirstLastPara="0" vert="horz" wrap="square" lIns="0" tIns="0" rIns="0" bIns="0" numCol="1" spcCol="0" rtlCol="0" fromWordArt="0" anchor="t" anchorCtr="0" forceAA="0" compatLnSpc="1">
            <a:prstTxWarp prst="textNoShape">
              <a:avLst/>
            </a:prstTxWarp>
            <a:noAutofit/>
          </a:bodyPr>
          <a:lstStyle/>
          <a:p>
            <a:pPr marL="0" marR="0">
              <a:spcBef>
                <a:spcPts val="0"/>
              </a:spcBef>
              <a:spcAft>
                <a:spcPts val="0"/>
              </a:spcAft>
            </a:pPr>
            <a:r>
              <a:rPr lang="en-US" sz="2000" dirty="0">
                <a:effectLst/>
                <a:latin typeface="Century Gothic" panose="020B0502020202020204" pitchFamily="34" charset="0"/>
                <a:ea typeface="Times New Roman" panose="02020603050405020304" pitchFamily="18" charset="0"/>
                <a:cs typeface="Times New Roman" panose="02020603050405020304" pitchFamily="18" charset="0"/>
              </a:rPr>
              <a:t>To successfully execute, manage, and complete IT projects that align with business goals</a:t>
            </a:r>
            <a:r>
              <a:rPr lang="en-US" sz="1600" b="1"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p:txBody>
      </p:sp>
      <p:sp>
        <p:nvSpPr>
          <p:cNvPr id="85" name="Text Box 53">
            <a:extLst>
              <a:ext uri="{FF2B5EF4-FFF2-40B4-BE49-F238E27FC236}">
                <a16:creationId xmlns:a16="http://schemas.microsoft.com/office/drawing/2014/main" id="{7BD3D0EB-E5F6-3F43-9B3C-677F68E31F10}"/>
              </a:ext>
            </a:extLst>
          </p:cNvPr>
          <p:cNvSpPr txBox="1"/>
          <p:nvPr/>
        </p:nvSpPr>
        <p:spPr>
          <a:xfrm>
            <a:off x="486932" y="3995711"/>
            <a:ext cx="8754745" cy="240508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285750" marR="0" indent="-285750">
              <a:spcBef>
                <a:spcPts val="0"/>
              </a:spcBef>
              <a:spcAft>
                <a:spcPts val="800"/>
              </a:spcAft>
              <a:buFont typeface="Arial" panose="020B0604020202020204" pitchFamily="34" charset="0"/>
              <a:buChar char="•"/>
              <a:tabLst>
                <a:tab pos="2743200" algn="l"/>
                <a:tab pos="457200" algn="l"/>
              </a:tabLst>
            </a:pPr>
            <a:r>
              <a:rPr lang="en-AU" sz="1600" dirty="0">
                <a:effectLst/>
                <a:latin typeface="Century Gothic" panose="020B0502020202020204" pitchFamily="34" charset="0"/>
                <a:ea typeface="Times New Roman" panose="02020603050405020304" pitchFamily="18" charset="0"/>
                <a:cs typeface="Times New Roman" panose="02020603050405020304" pitchFamily="18" charset="0"/>
              </a:rPr>
              <a:t>Collaborate with stakeholders to ensure IT project goals and objectives are clear.</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285750" marR="0" indent="-285750">
              <a:spcBef>
                <a:spcPts val="0"/>
              </a:spcBef>
              <a:spcAft>
                <a:spcPts val="800"/>
              </a:spcAft>
              <a:buFont typeface="Arial" panose="020B0604020202020204" pitchFamily="34" charset="0"/>
              <a:buChar char="•"/>
              <a:tabLst>
                <a:tab pos="2743200" algn="l"/>
                <a:tab pos="457200" algn="l"/>
              </a:tabLst>
            </a:pPr>
            <a:r>
              <a:rPr lang="en-AU" sz="1600" dirty="0">
                <a:effectLst/>
                <a:latin typeface="Century Gothic" panose="020B0502020202020204" pitchFamily="34" charset="0"/>
                <a:ea typeface="Times New Roman" panose="02020603050405020304" pitchFamily="18" charset="0"/>
                <a:cs typeface="Times New Roman" panose="02020603050405020304" pitchFamily="18" charset="0"/>
              </a:rPr>
              <a:t>Track, review, and manage the oversight of IT projects.</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285750" marR="0" indent="-285750">
              <a:spcBef>
                <a:spcPts val="0"/>
              </a:spcBef>
              <a:spcAft>
                <a:spcPts val="800"/>
              </a:spcAft>
              <a:buFont typeface="Arial" panose="020B0604020202020204" pitchFamily="34" charset="0"/>
              <a:buChar char="•"/>
              <a:tabLst>
                <a:tab pos="2743200" algn="l"/>
                <a:tab pos="457200" algn="l"/>
              </a:tabLst>
            </a:pPr>
            <a:r>
              <a:rPr lang="en-AU" sz="1600" dirty="0">
                <a:effectLst/>
                <a:latin typeface="Century Gothic" panose="020B0502020202020204" pitchFamily="34" charset="0"/>
                <a:ea typeface="Times New Roman" panose="02020603050405020304" pitchFamily="18" charset="0"/>
                <a:cs typeface="Times New Roman" panose="02020603050405020304" pitchFamily="18" charset="0"/>
              </a:rPr>
              <a:t>Provide visibility into project status and details </a:t>
            </a:r>
            <a:r>
              <a:rPr lang="en-AU" sz="1600" dirty="0">
                <a:latin typeface="Century Gothic" panose="020B0502020202020204" pitchFamily="34" charset="0"/>
                <a:ea typeface="Times New Roman" panose="02020603050405020304" pitchFamily="18" charset="0"/>
                <a:cs typeface="Times New Roman" panose="02020603050405020304" pitchFamily="18" charset="0"/>
              </a:rPr>
              <a:t>for</a:t>
            </a:r>
            <a:r>
              <a:rPr lang="en-AU" sz="1600" dirty="0">
                <a:effectLst/>
                <a:latin typeface="Century Gothic" panose="020B0502020202020204" pitchFamily="34" charset="0"/>
                <a:ea typeface="Times New Roman" panose="02020603050405020304" pitchFamily="18" charset="0"/>
                <a:cs typeface="Times New Roman" panose="02020603050405020304" pitchFamily="18" charset="0"/>
              </a:rPr>
              <a:t> all relevant stakeholders.</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285750" marR="0" indent="-285750">
              <a:spcBef>
                <a:spcPts val="0"/>
              </a:spcBef>
              <a:spcAft>
                <a:spcPts val="800"/>
              </a:spcAft>
              <a:buFont typeface="Arial" panose="020B0604020202020204" pitchFamily="34" charset="0"/>
              <a:buChar char="•"/>
              <a:tabLst>
                <a:tab pos="2743200" algn="l"/>
                <a:tab pos="457200" algn="l"/>
              </a:tabLst>
            </a:pPr>
            <a:r>
              <a:rPr lang="en-AU" sz="1600" dirty="0">
                <a:effectLst/>
                <a:latin typeface="Century Gothic" panose="020B0502020202020204" pitchFamily="34" charset="0"/>
                <a:ea typeface="Times New Roman" panose="02020603050405020304" pitchFamily="18" charset="0"/>
                <a:cs typeface="Times New Roman" panose="02020603050405020304" pitchFamily="18" charset="0"/>
              </a:rPr>
              <a:t>Adhere to project management methodology and utilize appropriate technology.</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285750" marR="0" indent="-285750">
              <a:spcBef>
                <a:spcPts val="0"/>
              </a:spcBef>
              <a:spcAft>
                <a:spcPts val="800"/>
              </a:spcAft>
              <a:buFont typeface="Arial" panose="020B0604020202020204" pitchFamily="34" charset="0"/>
              <a:buChar char="•"/>
              <a:tabLst>
                <a:tab pos="2743200" algn="l"/>
                <a:tab pos="457200" algn="l"/>
              </a:tabLst>
            </a:pPr>
            <a:r>
              <a:rPr lang="en-AU" sz="1600" dirty="0">
                <a:effectLst/>
                <a:latin typeface="Century Gothic" panose="020B0502020202020204" pitchFamily="34" charset="0"/>
                <a:ea typeface="Times New Roman" panose="02020603050405020304" pitchFamily="18" charset="0"/>
                <a:cs typeface="Times New Roman" panose="02020603050405020304" pitchFamily="18" charset="0"/>
              </a:rPr>
              <a:t>Develop and maintain standardized project management processes.</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a:p>
            <a:pPr marL="285750" marR="0" indent="-285750">
              <a:spcBef>
                <a:spcPts val="0"/>
              </a:spcBef>
              <a:spcAft>
                <a:spcPts val="800"/>
              </a:spcAft>
              <a:buFont typeface="Arial" panose="020B0604020202020204" pitchFamily="34" charset="0"/>
              <a:buChar char="•"/>
              <a:tabLst>
                <a:tab pos="2743200" algn="l"/>
                <a:tab pos="457200" algn="l"/>
              </a:tabLst>
            </a:pPr>
            <a:r>
              <a:rPr lang="en-AU" sz="1600" dirty="0">
                <a:effectLst/>
                <a:latin typeface="Century Gothic" panose="020B0502020202020204" pitchFamily="34" charset="0"/>
                <a:ea typeface="Times New Roman" panose="02020603050405020304" pitchFamily="18" charset="0"/>
                <a:cs typeface="Times New Roman" panose="02020603050405020304" pitchFamily="18" charset="0"/>
              </a:rPr>
              <a:t>Review and measure projects based on pre-defined success criteria.</a:t>
            </a:r>
            <a:endParaRPr lang="en-US" sz="1000" dirty="0">
              <a:effectLst/>
              <a:latin typeface="Century Gothic" panose="020B0502020202020204" pitchFamily="34" charset="0"/>
              <a:ea typeface="Times New Roman" panose="02020603050405020304" pitchFamily="18" charset="0"/>
              <a:cs typeface="Times New Roman" panose="02020603050405020304" pitchFamily="18" charset="0"/>
            </a:endParaRPr>
          </a:p>
        </p:txBody>
      </p:sp>
      <p:pic>
        <p:nvPicPr>
          <p:cNvPr id="3" name="Picture 2" descr="A close up of a logo&#10;&#10;Description automatically generated">
            <a:extLst>
              <a:ext uri="{FF2B5EF4-FFF2-40B4-BE49-F238E27FC236}">
                <a16:creationId xmlns:a16="http://schemas.microsoft.com/office/drawing/2014/main" id="{07C725E8-2FFE-1D4B-BF9B-7EDA50A6F828}"/>
              </a:ext>
            </a:extLst>
          </p:cNvPr>
          <p:cNvPicPr>
            <a:picLocks noChangeAspect="1"/>
          </p:cNvPicPr>
          <p:nvPr/>
        </p:nvPicPr>
        <p:blipFill>
          <a:blip r:embed="rId6"/>
          <a:stretch>
            <a:fillRect/>
          </a:stretch>
        </p:blipFill>
        <p:spPr>
          <a:xfrm rot="16731557">
            <a:off x="9163316" y="3257259"/>
            <a:ext cx="2281660" cy="2472594"/>
          </a:xfrm>
          <a:prstGeom prst="rect">
            <a:avLst/>
          </a:prstGeom>
        </p:spPr>
      </p:pic>
    </p:spTree>
    <p:extLst>
      <p:ext uri="{BB962C8B-B14F-4D97-AF65-F5344CB8AC3E}">
        <p14:creationId xmlns:p14="http://schemas.microsoft.com/office/powerpoint/2010/main" val="1521696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chemeClr val="bg1">
                <a:lumMod val="95000"/>
              </a:schemeClr>
            </a:gs>
          </a:gsLst>
          <a:lin ang="13500000" scaled="1"/>
          <a:tileRect/>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IC-IT-Program-Management-Office_PMO-Vision-and-Mission-Statement-Template_PowerPoin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gram-Management-Office_PMO-Vision-and-Mission-Statement-Template_PowerPoint" id="{030E0FBA-2190-9E44-A20F-4C8FDABA3A14}" vid="{7D7F03F3-0913-344E-8B85-241EE8F812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IC-IT-Program-Management-Office-PMO-Vision-and-Mission-Statement-Template_PowerPoint - SR edits</Template>
  <TotalTime>1</TotalTime>
  <Words>195</Words>
  <Application>Microsoft Office PowerPoint</Application>
  <PresentationFormat>Широкоэкранный</PresentationFormat>
  <Paragraphs>16</Paragraphs>
  <Slides>2</Slides>
  <Notes>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vt:i4>
      </vt:variant>
    </vt:vector>
  </HeadingPairs>
  <TitlesOfParts>
    <vt:vector size="7" baseType="lpstr">
      <vt:lpstr>Arial</vt:lpstr>
      <vt:lpstr>Calibri</vt:lpstr>
      <vt:lpstr>Calibri Light</vt:lpstr>
      <vt:lpstr>Century Gothic</vt:lpstr>
      <vt:lpstr>IC-IT-Program-Management-Office_PMO-Vision-and-Mission-Statement-Template_PowerPoint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2020-02-14T21:19:31Z</dcterms:created>
  <dcterms:modified xsi:type="dcterms:W3CDTF">2020-02-14T21:20:46Z</dcterms:modified>
</cp:coreProperties>
</file>